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6.xml" ContentType="application/vnd.openxmlformats-officedocument.presentationml.notesSlide+xml"/>
  <Override PartName="/ppt/charts/chart12.xml" ContentType="application/vnd.openxmlformats-officedocument.drawingml.chart+xml"/>
  <Override PartName="/ppt/notesSlides/notesSlide7.xml" ContentType="application/vnd.openxmlformats-officedocument.presentationml.notesSlide+xml"/>
  <Override PartName="/ppt/tags/tag128.xml" ContentType="application/vnd.openxmlformats-officedocument.presentationml.tags+xml"/>
  <Override PartName="/ppt/notesSlides/notesSlide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charts/chart21.xml" ContentType="application/vnd.openxmlformats-officedocument.drawingml.chart+xml"/>
  <Override PartName="/ppt/tags/tag141.xml" ContentType="application/vnd.openxmlformats-officedocument.presentationml.tags+xml"/>
  <Override PartName="/ppt/tags/tag142.xml" ContentType="application/vnd.openxmlformats-officedocument.presentationml.tags+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63" r:id="rId5"/>
    <p:sldMasterId id="2147483808" r:id="rId6"/>
    <p:sldMasterId id="2147483820" r:id="rId7"/>
  </p:sldMasterIdLst>
  <p:notesMasterIdLst>
    <p:notesMasterId r:id="rId25"/>
  </p:notesMasterIdLst>
  <p:handoutMasterIdLst>
    <p:handoutMasterId r:id="rId26"/>
  </p:handoutMasterIdLst>
  <p:sldIdLst>
    <p:sldId id="2816" r:id="rId8"/>
    <p:sldId id="4177" r:id="rId9"/>
    <p:sldId id="1637157052" r:id="rId10"/>
    <p:sldId id="1637157055" r:id="rId11"/>
    <p:sldId id="1637157063" r:id="rId12"/>
    <p:sldId id="1637156984" r:id="rId13"/>
    <p:sldId id="1637156929" r:id="rId14"/>
    <p:sldId id="1637157059" r:id="rId15"/>
    <p:sldId id="1637157060" r:id="rId16"/>
    <p:sldId id="1637157067" r:id="rId17"/>
    <p:sldId id="1637157061" r:id="rId18"/>
    <p:sldId id="1637157053" r:id="rId19"/>
    <p:sldId id="1637157056" r:id="rId20"/>
    <p:sldId id="1637157058" r:id="rId21"/>
    <p:sldId id="1637157066" r:id="rId22"/>
    <p:sldId id="1637157068" r:id="rId23"/>
    <p:sldId id="4175" r:id="rId24"/>
  </p:sldIdLst>
  <p:sldSz cx="12192000" cy="6858000"/>
  <p:notesSz cx="6858000" cy="9144000"/>
  <p:embeddedFontLst>
    <p:embeddedFont>
      <p:font typeface="Arial Black" panose="020B0A04020102020204" pitchFamily="34" charset="0"/>
      <p:bold r:id="rId27"/>
    </p:embeddedFont>
    <p:embeddedFont>
      <p:font typeface="Arial Narrow" panose="020B0606020202030204" pitchFamily="34" charset="0"/>
      <p:regular r:id="rId28"/>
      <p:bold r:id="rId29"/>
      <p:italic r:id="rId30"/>
      <p:boldItalic r:id="rId31"/>
    </p:embeddedFont>
    <p:embeddedFont>
      <p:font typeface="Arial Nova Cond Light" panose="020B0306020202020204" pitchFamily="34" charset="0"/>
      <p:regular r:id="rId32"/>
      <p:italic r:id="rId33"/>
    </p:embeddedFont>
    <p:embeddedFont>
      <p:font typeface="Bahnschrift" panose="020B0502040204020203" pitchFamily="34" charset="0"/>
      <p:regular r:id="rId34"/>
      <p:bold r:id="rId35"/>
    </p:embeddedFont>
    <p:embeddedFont>
      <p:font typeface="Biome" panose="020B0503030204020804" pitchFamily="34" charset="0"/>
      <p:regular r:id="rId36"/>
      <p:italic r:id="rId37"/>
    </p:embeddedFont>
    <p:embeddedFont>
      <p:font typeface="Century Gothic" panose="020B0502020202020204" pitchFamily="34" charset="0"/>
      <p:regular r:id="rId38"/>
      <p:bold r:id="rId39"/>
      <p:italic r:id="rId40"/>
      <p:boldItalic r:id="rId41"/>
    </p:embeddedFont>
    <p:embeddedFont>
      <p:font typeface="HelveticaNeueLT Std Lt Cn" panose="020B0406020202030204" charset="0"/>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Open Sans Light" panose="020B0306030504020204" pitchFamily="34" charset="0"/>
      <p:regular r:id="rId50"/>
      <p:italic r:id="rId51"/>
    </p:embeddedFont>
    <p:embeddedFont>
      <p:font typeface="Segoe Print" panose="02000600000000000000" pitchFamily="2" charset="0"/>
      <p:regular r:id="rId52"/>
      <p:bold r:id="rId53"/>
    </p:embeddedFont>
    <p:embeddedFont>
      <p:font typeface="Segoe UI" panose="020B0502040204020203" pitchFamily="34" charset="0"/>
      <p:regular r:id="rId54"/>
      <p:bold r:id="rId55"/>
      <p:italic r:id="rId56"/>
      <p:boldItalic r:id="rId57"/>
    </p:embeddedFont>
  </p:embeddedFontLst>
  <p:custDataLst>
    <p:tags r:id="rId5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Vida Cencic" initials="VC" lastIdx="2" clrIdx="1">
    <p:extLst>
      <p:ext uri="{19B8F6BF-5375-455C-9EA6-DF929625EA0E}">
        <p15:presenceInfo xmlns:p15="http://schemas.microsoft.com/office/powerpoint/2012/main" userId="S::vida.cencic@Ipsos.com::08ed4667-7d57-49fd-a762-99d7657b6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F"/>
    <a:srgbClr val="FCF2DA"/>
    <a:srgbClr val="004E4E"/>
    <a:srgbClr val="C00000"/>
    <a:srgbClr val="2F469C"/>
    <a:srgbClr val="002554"/>
    <a:srgbClr val="000000"/>
    <a:srgbClr val="009D9C"/>
    <a:srgbClr val="DA9D11"/>
    <a:srgbClr val="0076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6229" autoAdjust="0"/>
  </p:normalViewPr>
  <p:slideViewPr>
    <p:cSldViewPr showGuides="1">
      <p:cViewPr varScale="1">
        <p:scale>
          <a:sx n="114" d="100"/>
          <a:sy n="114" d="100"/>
        </p:scale>
        <p:origin x="510" y="102"/>
      </p:cViewPr>
      <p:guideLst/>
    </p:cSldViewPr>
  </p:slideViewPr>
  <p:notesTextViewPr>
    <p:cViewPr>
      <p:scale>
        <a:sx n="1" d="1"/>
        <a:sy n="1" d="1"/>
      </p:scale>
      <p:origin x="0" y="0"/>
    </p:cViewPr>
  </p:notesTextViewPr>
  <p:sorterViewPr>
    <p:cViewPr varScale="1">
      <p:scale>
        <a:sx n="1" d="1"/>
        <a:sy n="1" d="1"/>
      </p:scale>
      <p:origin x="0" y="-9786"/>
    </p:cViewPr>
  </p:sorterViewPr>
  <p:notesViewPr>
    <p:cSldViewPr showGuides="1">
      <p:cViewPr>
        <p:scale>
          <a:sx n="75" d="100"/>
          <a:sy n="75" d="100"/>
        </p:scale>
        <p:origin x="4092" y="41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4.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font" Target="fonts/font3.fntdata"/><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8" Type="http://schemas.openxmlformats.org/officeDocument/2006/relationships/slide" Target="slides/slide1.xml"/><Relationship Id="rId51" Type="http://schemas.openxmlformats.org/officeDocument/2006/relationships/font" Target="fonts/font25.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3.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8352005141237E-4"/>
          <c:y val="0.11113986038746156"/>
          <c:w val="0.9986657697488649"/>
          <c:h val="0.60575188386710965"/>
        </c:manualLayout>
      </c:layout>
      <c:barChart>
        <c:barDir val="col"/>
        <c:grouping val="clustered"/>
        <c:varyColors val="0"/>
        <c:ser>
          <c:idx val="0"/>
          <c:order val="0"/>
          <c:tx>
            <c:strRef>
              <c:f>Sheet1!$B$1</c:f>
              <c:strCache>
                <c:ptCount val="1"/>
                <c:pt idx="0">
                  <c:v>Stupac2</c:v>
                </c:pt>
              </c:strCache>
            </c:strRef>
          </c:tx>
          <c:spPr>
            <a:solidFill>
              <a:srgbClr val="007675"/>
            </a:solidFill>
            <a:ln w="6350">
              <a:noFill/>
            </a:ln>
          </c:spPr>
          <c:invertIfNegative val="0"/>
          <c:dPt>
            <c:idx val="0"/>
            <c:invertIfNegative val="0"/>
            <c:bubble3D val="0"/>
            <c:extLst>
              <c:ext xmlns:c16="http://schemas.microsoft.com/office/drawing/2014/chart" uri="{C3380CC4-5D6E-409C-BE32-E72D297353CC}">
                <c16:uniqueId val="{00000000-019F-4879-AE13-8AF708993017}"/>
              </c:ext>
            </c:extLst>
          </c:dPt>
          <c:dPt>
            <c:idx val="1"/>
            <c:invertIfNegative val="0"/>
            <c:bubble3D val="0"/>
            <c:extLst>
              <c:ext xmlns:c16="http://schemas.microsoft.com/office/drawing/2014/chart" uri="{C3380CC4-5D6E-409C-BE32-E72D297353CC}">
                <c16:uniqueId val="{00000001-019F-4879-AE13-8AF708993017}"/>
              </c:ext>
            </c:extLst>
          </c:dPt>
          <c:dPt>
            <c:idx val="4"/>
            <c:invertIfNegative val="0"/>
            <c:bubble3D val="0"/>
            <c:extLst>
              <c:ext xmlns:c16="http://schemas.microsoft.com/office/drawing/2014/chart" uri="{C3380CC4-5D6E-409C-BE32-E72D297353CC}">
                <c16:uniqueId val="{00000003-019F-4879-AE13-8AF708993017}"/>
              </c:ext>
            </c:extLst>
          </c:dPt>
          <c:dPt>
            <c:idx val="5"/>
            <c:invertIfNegative val="0"/>
            <c:bubble3D val="0"/>
            <c:extLst>
              <c:ext xmlns:c16="http://schemas.microsoft.com/office/drawing/2014/chart" uri="{C3380CC4-5D6E-409C-BE32-E72D297353CC}">
                <c16:uniqueId val="{00000004-019F-4879-AE13-8AF708993017}"/>
              </c:ext>
            </c:extLst>
          </c:dPt>
          <c:dPt>
            <c:idx val="7"/>
            <c:invertIfNegative val="0"/>
            <c:bubble3D val="0"/>
            <c:extLst>
              <c:ext xmlns:c16="http://schemas.microsoft.com/office/drawing/2014/chart" uri="{C3380CC4-5D6E-409C-BE32-E72D297353CC}">
                <c16:uniqueId val="{00000005-019F-4879-AE13-8AF708993017}"/>
              </c:ext>
            </c:extLst>
          </c:dPt>
          <c:dLbls>
            <c:numFmt formatCode="0%" sourceLinked="0"/>
            <c:spPr>
              <a:noFill/>
              <a:ln>
                <a:noFill/>
              </a:ln>
              <a:effectLst/>
            </c:spPr>
            <c:txPr>
              <a:bodyPr/>
              <a:lstStyle/>
              <a:p>
                <a:pPr>
                  <a:defRPr sz="1400">
                    <a:latin typeface="Biome" panose="020B0503030204020804" pitchFamily="34" charset="0"/>
                    <a:cs typeface="Biome" panose="020B05030302040208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20-30</c:v>
                </c:pt>
                <c:pt idx="1">
                  <c:v>31-40</c:v>
                </c:pt>
                <c:pt idx="2">
                  <c:v>41-50</c:v>
                </c:pt>
              </c:strCache>
            </c:strRef>
          </c:cat>
          <c:val>
            <c:numRef>
              <c:f>Sheet1!$B$2:$B$4</c:f>
              <c:numCache>
                <c:formatCode>0</c:formatCode>
                <c:ptCount val="3"/>
                <c:pt idx="0">
                  <c:v>0.31</c:v>
                </c:pt>
                <c:pt idx="1">
                  <c:v>0.33</c:v>
                </c:pt>
                <c:pt idx="2">
                  <c:v>0.35</c:v>
                </c:pt>
              </c:numCache>
            </c:numRef>
          </c:val>
          <c:extLst>
            <c:ext xmlns:c16="http://schemas.microsoft.com/office/drawing/2014/chart" uri="{C3380CC4-5D6E-409C-BE32-E72D297353CC}">
              <c16:uniqueId val="{00000006-019F-4879-AE13-8AF708993017}"/>
            </c:ext>
          </c:extLst>
        </c:ser>
        <c:dLbls>
          <c:dLblPos val="outEnd"/>
          <c:showLegendKey val="0"/>
          <c:showVal val="1"/>
          <c:showCatName val="0"/>
          <c:showSerName val="0"/>
          <c:showPercent val="0"/>
          <c:showBubbleSize val="0"/>
        </c:dLbls>
        <c:gapWidth val="40"/>
        <c:axId val="285889056"/>
        <c:axId val="285888664"/>
      </c:barChart>
      <c:catAx>
        <c:axId val="285889056"/>
        <c:scaling>
          <c:orientation val="minMax"/>
        </c:scaling>
        <c:delete val="0"/>
        <c:axPos val="b"/>
        <c:numFmt formatCode="General" sourceLinked="1"/>
        <c:majorTickMark val="out"/>
        <c:minorTickMark val="none"/>
        <c:tickLblPos val="nextTo"/>
        <c:spPr>
          <a:ln>
            <a:noFill/>
          </a:ln>
        </c:spPr>
        <c:txPr>
          <a:bodyPr/>
          <a:lstStyle/>
          <a:p>
            <a:pPr>
              <a:defRPr>
                <a:latin typeface="Biome" panose="020B0503030204020804" pitchFamily="34" charset="0"/>
                <a:cs typeface="Biome" panose="020B0503030204020804" pitchFamily="34" charset="0"/>
              </a:defRPr>
            </a:pPr>
            <a:endParaRPr lang="sr-Latn-RS"/>
          </a:p>
        </c:txPr>
        <c:crossAx val="285888664"/>
        <c:crossesAt val="-35"/>
        <c:auto val="1"/>
        <c:lblAlgn val="ctr"/>
        <c:lblOffset val="100"/>
        <c:noMultiLvlLbl val="0"/>
      </c:catAx>
      <c:valAx>
        <c:axId val="285888664"/>
        <c:scaling>
          <c:orientation val="minMax"/>
        </c:scaling>
        <c:delete val="1"/>
        <c:axPos val="r"/>
        <c:numFmt formatCode="#&quot;%&quot;" sourceLinked="0"/>
        <c:majorTickMark val="out"/>
        <c:minorTickMark val="none"/>
        <c:tickLblPos val="nextTo"/>
        <c:crossAx val="285889056"/>
        <c:crosses val="max"/>
        <c:crossBetween val="between"/>
      </c:valAx>
    </c:plotArea>
    <c:plotVisOnly val="1"/>
    <c:dispBlanksAs val="gap"/>
    <c:showDLblsOverMax val="0"/>
  </c:chart>
  <c:txPr>
    <a:bodyPr/>
    <a:lstStyle/>
    <a:p>
      <a:pPr>
        <a:defRPr sz="1800">
          <a:solidFill>
            <a:srgbClr val="007675"/>
          </a:solidFill>
        </a:defRPr>
      </a:pPr>
      <a:endParaRPr lang="sr-Latn-R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5565155901281E-2"/>
          <c:y val="8.5399076028589413E-2"/>
          <c:w val="0.9772744348440987"/>
          <c:h val="0.83579023627004412"/>
        </c:manualLayout>
      </c:layout>
      <c:barChart>
        <c:barDir val="bar"/>
        <c:grouping val="clustered"/>
        <c:varyColors val="0"/>
        <c:ser>
          <c:idx val="0"/>
          <c:order val="0"/>
          <c:tx>
            <c:strRef>
              <c:f>Tabelle1!$B$1</c:f>
              <c:strCache>
                <c:ptCount val="1"/>
                <c:pt idx="0">
                  <c:v>Datenreihe 1</c:v>
                </c:pt>
              </c:strCache>
            </c:strRef>
          </c:tx>
          <c:spPr>
            <a:solidFill>
              <a:srgbClr val="2F469C"/>
            </a:solidFill>
            <a:ln w="9525">
              <a:noFill/>
            </a:ln>
          </c:spPr>
          <c:invertIfNegative val="0"/>
          <c:dLbls>
            <c:spPr>
              <a:noFill/>
              <a:ln>
                <a:noFill/>
              </a:ln>
              <a:effectLst/>
            </c:spPr>
            <c:txPr>
              <a:bodyPr/>
              <a:lstStyle/>
              <a:p>
                <a:pPr>
                  <a:defRPr sz="1300">
                    <a:solidFill>
                      <a:schemeClr val="tx1"/>
                    </a:solidFill>
                    <a:latin typeface="Arial Nova Cond Light" panose="020B0306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Uopće nije važna</c:v>
                </c:pt>
                <c:pt idx="1">
                  <c:v>Malo je važna</c:v>
                </c:pt>
                <c:pt idx="2">
                  <c:v>Osrednje je važna</c:v>
                </c:pt>
                <c:pt idx="3">
                  <c:v>Dosta je važna</c:v>
                </c:pt>
                <c:pt idx="4">
                  <c:v>Izrazito je važna</c:v>
                </c:pt>
              </c:strCache>
            </c:strRef>
          </c:cat>
          <c:val>
            <c:numRef>
              <c:f>Tabelle1!$B$2:$B$6</c:f>
              <c:numCache>
                <c:formatCode>0%</c:formatCode>
                <c:ptCount val="5"/>
                <c:pt idx="0">
                  <c:v>0.02</c:v>
                </c:pt>
                <c:pt idx="1">
                  <c:v>0.04</c:v>
                </c:pt>
                <c:pt idx="2">
                  <c:v>0.87</c:v>
                </c:pt>
                <c:pt idx="3">
                  <c:v>0.06</c:v>
                </c:pt>
                <c:pt idx="4">
                  <c:v>0.01</c:v>
                </c:pt>
              </c:numCache>
            </c:numRef>
          </c:val>
          <c:extLst>
            <c:ext xmlns:c16="http://schemas.microsoft.com/office/drawing/2014/chart" uri="{C3380CC4-5D6E-409C-BE32-E72D297353CC}">
              <c16:uniqueId val="{00000000-A401-4814-9B79-6087A7898CAD}"/>
            </c:ext>
          </c:extLst>
        </c:ser>
        <c:dLbls>
          <c:showLegendKey val="0"/>
          <c:showVal val="0"/>
          <c:showCatName val="0"/>
          <c:showSerName val="0"/>
          <c:showPercent val="0"/>
          <c:showBubbleSize val="0"/>
        </c:dLbls>
        <c:gapWidth val="40"/>
        <c:axId val="279837992"/>
        <c:axId val="279836816"/>
      </c:barChart>
      <c:catAx>
        <c:axId val="279837992"/>
        <c:scaling>
          <c:orientation val="minMax"/>
        </c:scaling>
        <c:delete val="1"/>
        <c:axPos val="l"/>
        <c:numFmt formatCode="General" sourceLinked="0"/>
        <c:majorTickMark val="out"/>
        <c:minorTickMark val="none"/>
        <c:tickLblPos val="nextTo"/>
        <c:crossAx val="279836816"/>
        <c:crosses val="autoZero"/>
        <c:auto val="1"/>
        <c:lblAlgn val="ctr"/>
        <c:lblOffset val="100"/>
        <c:noMultiLvlLbl val="0"/>
      </c:catAx>
      <c:valAx>
        <c:axId val="279836816"/>
        <c:scaling>
          <c:orientation val="minMax"/>
          <c:max val="1.5"/>
        </c:scaling>
        <c:delete val="1"/>
        <c:axPos val="b"/>
        <c:majorGridlines>
          <c:spPr>
            <a:ln>
              <a:noFill/>
            </a:ln>
          </c:spPr>
        </c:majorGridlines>
        <c:numFmt formatCode="0%" sourceLinked="1"/>
        <c:majorTickMark val="out"/>
        <c:minorTickMark val="none"/>
        <c:tickLblPos val="nextTo"/>
        <c:crossAx val="279837992"/>
        <c:crosses val="autoZero"/>
        <c:crossBetween val="between"/>
      </c:valAx>
    </c:plotArea>
    <c:plotVisOnly val="1"/>
    <c:dispBlanksAs val="gap"/>
    <c:showDLblsOverMax val="0"/>
  </c:chart>
  <c:txPr>
    <a:bodyPr/>
    <a:lstStyle/>
    <a:p>
      <a:pPr>
        <a:defRPr sz="600"/>
      </a:pPr>
      <a:endParaRPr lang="sr-Latn-R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5565155901281E-2"/>
          <c:y val="8.5399076028589413E-2"/>
          <c:w val="0.9772744348440987"/>
          <c:h val="0.83579023627004412"/>
        </c:manualLayout>
      </c:layout>
      <c:barChart>
        <c:barDir val="bar"/>
        <c:grouping val="clustered"/>
        <c:varyColors val="0"/>
        <c:ser>
          <c:idx val="0"/>
          <c:order val="0"/>
          <c:tx>
            <c:strRef>
              <c:f>Tabelle1!$B$1</c:f>
              <c:strCache>
                <c:ptCount val="1"/>
                <c:pt idx="0">
                  <c:v>Datenreihe 1</c:v>
                </c:pt>
              </c:strCache>
            </c:strRef>
          </c:tx>
          <c:spPr>
            <a:solidFill>
              <a:srgbClr val="2F469C"/>
            </a:solidFill>
            <a:ln w="9525">
              <a:noFill/>
            </a:ln>
          </c:spPr>
          <c:invertIfNegative val="0"/>
          <c:dLbls>
            <c:spPr>
              <a:noFill/>
              <a:ln>
                <a:noFill/>
              </a:ln>
              <a:effectLst/>
            </c:spPr>
            <c:txPr>
              <a:bodyPr/>
              <a:lstStyle/>
              <a:p>
                <a:pPr>
                  <a:defRPr sz="1300">
                    <a:solidFill>
                      <a:schemeClr val="tx1"/>
                    </a:solidFill>
                    <a:latin typeface="Arial Nova Cond Light" panose="020B0306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Uopće nije važna</c:v>
                </c:pt>
                <c:pt idx="1">
                  <c:v>Malo je važna</c:v>
                </c:pt>
                <c:pt idx="2">
                  <c:v>Osrednje je važna</c:v>
                </c:pt>
                <c:pt idx="3">
                  <c:v>Dosta je važna</c:v>
                </c:pt>
                <c:pt idx="4">
                  <c:v>Izrazito je važna</c:v>
                </c:pt>
              </c:strCache>
            </c:strRef>
          </c:cat>
          <c:val>
            <c:numRef>
              <c:f>Tabelle1!$B$2:$B$6</c:f>
              <c:numCache>
                <c:formatCode>0%</c:formatCode>
                <c:ptCount val="5"/>
                <c:pt idx="0">
                  <c:v>0.02</c:v>
                </c:pt>
                <c:pt idx="1">
                  <c:v>0.03</c:v>
                </c:pt>
                <c:pt idx="2">
                  <c:v>0.83</c:v>
                </c:pt>
                <c:pt idx="3">
                  <c:v>7.0000000000000007E-2</c:v>
                </c:pt>
                <c:pt idx="4">
                  <c:v>0.04</c:v>
                </c:pt>
              </c:numCache>
            </c:numRef>
          </c:val>
          <c:extLst>
            <c:ext xmlns:c16="http://schemas.microsoft.com/office/drawing/2014/chart" uri="{C3380CC4-5D6E-409C-BE32-E72D297353CC}">
              <c16:uniqueId val="{00000000-6802-4999-B544-04899A00F67C}"/>
            </c:ext>
          </c:extLst>
        </c:ser>
        <c:dLbls>
          <c:showLegendKey val="0"/>
          <c:showVal val="0"/>
          <c:showCatName val="0"/>
          <c:showSerName val="0"/>
          <c:showPercent val="0"/>
          <c:showBubbleSize val="0"/>
        </c:dLbls>
        <c:gapWidth val="40"/>
        <c:axId val="279837992"/>
        <c:axId val="279836816"/>
      </c:barChart>
      <c:catAx>
        <c:axId val="279837992"/>
        <c:scaling>
          <c:orientation val="minMax"/>
        </c:scaling>
        <c:delete val="1"/>
        <c:axPos val="l"/>
        <c:numFmt formatCode="General" sourceLinked="0"/>
        <c:majorTickMark val="out"/>
        <c:minorTickMark val="none"/>
        <c:tickLblPos val="nextTo"/>
        <c:crossAx val="279836816"/>
        <c:crosses val="autoZero"/>
        <c:auto val="1"/>
        <c:lblAlgn val="ctr"/>
        <c:lblOffset val="100"/>
        <c:noMultiLvlLbl val="0"/>
      </c:catAx>
      <c:valAx>
        <c:axId val="279836816"/>
        <c:scaling>
          <c:orientation val="minMax"/>
          <c:max val="1.5"/>
        </c:scaling>
        <c:delete val="1"/>
        <c:axPos val="b"/>
        <c:majorGridlines>
          <c:spPr>
            <a:ln>
              <a:noFill/>
            </a:ln>
          </c:spPr>
        </c:majorGridlines>
        <c:numFmt formatCode="0%" sourceLinked="1"/>
        <c:majorTickMark val="out"/>
        <c:minorTickMark val="none"/>
        <c:tickLblPos val="nextTo"/>
        <c:crossAx val="279837992"/>
        <c:crosses val="autoZero"/>
        <c:crossBetween val="between"/>
      </c:valAx>
    </c:plotArea>
    <c:plotVisOnly val="1"/>
    <c:dispBlanksAs val="gap"/>
    <c:showDLblsOverMax val="0"/>
  </c:chart>
  <c:txPr>
    <a:bodyPr/>
    <a:lstStyle/>
    <a:p>
      <a:pPr>
        <a:defRPr sz="600"/>
      </a:pPr>
      <a:endParaRPr lang="sr-Latn-R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6402485987258142E-3"/>
          <c:y val="0.35896239792109186"/>
          <c:w val="0.70242789017449703"/>
          <c:h val="0.63262357986607476"/>
        </c:manualLayout>
      </c:layout>
      <c:barChart>
        <c:barDir val="bar"/>
        <c:grouping val="stacked"/>
        <c:varyColors val="0"/>
        <c:ser>
          <c:idx val="0"/>
          <c:order val="0"/>
          <c:tx>
            <c:strRef>
              <c:f>Sheet1!$B$1</c:f>
              <c:strCache>
                <c:ptCount val="1"/>
                <c:pt idx="0">
                  <c:v>Važno je (T2B)</c:v>
                </c:pt>
              </c:strCache>
            </c:strRef>
          </c:tx>
          <c:spPr>
            <a:solidFill>
              <a:schemeClr val="bg2">
                <a:lumMod val="50000"/>
                <a:alpha val="50196"/>
              </a:schemeClr>
            </a:solidFill>
            <a:ln>
              <a:noFill/>
            </a:ln>
            <a:effectLst/>
          </c:spPr>
          <c:invertIfNegative val="0"/>
          <c:dLbls>
            <c:numFmt formatCode="#,##0" sourceLinked="0"/>
            <c:spPr>
              <a:noFill/>
              <a:ln>
                <a:noFill/>
              </a:ln>
              <a:effectLst/>
            </c:spPr>
            <c:txPr>
              <a:bodyPr/>
              <a:lstStyle/>
              <a:p>
                <a:pPr>
                  <a:defRPr sz="1400" b="0">
                    <a:solidFill>
                      <a:schemeClr val="bg1"/>
                    </a:solidFill>
                    <a:latin typeface="Arial Nova Cond Light" panose="020B0604020202020204" charset="0"/>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Važnost ravnopravnog roditeljstva</c:v>
                </c:pt>
              </c:strCache>
            </c:strRef>
          </c:cat>
          <c:val>
            <c:numRef>
              <c:f>Sheet1!$B$2</c:f>
              <c:numCache>
                <c:formatCode>0</c:formatCode>
                <c:ptCount val="1"/>
                <c:pt idx="0">
                  <c:v>95</c:v>
                </c:pt>
              </c:numCache>
            </c:numRef>
          </c:val>
          <c:extLst>
            <c:ext xmlns:c16="http://schemas.microsoft.com/office/drawing/2014/chart" uri="{C3380CC4-5D6E-409C-BE32-E72D297353CC}">
              <c16:uniqueId val="{00000000-CAC7-4EE0-8075-CABB4BEB173B}"/>
            </c:ext>
          </c:extLst>
        </c:ser>
        <c:ser>
          <c:idx val="1"/>
          <c:order val="1"/>
          <c:tx>
            <c:strRef>
              <c:f>Sheet1!$C$1</c:f>
              <c:strCache>
                <c:ptCount val="1"/>
                <c:pt idx="0">
                  <c:v>Osrednje je važno</c:v>
                </c:pt>
              </c:strCache>
            </c:strRef>
          </c:tx>
          <c:spPr>
            <a:solidFill>
              <a:schemeClr val="bg1">
                <a:lumMod val="85000"/>
              </a:schemeClr>
            </a:solidFill>
          </c:spPr>
          <c:invertIfNegative val="0"/>
          <c:dLbls>
            <c:dLbl>
              <c:idx val="0"/>
              <c:layout>
                <c:manualLayout>
                  <c:x val="-9.5692349848719438E-3"/>
                  <c:y val="1.157521283922608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C7-4EE0-8075-CABB4BEB173B}"/>
                </c:ext>
              </c:extLst>
            </c:dLbl>
            <c:spPr>
              <a:noFill/>
              <a:ln>
                <a:noFill/>
              </a:ln>
              <a:effectLst/>
            </c:spPr>
            <c:txPr>
              <a:bodyPr wrap="square" lIns="38100" tIns="19050" rIns="38100" bIns="19050" anchor="ctr">
                <a:spAutoFit/>
              </a:bodyPr>
              <a:lstStyle/>
              <a:p>
                <a:pPr>
                  <a:defRPr sz="1400" b="0">
                    <a:solidFill>
                      <a:schemeClr val="tx1"/>
                    </a:solidFill>
                    <a:latin typeface="Arial Nova Cond Light" panose="020B060402020202020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Važnost ravnopravnog roditeljstva</c:v>
                </c:pt>
              </c:strCache>
            </c:strRef>
          </c:cat>
          <c:val>
            <c:numRef>
              <c:f>Sheet1!$C$2</c:f>
              <c:numCache>
                <c:formatCode>0</c:formatCode>
                <c:ptCount val="1"/>
                <c:pt idx="0">
                  <c:v>4</c:v>
                </c:pt>
              </c:numCache>
            </c:numRef>
          </c:val>
          <c:extLst>
            <c:ext xmlns:c16="http://schemas.microsoft.com/office/drawing/2014/chart" uri="{C3380CC4-5D6E-409C-BE32-E72D297353CC}">
              <c16:uniqueId val="{00000001-CAC7-4EE0-8075-CABB4BEB173B}"/>
            </c:ext>
          </c:extLst>
        </c:ser>
        <c:ser>
          <c:idx val="2"/>
          <c:order val="2"/>
          <c:tx>
            <c:strRef>
              <c:f>Sheet1!$D$1</c:f>
              <c:strCache>
                <c:ptCount val="1"/>
                <c:pt idx="0">
                  <c:v>Nije važno (B2B)</c:v>
                </c:pt>
              </c:strCache>
            </c:strRef>
          </c:tx>
          <c:spPr>
            <a:solidFill>
              <a:schemeClr val="tx2">
                <a:lumMod val="50000"/>
                <a:alpha val="50196"/>
              </a:schemeClr>
            </a:solidFill>
          </c:spPr>
          <c:invertIfNegative val="0"/>
          <c:dLbls>
            <c:dLbl>
              <c:idx val="0"/>
              <c:layout>
                <c:manualLayout>
                  <c:x val="0"/>
                  <c:y val="1.157521283922608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C7-4EE0-8075-CABB4BEB173B}"/>
                </c:ext>
              </c:extLst>
            </c:dLbl>
            <c:spPr>
              <a:noFill/>
              <a:ln>
                <a:noFill/>
              </a:ln>
              <a:effectLst/>
            </c:spPr>
            <c:txPr>
              <a:bodyPr wrap="square" lIns="38100" tIns="19050" rIns="38100" bIns="19050" anchor="ctr">
                <a:spAutoFit/>
              </a:bodyPr>
              <a:lstStyle/>
              <a:p>
                <a:pPr>
                  <a:defRPr sz="1400">
                    <a:solidFill>
                      <a:schemeClr val="bg1"/>
                    </a:solidFill>
                    <a:latin typeface="Arial Nova Cond Light" panose="020B0306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Važnost ravnopravnog roditeljstva</c:v>
                </c:pt>
              </c:strCache>
            </c:strRef>
          </c:cat>
          <c:val>
            <c:numRef>
              <c:f>Sheet1!$D$2</c:f>
              <c:numCache>
                <c:formatCode>0</c:formatCode>
                <c:ptCount val="1"/>
                <c:pt idx="0">
                  <c:v>0.8</c:v>
                </c:pt>
              </c:numCache>
            </c:numRef>
          </c:val>
          <c:extLst>
            <c:ext xmlns:c16="http://schemas.microsoft.com/office/drawing/2014/chart" uri="{C3380CC4-5D6E-409C-BE32-E72D297353CC}">
              <c16:uniqueId val="{00000002-CAC7-4EE0-8075-CABB4BEB173B}"/>
            </c:ext>
          </c:extLst>
        </c:ser>
        <c:dLbls>
          <c:showLegendKey val="0"/>
          <c:showVal val="0"/>
          <c:showCatName val="0"/>
          <c:showSerName val="0"/>
          <c:showPercent val="0"/>
          <c:showBubbleSize val="0"/>
        </c:dLbls>
        <c:gapWidth val="32"/>
        <c:overlap val="100"/>
        <c:axId val="282727472"/>
        <c:axId val="282722768"/>
      </c:barChart>
      <c:catAx>
        <c:axId val="282727472"/>
        <c:scaling>
          <c:orientation val="maxMin"/>
        </c:scaling>
        <c:delete val="0"/>
        <c:axPos val="l"/>
        <c:numFmt formatCode="General" sourceLinked="1"/>
        <c:majorTickMark val="out"/>
        <c:minorTickMark val="none"/>
        <c:tickLblPos val="nextTo"/>
        <c:spPr>
          <a:ln>
            <a:noFill/>
          </a:ln>
        </c:spPr>
        <c:txPr>
          <a:bodyPr/>
          <a:lstStyle/>
          <a:p>
            <a:pPr>
              <a:defRPr sz="1300">
                <a:solidFill>
                  <a:schemeClr val="tx1"/>
                </a:solidFill>
                <a:latin typeface="Arial Nova Cond Light" panose="020B0306020202020204" pitchFamily="34" charset="0"/>
              </a:defRPr>
            </a:pPr>
            <a:endParaRPr lang="sr-Latn-RS"/>
          </a:p>
        </c:txPr>
        <c:crossAx val="282722768"/>
        <c:crosses val="autoZero"/>
        <c:auto val="0"/>
        <c:lblAlgn val="ctr"/>
        <c:lblOffset val="100"/>
        <c:noMultiLvlLbl val="0"/>
      </c:catAx>
      <c:valAx>
        <c:axId val="282722768"/>
        <c:scaling>
          <c:orientation val="minMax"/>
          <c:max val="100"/>
          <c:min val="0"/>
        </c:scaling>
        <c:delete val="1"/>
        <c:axPos val="t"/>
        <c:numFmt formatCode="0\%;0\%" sourceLinked="0"/>
        <c:majorTickMark val="out"/>
        <c:minorTickMark val="none"/>
        <c:tickLblPos val="nextTo"/>
        <c:crossAx val="282727472"/>
        <c:crosses val="autoZero"/>
        <c:crossBetween val="between"/>
        <c:majorUnit val="20"/>
      </c:valAx>
      <c:spPr>
        <a:ln w="0">
          <a:noFill/>
        </a:ln>
      </c:spPr>
    </c:plotArea>
    <c:legend>
      <c:legendPos val="t"/>
      <c:layout>
        <c:manualLayout>
          <c:xMode val="edge"/>
          <c:yMode val="edge"/>
          <c:x val="0.32873775637104469"/>
          <c:y val="5.3812006968278127E-2"/>
          <c:w val="0.64733011436993937"/>
          <c:h val="0.29944612606564303"/>
        </c:manualLayout>
      </c:layout>
      <c:overlay val="0"/>
      <c:txPr>
        <a:bodyPr/>
        <a:lstStyle/>
        <a:p>
          <a:pPr>
            <a:defRPr>
              <a:solidFill>
                <a:schemeClr val="tx1"/>
              </a:solidFill>
              <a:latin typeface="Arial Nova Cond Light" panose="020B0306020202020204" pitchFamily="34" charset="0"/>
            </a:defRPr>
          </a:pPr>
          <a:endParaRPr lang="sr-Latn-RS"/>
        </a:p>
      </c:txPr>
    </c:legend>
    <c:plotVisOnly val="1"/>
    <c:dispBlanksAs val="gap"/>
    <c:showDLblsOverMax val="0"/>
  </c:chart>
  <c:spPr>
    <a:ln>
      <a:noFill/>
    </a:ln>
  </c:spPr>
  <c:txPr>
    <a:bodyPr/>
    <a:lstStyle/>
    <a:p>
      <a:pPr>
        <a:defRPr sz="1200"/>
      </a:pPr>
      <a:endParaRPr lang="sr-Latn-R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bg2"/>
              </a:solidFill>
              <a:ln>
                <a:noFill/>
              </a:ln>
            </c:spPr>
            <c:extLst>
              <c:ext xmlns:c16="http://schemas.microsoft.com/office/drawing/2014/chart" uri="{C3380CC4-5D6E-409C-BE32-E72D297353CC}">
                <c16:uniqueId val="{00000001-D3AB-40E2-8042-0EFFA3E0D8D0}"/>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D3AB-40E2-8042-0EFFA3E0D8D0}"/>
              </c:ext>
            </c:extLst>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D3AB-40E2-8042-0EFFA3E0D8D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bg2">
                  <a:lumMod val="50000"/>
                </a:schemeClr>
              </a:solidFill>
              <a:ln>
                <a:noFill/>
              </a:ln>
            </c:spPr>
            <c:extLst>
              <c:ext xmlns:c16="http://schemas.microsoft.com/office/drawing/2014/chart" uri="{C3380CC4-5D6E-409C-BE32-E72D297353CC}">
                <c16:uniqueId val="{00000001-E2C0-49CD-81A7-223700253C15}"/>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E2C0-49CD-81A7-223700253C15}"/>
              </c:ext>
            </c:extLst>
          </c:dPt>
          <c:dLbls>
            <c:delete val="1"/>
          </c:dLbls>
          <c:cat>
            <c:numRef>
              <c:f>Sheet1!$A$2:$A$3</c:f>
              <c:numCache>
                <c:formatCode>General</c:formatCode>
                <c:ptCount val="2"/>
              </c:numCache>
            </c:numRef>
          </c:cat>
          <c:val>
            <c:numRef>
              <c:f>Sheet1!$B$2:$B$3</c:f>
              <c:numCache>
                <c:formatCode>General</c:formatCode>
                <c:ptCount val="2"/>
                <c:pt idx="0">
                  <c:v>61</c:v>
                </c:pt>
                <c:pt idx="1">
                  <c:v>39</c:v>
                </c:pt>
              </c:numCache>
            </c:numRef>
          </c:val>
          <c:extLst>
            <c:ext xmlns:c16="http://schemas.microsoft.com/office/drawing/2014/chart" uri="{C3380CC4-5D6E-409C-BE32-E72D297353CC}">
              <c16:uniqueId val="{00000004-E2C0-49CD-81A7-223700253C1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9D9C"/>
              </a:solidFill>
              <a:ln>
                <a:noFill/>
              </a:ln>
            </c:spPr>
            <c:extLst>
              <c:ext xmlns:c16="http://schemas.microsoft.com/office/drawing/2014/chart" uri="{C3380CC4-5D6E-409C-BE32-E72D297353CC}">
                <c16:uniqueId val="{00000001-6BED-4020-B5AE-8041AA140AB5}"/>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6BED-4020-B5AE-8041AA140AB5}"/>
              </c:ext>
            </c:extLst>
          </c:dPt>
          <c:dLbls>
            <c:delete val="1"/>
          </c:dLbls>
          <c:cat>
            <c:numRef>
              <c:f>Sheet1!$A$2:$A$3</c:f>
              <c:numCache>
                <c:formatCode>General</c:formatCode>
                <c:ptCount val="2"/>
              </c:numCache>
            </c:num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6BED-4020-B5AE-8041AA140AB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tx2">
                  <a:lumMod val="50000"/>
                </a:schemeClr>
              </a:solidFill>
              <a:ln>
                <a:noFill/>
              </a:ln>
            </c:spPr>
            <c:extLst>
              <c:ext xmlns:c16="http://schemas.microsoft.com/office/drawing/2014/chart" uri="{C3380CC4-5D6E-409C-BE32-E72D297353CC}">
                <c16:uniqueId val="{00000001-8123-4298-A9DF-4D0439838843}"/>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8123-4298-A9DF-4D0439838843}"/>
              </c:ext>
            </c:extLst>
          </c:dPt>
          <c:dLbls>
            <c:delete val="1"/>
          </c:dLbls>
          <c:cat>
            <c:numRef>
              <c:f>Sheet1!$A$2:$A$3</c:f>
              <c:numCache>
                <c:formatCode>General</c:formatCode>
                <c:ptCount val="2"/>
              </c:numCache>
            </c:numRef>
          </c:cat>
          <c:val>
            <c:numRef>
              <c:f>Sheet1!$B$2:$B$3</c:f>
              <c:numCache>
                <c:formatCode>General</c:formatCode>
                <c:ptCount val="2"/>
                <c:pt idx="0">
                  <c:v>46</c:v>
                </c:pt>
                <c:pt idx="1">
                  <c:v>54</c:v>
                </c:pt>
              </c:numCache>
            </c:numRef>
          </c:val>
          <c:extLst>
            <c:ext xmlns:c16="http://schemas.microsoft.com/office/drawing/2014/chart" uri="{C3380CC4-5D6E-409C-BE32-E72D297353CC}">
              <c16:uniqueId val="{00000004-8123-4298-A9DF-4D043983884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969166020119195"/>
          <c:y val="3.3913916234291464E-2"/>
          <c:w val="0.29204278032709874"/>
          <c:h val="0.90588045065545142"/>
        </c:manualLayout>
      </c:layout>
      <c:barChart>
        <c:barDir val="bar"/>
        <c:grouping val="stacked"/>
        <c:varyColors val="0"/>
        <c:ser>
          <c:idx val="0"/>
          <c:order val="0"/>
          <c:tx>
            <c:strRef>
              <c:f>Sheet1!$B$1</c:f>
              <c:strCache>
                <c:ptCount val="1"/>
                <c:pt idx="0">
                  <c:v>TOTAL</c:v>
                </c:pt>
              </c:strCache>
            </c:strRef>
          </c:tx>
          <c:spPr>
            <a:solidFill>
              <a:schemeClr val="accent1">
                <a:lumMod val="90000"/>
                <a:lumOff val="10000"/>
              </a:schemeClr>
            </a:solidFill>
            <a:ln>
              <a:noFill/>
            </a:ln>
          </c:spPr>
          <c:invertIfNegative val="0"/>
          <c:dPt>
            <c:idx val="0"/>
            <c:invertIfNegative val="0"/>
            <c:bubble3D val="0"/>
            <c:extLst>
              <c:ext xmlns:c16="http://schemas.microsoft.com/office/drawing/2014/chart" uri="{C3380CC4-5D6E-409C-BE32-E72D297353CC}">
                <c16:uniqueId val="{00000001-EB72-42F7-B52F-8EBCCA8ABC87}"/>
              </c:ext>
            </c:extLst>
          </c:dPt>
          <c:dLbls>
            <c:numFmt formatCode="#,##0" sourceLinked="0"/>
            <c:spPr>
              <a:noFill/>
              <a:ln>
                <a:noFill/>
              </a:ln>
              <a:effectLst/>
            </c:spPr>
            <c:txPr>
              <a:bodyPr/>
              <a:lstStyle/>
              <a:p>
                <a:pPr>
                  <a:defRPr sz="1300" b="0">
                    <a:solidFill>
                      <a:schemeClr val="bg1"/>
                    </a:solidFill>
                    <a:latin typeface="Arial Nova Cond Light" panose="020B0306020202020204" pitchFamily="34" charset="0"/>
                  </a:defRPr>
                </a:pPr>
                <a:endParaRPr lang="sr-Latn-R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Financijski mi se ne isplati</c:v>
                </c:pt>
                <c:pt idx="1">
                  <c:v>Zbog mogućih problema na poslu/ mogućnosti otkaza</c:v>
                </c:pt>
                <c:pt idx="2">
                  <c:v>Nemam potrebe koristiti dopust</c:v>
                </c:pt>
                <c:pt idx="3">
                  <c:v>Prijatelji/poznanici bi imali negativan stav o tome</c:v>
                </c:pt>
                <c:pt idx="4">
                  <c:v>Nešto drugo</c:v>
                </c:pt>
              </c:strCache>
            </c:strRef>
          </c:cat>
          <c:val>
            <c:numRef>
              <c:f>Sheet1!$B$2:$B$6</c:f>
              <c:numCache>
                <c:formatCode>0</c:formatCode>
                <c:ptCount val="5"/>
                <c:pt idx="0">
                  <c:v>11</c:v>
                </c:pt>
                <c:pt idx="1">
                  <c:v>7</c:v>
                </c:pt>
                <c:pt idx="2">
                  <c:v>5</c:v>
                </c:pt>
                <c:pt idx="3">
                  <c:v>3</c:v>
                </c:pt>
                <c:pt idx="4">
                  <c:v>5</c:v>
                </c:pt>
              </c:numCache>
            </c:numRef>
          </c:val>
          <c:extLst>
            <c:ext xmlns:c16="http://schemas.microsoft.com/office/drawing/2014/chart" uri="{C3380CC4-5D6E-409C-BE32-E72D297353CC}">
              <c16:uniqueId val="{00000004-EB72-42F7-B52F-8EBCCA8ABC87}"/>
            </c:ext>
          </c:extLst>
        </c:ser>
        <c:ser>
          <c:idx val="1"/>
          <c:order val="1"/>
          <c:tx>
            <c:strRef>
              <c:f>Sheet1!$C$1</c:f>
              <c:strCache>
                <c:ptCount val="1"/>
                <c:pt idx="0">
                  <c:v>blank</c:v>
                </c:pt>
              </c:strCache>
            </c:strRef>
          </c:tx>
          <c:spPr>
            <a:noFill/>
          </c:spPr>
          <c:invertIfNegative val="0"/>
          <c:cat>
            <c:strRef>
              <c:f>Sheet1!$A$2:$A$6</c:f>
              <c:strCache>
                <c:ptCount val="5"/>
                <c:pt idx="0">
                  <c:v>Financijski mi se ne isplati</c:v>
                </c:pt>
                <c:pt idx="1">
                  <c:v>Zbog mogućih problema na poslu/ mogućnosti otkaza</c:v>
                </c:pt>
                <c:pt idx="2">
                  <c:v>Nemam potrebe koristiti dopust</c:v>
                </c:pt>
                <c:pt idx="3">
                  <c:v>Prijatelji/poznanici bi imali negativan stav o tome</c:v>
                </c:pt>
                <c:pt idx="4">
                  <c:v>Nešto drugo</c:v>
                </c:pt>
              </c:strCache>
            </c:strRef>
          </c:cat>
          <c:val>
            <c:numRef>
              <c:f>Sheet1!$C$2:$C$6</c:f>
              <c:numCache>
                <c:formatCode>0</c:formatCode>
                <c:ptCount val="5"/>
                <c:pt idx="0">
                  <c:v>89</c:v>
                </c:pt>
                <c:pt idx="1">
                  <c:v>93</c:v>
                </c:pt>
                <c:pt idx="2">
                  <c:v>95</c:v>
                </c:pt>
                <c:pt idx="3">
                  <c:v>97</c:v>
                </c:pt>
                <c:pt idx="4">
                  <c:v>95</c:v>
                </c:pt>
              </c:numCache>
            </c:numRef>
          </c:val>
          <c:extLst>
            <c:ext xmlns:c16="http://schemas.microsoft.com/office/drawing/2014/chart" uri="{C3380CC4-5D6E-409C-BE32-E72D297353CC}">
              <c16:uniqueId val="{00000005-EB72-42F7-B52F-8EBCCA8ABC87}"/>
            </c:ext>
          </c:extLst>
        </c:ser>
        <c:dLbls>
          <c:showLegendKey val="0"/>
          <c:showVal val="0"/>
          <c:showCatName val="0"/>
          <c:showSerName val="0"/>
          <c:showPercent val="0"/>
          <c:showBubbleSize val="0"/>
        </c:dLbls>
        <c:gapWidth val="41"/>
        <c:overlap val="100"/>
        <c:axId val="287148136"/>
        <c:axId val="287148920"/>
      </c:barChart>
      <c:catAx>
        <c:axId val="287148136"/>
        <c:scaling>
          <c:orientation val="maxMin"/>
        </c:scaling>
        <c:delete val="0"/>
        <c:axPos val="l"/>
        <c:numFmt formatCode="General" sourceLinked="0"/>
        <c:majorTickMark val="out"/>
        <c:minorTickMark val="none"/>
        <c:tickLblPos val="nextTo"/>
        <c:spPr>
          <a:ln>
            <a:noFill/>
          </a:ln>
        </c:spPr>
        <c:txPr>
          <a:bodyPr/>
          <a:lstStyle/>
          <a:p>
            <a:pPr>
              <a:defRPr sz="1100">
                <a:solidFill>
                  <a:schemeClr val="tx1"/>
                </a:solidFill>
                <a:latin typeface="Arial Nova Cond Light" panose="020B0306020202020204" pitchFamily="34" charset="0"/>
              </a:defRPr>
            </a:pPr>
            <a:endParaRPr lang="sr-Latn-RS"/>
          </a:p>
        </c:txPr>
        <c:crossAx val="287148920"/>
        <c:crosses val="autoZero"/>
        <c:auto val="1"/>
        <c:lblAlgn val="ctr"/>
        <c:lblOffset val="100"/>
        <c:noMultiLvlLbl val="0"/>
      </c:catAx>
      <c:valAx>
        <c:axId val="287148920"/>
        <c:scaling>
          <c:orientation val="minMax"/>
          <c:max val="35"/>
          <c:min val="0"/>
        </c:scaling>
        <c:delete val="1"/>
        <c:axPos val="b"/>
        <c:numFmt formatCode="0" sourceLinked="1"/>
        <c:majorTickMark val="out"/>
        <c:minorTickMark val="none"/>
        <c:tickLblPos val="nextTo"/>
        <c:crossAx val="287148136"/>
        <c:crosses val="max"/>
        <c:crossBetween val="between"/>
        <c:majorUnit val="100"/>
        <c:minorUnit val="100"/>
      </c:valAx>
      <c:spPr>
        <a:ln>
          <a:noFill/>
        </a:ln>
      </c:spPr>
    </c:plotArea>
    <c:plotVisOnly val="1"/>
    <c:dispBlanksAs val="gap"/>
    <c:showDLblsOverMax val="0"/>
  </c:chart>
  <c:spPr>
    <a:ln>
      <a:noFill/>
    </a:ln>
  </c:spPr>
  <c:txPr>
    <a:bodyPr/>
    <a:lstStyle/>
    <a:p>
      <a:pPr>
        <a:defRPr sz="1800"/>
      </a:pPr>
      <a:endParaRPr lang="sr-Latn-R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969166020119195"/>
          <c:y val="3.3913916234291464E-2"/>
          <c:w val="0.29204278032709874"/>
          <c:h val="0.90588045065545142"/>
        </c:manualLayout>
      </c:layout>
      <c:barChart>
        <c:barDir val="bar"/>
        <c:grouping val="stacked"/>
        <c:varyColors val="0"/>
        <c:ser>
          <c:idx val="0"/>
          <c:order val="0"/>
          <c:tx>
            <c:strRef>
              <c:f>Sheet1!$B$1</c:f>
              <c:strCache>
                <c:ptCount val="1"/>
                <c:pt idx="0">
                  <c:v>TOTAL</c:v>
                </c:pt>
              </c:strCache>
            </c:strRef>
          </c:tx>
          <c:spPr>
            <a:solidFill>
              <a:srgbClr val="009D9C"/>
            </a:solidFill>
            <a:ln>
              <a:noFill/>
            </a:ln>
          </c:spPr>
          <c:invertIfNegative val="0"/>
          <c:dPt>
            <c:idx val="0"/>
            <c:invertIfNegative val="0"/>
            <c:bubble3D val="0"/>
            <c:extLst>
              <c:ext xmlns:c16="http://schemas.microsoft.com/office/drawing/2014/chart" uri="{C3380CC4-5D6E-409C-BE32-E72D297353CC}">
                <c16:uniqueId val="{00000000-01F7-4DA1-947C-34C8893B3D3D}"/>
              </c:ext>
            </c:extLst>
          </c:dPt>
          <c:dLbls>
            <c:numFmt formatCode="#,##0" sourceLinked="0"/>
            <c:spPr>
              <a:noFill/>
              <a:ln>
                <a:noFill/>
              </a:ln>
              <a:effectLst/>
            </c:spPr>
            <c:txPr>
              <a:bodyPr/>
              <a:lstStyle/>
              <a:p>
                <a:pPr>
                  <a:defRPr sz="1300" b="0">
                    <a:solidFill>
                      <a:schemeClr val="bg1"/>
                    </a:solidFill>
                    <a:latin typeface="Arial Nova Cond Light" panose="020B0306020202020204" pitchFamily="34" charset="0"/>
                  </a:defRPr>
                </a:pPr>
                <a:endParaRPr lang="sr-Latn-R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Nema potrebe da on koristiti dopust</c:v>
                </c:pt>
                <c:pt idx="1">
                  <c:v>Financijski se ne isplati</c:v>
                </c:pt>
                <c:pt idx="2">
                  <c:v>Zbog mogućih problema na poslu/ mogućnosti otkaza</c:v>
                </c:pt>
              </c:strCache>
            </c:strRef>
          </c:cat>
          <c:val>
            <c:numRef>
              <c:f>Sheet1!$B$2:$B$4</c:f>
              <c:numCache>
                <c:formatCode>0</c:formatCode>
                <c:ptCount val="3"/>
                <c:pt idx="0">
                  <c:v>6</c:v>
                </c:pt>
                <c:pt idx="1">
                  <c:v>4</c:v>
                </c:pt>
                <c:pt idx="2">
                  <c:v>3</c:v>
                </c:pt>
              </c:numCache>
            </c:numRef>
          </c:val>
          <c:extLst>
            <c:ext xmlns:c16="http://schemas.microsoft.com/office/drawing/2014/chart" uri="{C3380CC4-5D6E-409C-BE32-E72D297353CC}">
              <c16:uniqueId val="{00000001-01F7-4DA1-947C-34C8893B3D3D}"/>
            </c:ext>
          </c:extLst>
        </c:ser>
        <c:ser>
          <c:idx val="1"/>
          <c:order val="1"/>
          <c:tx>
            <c:strRef>
              <c:f>Sheet1!$C$1</c:f>
              <c:strCache>
                <c:ptCount val="1"/>
                <c:pt idx="0">
                  <c:v>blank</c:v>
                </c:pt>
              </c:strCache>
            </c:strRef>
          </c:tx>
          <c:spPr>
            <a:noFill/>
          </c:spPr>
          <c:invertIfNegative val="0"/>
          <c:cat>
            <c:strRef>
              <c:f>Sheet1!$A$2:$A$4</c:f>
              <c:strCache>
                <c:ptCount val="3"/>
                <c:pt idx="0">
                  <c:v>Nema potrebe da on koristiti dopust</c:v>
                </c:pt>
                <c:pt idx="1">
                  <c:v>Financijski se ne isplati</c:v>
                </c:pt>
                <c:pt idx="2">
                  <c:v>Zbog mogućih problema na poslu/ mogućnosti otkaza</c:v>
                </c:pt>
              </c:strCache>
            </c:strRef>
          </c:cat>
          <c:val>
            <c:numRef>
              <c:f>Sheet1!$C$2:$C$4</c:f>
              <c:numCache>
                <c:formatCode>0</c:formatCode>
                <c:ptCount val="3"/>
                <c:pt idx="0">
                  <c:v>94</c:v>
                </c:pt>
                <c:pt idx="1">
                  <c:v>96</c:v>
                </c:pt>
                <c:pt idx="2">
                  <c:v>97</c:v>
                </c:pt>
              </c:numCache>
            </c:numRef>
          </c:val>
          <c:extLst>
            <c:ext xmlns:c16="http://schemas.microsoft.com/office/drawing/2014/chart" uri="{C3380CC4-5D6E-409C-BE32-E72D297353CC}">
              <c16:uniqueId val="{00000002-01F7-4DA1-947C-34C8893B3D3D}"/>
            </c:ext>
          </c:extLst>
        </c:ser>
        <c:dLbls>
          <c:showLegendKey val="0"/>
          <c:showVal val="0"/>
          <c:showCatName val="0"/>
          <c:showSerName val="0"/>
          <c:showPercent val="0"/>
          <c:showBubbleSize val="0"/>
        </c:dLbls>
        <c:gapWidth val="41"/>
        <c:overlap val="100"/>
        <c:axId val="287148136"/>
        <c:axId val="287148920"/>
      </c:barChart>
      <c:catAx>
        <c:axId val="287148136"/>
        <c:scaling>
          <c:orientation val="maxMin"/>
        </c:scaling>
        <c:delete val="0"/>
        <c:axPos val="l"/>
        <c:numFmt formatCode="General" sourceLinked="0"/>
        <c:majorTickMark val="out"/>
        <c:minorTickMark val="none"/>
        <c:tickLblPos val="nextTo"/>
        <c:spPr>
          <a:ln>
            <a:noFill/>
          </a:ln>
        </c:spPr>
        <c:txPr>
          <a:bodyPr/>
          <a:lstStyle/>
          <a:p>
            <a:pPr>
              <a:defRPr sz="1100">
                <a:solidFill>
                  <a:schemeClr val="tx1"/>
                </a:solidFill>
                <a:latin typeface="Arial Nova Cond Light" panose="020B0306020202020204" pitchFamily="34" charset="0"/>
              </a:defRPr>
            </a:pPr>
            <a:endParaRPr lang="sr-Latn-RS"/>
          </a:p>
        </c:txPr>
        <c:crossAx val="287148920"/>
        <c:crosses val="autoZero"/>
        <c:auto val="1"/>
        <c:lblAlgn val="ctr"/>
        <c:lblOffset val="100"/>
        <c:noMultiLvlLbl val="0"/>
      </c:catAx>
      <c:valAx>
        <c:axId val="287148920"/>
        <c:scaling>
          <c:orientation val="minMax"/>
          <c:max val="35"/>
          <c:min val="0"/>
        </c:scaling>
        <c:delete val="1"/>
        <c:axPos val="b"/>
        <c:numFmt formatCode="0" sourceLinked="1"/>
        <c:majorTickMark val="out"/>
        <c:minorTickMark val="none"/>
        <c:tickLblPos val="nextTo"/>
        <c:crossAx val="287148136"/>
        <c:crosses val="max"/>
        <c:crossBetween val="between"/>
        <c:majorUnit val="100"/>
        <c:minorUnit val="100"/>
      </c:valAx>
      <c:spPr>
        <a:ln>
          <a:noFill/>
        </a:ln>
      </c:spPr>
    </c:plotArea>
    <c:plotVisOnly val="1"/>
    <c:dispBlanksAs val="gap"/>
    <c:showDLblsOverMax val="0"/>
  </c:chart>
  <c:spPr>
    <a:ln>
      <a:noFill/>
    </a:ln>
  </c:spPr>
  <c:txPr>
    <a:bodyPr/>
    <a:lstStyle/>
    <a:p>
      <a:pPr>
        <a:defRPr sz="1800"/>
      </a:pPr>
      <a:endParaRPr lang="sr-Latn-R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969166020119195"/>
          <c:y val="3.3913916234291464E-2"/>
          <c:w val="0.29204278032709874"/>
          <c:h val="0.90588045065545142"/>
        </c:manualLayout>
      </c:layout>
      <c:barChart>
        <c:barDir val="bar"/>
        <c:grouping val="stacked"/>
        <c:varyColors val="0"/>
        <c:ser>
          <c:idx val="0"/>
          <c:order val="0"/>
          <c:tx>
            <c:strRef>
              <c:f>Sheet1!$B$1</c:f>
              <c:strCache>
                <c:ptCount val="1"/>
                <c:pt idx="0">
                  <c:v>TOTAL</c:v>
                </c:pt>
              </c:strCache>
            </c:strRef>
          </c:tx>
          <c:spPr>
            <a:solidFill>
              <a:schemeClr val="accent1">
                <a:lumMod val="90000"/>
                <a:lumOff val="10000"/>
              </a:schemeClr>
            </a:solidFill>
            <a:ln>
              <a:noFill/>
            </a:ln>
          </c:spPr>
          <c:invertIfNegative val="0"/>
          <c:dPt>
            <c:idx val="0"/>
            <c:invertIfNegative val="0"/>
            <c:bubble3D val="0"/>
            <c:extLst>
              <c:ext xmlns:c16="http://schemas.microsoft.com/office/drawing/2014/chart" uri="{C3380CC4-5D6E-409C-BE32-E72D297353CC}">
                <c16:uniqueId val="{00000001-EB72-42F7-B52F-8EBCCA8ABC87}"/>
              </c:ext>
            </c:extLst>
          </c:dPt>
          <c:dLbls>
            <c:dLbl>
              <c:idx val="4"/>
              <c:numFmt formatCode="#,##0" sourceLinked="0"/>
              <c:spPr>
                <a:noFill/>
                <a:ln>
                  <a:noFill/>
                </a:ln>
                <a:effectLst/>
              </c:spPr>
              <c:txPr>
                <a:bodyPr/>
                <a:lstStyle/>
                <a:p>
                  <a:pPr>
                    <a:defRPr sz="1300" b="0">
                      <a:solidFill>
                        <a:schemeClr val="tx1"/>
                      </a:solidFill>
                      <a:latin typeface="Arial Nova Cond Light" panose="020B0306020202020204" pitchFamily="34" charset="0"/>
                    </a:defRPr>
                  </a:pPr>
                  <a:endParaRPr lang="sr-Latn-RS"/>
                </a:p>
              </c:txPr>
              <c:dLblPos val="inBase"/>
              <c:showLegendKey val="0"/>
              <c:showVal val="1"/>
              <c:showCatName val="0"/>
              <c:showSerName val="0"/>
              <c:showPercent val="0"/>
              <c:showBubbleSize val="0"/>
              <c:extLst>
                <c:ext xmlns:c16="http://schemas.microsoft.com/office/drawing/2014/chart" uri="{C3380CC4-5D6E-409C-BE32-E72D297353CC}">
                  <c16:uniqueId val="{00000000-0742-46B0-8071-51A0EAE7CF45}"/>
                </c:ext>
              </c:extLst>
            </c:dLbl>
            <c:dLbl>
              <c:idx val="5"/>
              <c:numFmt formatCode="#,##0" sourceLinked="0"/>
              <c:spPr>
                <a:noFill/>
                <a:ln>
                  <a:noFill/>
                </a:ln>
                <a:effectLst/>
              </c:spPr>
              <c:txPr>
                <a:bodyPr/>
                <a:lstStyle/>
                <a:p>
                  <a:pPr>
                    <a:defRPr sz="1300" b="0">
                      <a:solidFill>
                        <a:schemeClr val="tx1"/>
                      </a:solidFill>
                      <a:latin typeface="Arial Nova Cond Light" panose="020B0306020202020204" pitchFamily="34" charset="0"/>
                    </a:defRPr>
                  </a:pPr>
                  <a:endParaRPr lang="sr-Latn-RS"/>
                </a:p>
              </c:txPr>
              <c:dLblPos val="inBase"/>
              <c:showLegendKey val="0"/>
              <c:showVal val="1"/>
              <c:showCatName val="0"/>
              <c:showSerName val="0"/>
              <c:showPercent val="0"/>
              <c:showBubbleSize val="0"/>
              <c:extLst>
                <c:ext xmlns:c16="http://schemas.microsoft.com/office/drawing/2014/chart" uri="{C3380CC4-5D6E-409C-BE32-E72D297353CC}">
                  <c16:uniqueId val="{00000001-0742-46B0-8071-51A0EAE7CF45}"/>
                </c:ext>
              </c:extLst>
            </c:dLbl>
            <c:numFmt formatCode="#,##0" sourceLinked="0"/>
            <c:spPr>
              <a:noFill/>
              <a:ln>
                <a:noFill/>
              </a:ln>
              <a:effectLst/>
            </c:spPr>
            <c:txPr>
              <a:bodyPr/>
              <a:lstStyle/>
              <a:p>
                <a:pPr>
                  <a:defRPr sz="1300" b="0">
                    <a:solidFill>
                      <a:schemeClr val="bg1"/>
                    </a:solidFill>
                    <a:latin typeface="Arial Nova Cond Light" panose="020B0306020202020204" pitchFamily="34" charset="0"/>
                  </a:defRPr>
                </a:pPr>
                <a:endParaRPr lang="sr-Latn-R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Financijski mi se ne isplati</c:v>
                </c:pt>
                <c:pt idx="1">
                  <c:v>Za dijete je bolje da majka što više koristi roditeljski dopust</c:v>
                </c:pt>
                <c:pt idx="2">
                  <c:v>Zbog mogućih problema na poslu/ mogućnosti otkaza</c:v>
                </c:pt>
                <c:pt idx="3">
                  <c:v>Nemam potrebe (u većoj mjeri) koristiti roditeljski dopust</c:v>
                </c:pt>
                <c:pt idx="4">
                  <c:v>Prijatelji/poznanici bi imali negativan stav o tome</c:v>
                </c:pt>
                <c:pt idx="5">
                  <c:v>Nešto drugo</c:v>
                </c:pt>
              </c:strCache>
            </c:strRef>
          </c:cat>
          <c:val>
            <c:numRef>
              <c:f>Sheet1!$B$2:$B$7</c:f>
              <c:numCache>
                <c:formatCode>0</c:formatCode>
                <c:ptCount val="6"/>
                <c:pt idx="0">
                  <c:v>61</c:v>
                </c:pt>
                <c:pt idx="1">
                  <c:v>47</c:v>
                </c:pt>
                <c:pt idx="2">
                  <c:v>32</c:v>
                </c:pt>
                <c:pt idx="3">
                  <c:v>19</c:v>
                </c:pt>
                <c:pt idx="4">
                  <c:v>3</c:v>
                </c:pt>
                <c:pt idx="5">
                  <c:v>3</c:v>
                </c:pt>
              </c:numCache>
            </c:numRef>
          </c:val>
          <c:extLst>
            <c:ext xmlns:c16="http://schemas.microsoft.com/office/drawing/2014/chart" uri="{C3380CC4-5D6E-409C-BE32-E72D297353CC}">
              <c16:uniqueId val="{00000004-EB72-42F7-B52F-8EBCCA8ABC87}"/>
            </c:ext>
          </c:extLst>
        </c:ser>
        <c:ser>
          <c:idx val="1"/>
          <c:order val="1"/>
          <c:tx>
            <c:strRef>
              <c:f>Sheet1!$C$1</c:f>
              <c:strCache>
                <c:ptCount val="1"/>
                <c:pt idx="0">
                  <c:v>blank</c:v>
                </c:pt>
              </c:strCache>
            </c:strRef>
          </c:tx>
          <c:spPr>
            <a:noFill/>
          </c:spPr>
          <c:invertIfNegative val="0"/>
          <c:cat>
            <c:strRef>
              <c:f>Sheet1!$A$2:$A$7</c:f>
              <c:strCache>
                <c:ptCount val="6"/>
                <c:pt idx="0">
                  <c:v>Financijski mi se ne isplati</c:v>
                </c:pt>
                <c:pt idx="1">
                  <c:v>Za dijete je bolje da majka što više koristi roditeljski dopust</c:v>
                </c:pt>
                <c:pt idx="2">
                  <c:v>Zbog mogućih problema na poslu/ mogućnosti otkaza</c:v>
                </c:pt>
                <c:pt idx="3">
                  <c:v>Nemam potrebe (u većoj mjeri) koristiti roditeljski dopust</c:v>
                </c:pt>
                <c:pt idx="4">
                  <c:v>Prijatelji/poznanici bi imali negativan stav o tome</c:v>
                </c:pt>
                <c:pt idx="5">
                  <c:v>Nešto drugo</c:v>
                </c:pt>
              </c:strCache>
            </c:strRef>
          </c:cat>
          <c:val>
            <c:numRef>
              <c:f>Sheet1!$C$2:$C$7</c:f>
              <c:numCache>
                <c:formatCode>0</c:formatCode>
                <c:ptCount val="6"/>
                <c:pt idx="0">
                  <c:v>39</c:v>
                </c:pt>
                <c:pt idx="1">
                  <c:v>53</c:v>
                </c:pt>
                <c:pt idx="2">
                  <c:v>68</c:v>
                </c:pt>
                <c:pt idx="3">
                  <c:v>81</c:v>
                </c:pt>
                <c:pt idx="4">
                  <c:v>97</c:v>
                </c:pt>
                <c:pt idx="5">
                  <c:v>97</c:v>
                </c:pt>
              </c:numCache>
            </c:numRef>
          </c:val>
          <c:extLst>
            <c:ext xmlns:c16="http://schemas.microsoft.com/office/drawing/2014/chart" uri="{C3380CC4-5D6E-409C-BE32-E72D297353CC}">
              <c16:uniqueId val="{00000005-EB72-42F7-B52F-8EBCCA8ABC87}"/>
            </c:ext>
          </c:extLst>
        </c:ser>
        <c:dLbls>
          <c:showLegendKey val="0"/>
          <c:showVal val="0"/>
          <c:showCatName val="0"/>
          <c:showSerName val="0"/>
          <c:showPercent val="0"/>
          <c:showBubbleSize val="0"/>
        </c:dLbls>
        <c:gapWidth val="41"/>
        <c:overlap val="100"/>
        <c:axId val="287148136"/>
        <c:axId val="287148920"/>
      </c:barChart>
      <c:catAx>
        <c:axId val="287148136"/>
        <c:scaling>
          <c:orientation val="maxMin"/>
        </c:scaling>
        <c:delete val="0"/>
        <c:axPos val="l"/>
        <c:numFmt formatCode="General" sourceLinked="0"/>
        <c:majorTickMark val="out"/>
        <c:minorTickMark val="none"/>
        <c:tickLblPos val="nextTo"/>
        <c:spPr>
          <a:ln>
            <a:noFill/>
          </a:ln>
        </c:spPr>
        <c:txPr>
          <a:bodyPr/>
          <a:lstStyle/>
          <a:p>
            <a:pPr>
              <a:defRPr sz="1100">
                <a:solidFill>
                  <a:schemeClr val="tx1"/>
                </a:solidFill>
                <a:latin typeface="Arial Nova Cond Light" panose="020B0306020202020204" pitchFamily="34" charset="0"/>
              </a:defRPr>
            </a:pPr>
            <a:endParaRPr lang="sr-Latn-RS"/>
          </a:p>
        </c:txPr>
        <c:crossAx val="287148920"/>
        <c:crosses val="autoZero"/>
        <c:auto val="1"/>
        <c:lblAlgn val="ctr"/>
        <c:lblOffset val="100"/>
        <c:noMultiLvlLbl val="0"/>
      </c:catAx>
      <c:valAx>
        <c:axId val="287148920"/>
        <c:scaling>
          <c:orientation val="minMax"/>
          <c:max val="100"/>
          <c:min val="0"/>
        </c:scaling>
        <c:delete val="1"/>
        <c:axPos val="b"/>
        <c:numFmt formatCode="0" sourceLinked="1"/>
        <c:majorTickMark val="out"/>
        <c:minorTickMark val="none"/>
        <c:tickLblPos val="nextTo"/>
        <c:crossAx val="287148136"/>
        <c:crosses val="max"/>
        <c:crossBetween val="between"/>
        <c:majorUnit val="100"/>
        <c:minorUnit val="100"/>
      </c:valAx>
      <c:spPr>
        <a:ln>
          <a:noFill/>
        </a:ln>
      </c:spPr>
    </c:plotArea>
    <c:plotVisOnly val="1"/>
    <c:dispBlanksAs val="gap"/>
    <c:showDLblsOverMax val="0"/>
  </c:chart>
  <c:spPr>
    <a:ln>
      <a:noFill/>
    </a:ln>
  </c:spPr>
  <c:txPr>
    <a:bodyPr/>
    <a:lstStyle/>
    <a:p>
      <a:pPr>
        <a:defRPr sz="1800"/>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5565155901281E-2"/>
          <c:y val="8.5399076028589413E-2"/>
          <c:w val="0.9772744348440987"/>
          <c:h val="0.83579023627004412"/>
        </c:manualLayout>
      </c:layout>
      <c:barChart>
        <c:barDir val="bar"/>
        <c:grouping val="clustered"/>
        <c:varyColors val="0"/>
        <c:ser>
          <c:idx val="0"/>
          <c:order val="0"/>
          <c:tx>
            <c:strRef>
              <c:f>Tabelle1!$B$1</c:f>
              <c:strCache>
                <c:ptCount val="1"/>
                <c:pt idx="0">
                  <c:v>Datenreihe 1</c:v>
                </c:pt>
              </c:strCache>
            </c:strRef>
          </c:tx>
          <c:spPr>
            <a:solidFill>
              <a:srgbClr val="2F469C"/>
            </a:solidFill>
            <a:ln w="9525">
              <a:noFill/>
            </a:ln>
          </c:spPr>
          <c:invertIfNegative val="0"/>
          <c:dLbls>
            <c:spPr>
              <a:noFill/>
              <a:ln>
                <a:noFill/>
              </a:ln>
              <a:effectLst/>
            </c:spPr>
            <c:txPr>
              <a:bodyPr/>
              <a:lstStyle/>
              <a:p>
                <a:pPr>
                  <a:defRPr sz="1300">
                    <a:solidFill>
                      <a:schemeClr val="tx1"/>
                    </a:solidFill>
                    <a:latin typeface="Arial Nova Cond Light" panose="020B0306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Uopće nije važna</c:v>
                </c:pt>
                <c:pt idx="1">
                  <c:v>Malo je važna</c:v>
                </c:pt>
                <c:pt idx="2">
                  <c:v>Osrednje je važna</c:v>
                </c:pt>
                <c:pt idx="3">
                  <c:v>Dosta je važna</c:v>
                </c:pt>
                <c:pt idx="4">
                  <c:v>Izrazito je važna</c:v>
                </c:pt>
              </c:strCache>
            </c:strRef>
          </c:cat>
          <c:val>
            <c:numRef>
              <c:f>Tabelle1!$B$2:$B$6</c:f>
              <c:numCache>
                <c:formatCode>0%</c:formatCode>
                <c:ptCount val="5"/>
                <c:pt idx="0">
                  <c:v>0.01</c:v>
                </c:pt>
                <c:pt idx="1">
                  <c:v>0.05</c:v>
                </c:pt>
                <c:pt idx="2">
                  <c:v>0.09</c:v>
                </c:pt>
                <c:pt idx="3">
                  <c:v>0.25</c:v>
                </c:pt>
                <c:pt idx="4">
                  <c:v>0.6</c:v>
                </c:pt>
              </c:numCache>
            </c:numRef>
          </c:val>
          <c:extLst>
            <c:ext xmlns:c16="http://schemas.microsoft.com/office/drawing/2014/chart" uri="{C3380CC4-5D6E-409C-BE32-E72D297353CC}">
              <c16:uniqueId val="{00000000-53CC-46B7-B5F5-292FB94B143F}"/>
            </c:ext>
          </c:extLst>
        </c:ser>
        <c:dLbls>
          <c:showLegendKey val="0"/>
          <c:showVal val="0"/>
          <c:showCatName val="0"/>
          <c:showSerName val="0"/>
          <c:showPercent val="0"/>
          <c:showBubbleSize val="0"/>
        </c:dLbls>
        <c:gapWidth val="40"/>
        <c:axId val="279837992"/>
        <c:axId val="279836816"/>
      </c:barChart>
      <c:catAx>
        <c:axId val="279837992"/>
        <c:scaling>
          <c:orientation val="minMax"/>
        </c:scaling>
        <c:delete val="1"/>
        <c:axPos val="l"/>
        <c:numFmt formatCode="General" sourceLinked="0"/>
        <c:majorTickMark val="out"/>
        <c:minorTickMark val="none"/>
        <c:tickLblPos val="nextTo"/>
        <c:crossAx val="279836816"/>
        <c:crosses val="autoZero"/>
        <c:auto val="1"/>
        <c:lblAlgn val="ctr"/>
        <c:lblOffset val="100"/>
        <c:noMultiLvlLbl val="0"/>
      </c:catAx>
      <c:valAx>
        <c:axId val="279836816"/>
        <c:scaling>
          <c:orientation val="minMax"/>
          <c:max val="1.5"/>
        </c:scaling>
        <c:delete val="1"/>
        <c:axPos val="b"/>
        <c:majorGridlines>
          <c:spPr>
            <a:ln>
              <a:noFill/>
            </a:ln>
          </c:spPr>
        </c:majorGridlines>
        <c:numFmt formatCode="0%" sourceLinked="1"/>
        <c:majorTickMark val="out"/>
        <c:minorTickMark val="none"/>
        <c:tickLblPos val="nextTo"/>
        <c:crossAx val="279837992"/>
        <c:crosses val="autoZero"/>
        <c:crossBetween val="between"/>
      </c:valAx>
    </c:plotArea>
    <c:plotVisOnly val="1"/>
    <c:dispBlanksAs val="gap"/>
    <c:showDLblsOverMax val="0"/>
  </c:chart>
  <c:txPr>
    <a:bodyPr/>
    <a:lstStyle/>
    <a:p>
      <a:pPr>
        <a:defRPr sz="600"/>
      </a:pPr>
      <a:endParaRPr lang="sr-Latn-R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969166020119195"/>
          <c:y val="3.3913916234291464E-2"/>
          <c:w val="0.29204278032709874"/>
          <c:h val="0.90588045065545142"/>
        </c:manualLayout>
      </c:layout>
      <c:barChart>
        <c:barDir val="bar"/>
        <c:grouping val="stacked"/>
        <c:varyColors val="0"/>
        <c:ser>
          <c:idx val="0"/>
          <c:order val="0"/>
          <c:tx>
            <c:strRef>
              <c:f>Sheet1!$B$1</c:f>
              <c:strCache>
                <c:ptCount val="1"/>
                <c:pt idx="0">
                  <c:v>TOTAL</c:v>
                </c:pt>
              </c:strCache>
            </c:strRef>
          </c:tx>
          <c:spPr>
            <a:solidFill>
              <a:srgbClr val="009D9C"/>
            </a:solidFill>
            <a:ln>
              <a:noFill/>
            </a:ln>
          </c:spPr>
          <c:invertIfNegative val="0"/>
          <c:dPt>
            <c:idx val="0"/>
            <c:invertIfNegative val="0"/>
            <c:bubble3D val="0"/>
            <c:extLst>
              <c:ext xmlns:c16="http://schemas.microsoft.com/office/drawing/2014/chart" uri="{C3380CC4-5D6E-409C-BE32-E72D297353CC}">
                <c16:uniqueId val="{00000000-5047-4AB5-8FA3-841BB7C69A8B}"/>
              </c:ext>
            </c:extLst>
          </c:dPt>
          <c:dLbls>
            <c:dLbl>
              <c:idx val="4"/>
              <c:numFmt formatCode="#,##0" sourceLinked="0"/>
              <c:spPr>
                <a:noFill/>
                <a:ln>
                  <a:noFill/>
                </a:ln>
                <a:effectLst/>
              </c:spPr>
              <c:txPr>
                <a:bodyPr/>
                <a:lstStyle/>
                <a:p>
                  <a:pPr>
                    <a:defRPr sz="1300" b="0">
                      <a:solidFill>
                        <a:schemeClr val="tx1"/>
                      </a:solidFill>
                      <a:latin typeface="Arial Nova Cond Light" panose="020B0306020202020204" pitchFamily="34" charset="0"/>
                    </a:defRPr>
                  </a:pPr>
                  <a:endParaRPr lang="sr-Latn-RS"/>
                </a:p>
              </c:txPr>
              <c:dLblPos val="inBase"/>
              <c:showLegendKey val="0"/>
              <c:showVal val="1"/>
              <c:showCatName val="0"/>
              <c:showSerName val="0"/>
              <c:showPercent val="0"/>
              <c:showBubbleSize val="0"/>
              <c:extLst>
                <c:ext xmlns:c16="http://schemas.microsoft.com/office/drawing/2014/chart" uri="{C3380CC4-5D6E-409C-BE32-E72D297353CC}">
                  <c16:uniqueId val="{00000001-5047-4AB5-8FA3-841BB7C69A8B}"/>
                </c:ext>
              </c:extLst>
            </c:dLbl>
            <c:dLbl>
              <c:idx val="5"/>
              <c:numFmt formatCode="#,##0" sourceLinked="0"/>
              <c:spPr>
                <a:noFill/>
                <a:ln>
                  <a:noFill/>
                </a:ln>
                <a:effectLst/>
              </c:spPr>
              <c:txPr>
                <a:bodyPr/>
                <a:lstStyle/>
                <a:p>
                  <a:pPr>
                    <a:defRPr sz="1300" b="0">
                      <a:solidFill>
                        <a:schemeClr val="tx1"/>
                      </a:solidFill>
                      <a:latin typeface="Arial Nova Cond Light" panose="020B0306020202020204" pitchFamily="34" charset="0"/>
                    </a:defRPr>
                  </a:pPr>
                  <a:endParaRPr lang="sr-Latn-RS"/>
                </a:p>
              </c:txPr>
              <c:dLblPos val="inBase"/>
              <c:showLegendKey val="0"/>
              <c:showVal val="1"/>
              <c:showCatName val="0"/>
              <c:showSerName val="0"/>
              <c:showPercent val="0"/>
              <c:showBubbleSize val="0"/>
              <c:extLst>
                <c:ext xmlns:c16="http://schemas.microsoft.com/office/drawing/2014/chart" uri="{C3380CC4-5D6E-409C-BE32-E72D297353CC}">
                  <c16:uniqueId val="{00000004-5047-4AB5-8FA3-841BB7C69A8B}"/>
                </c:ext>
              </c:extLst>
            </c:dLbl>
            <c:numFmt formatCode="#,##0" sourceLinked="0"/>
            <c:spPr>
              <a:noFill/>
              <a:ln>
                <a:noFill/>
              </a:ln>
              <a:effectLst/>
            </c:spPr>
            <c:txPr>
              <a:bodyPr/>
              <a:lstStyle/>
              <a:p>
                <a:pPr>
                  <a:defRPr sz="1300" b="0">
                    <a:solidFill>
                      <a:schemeClr val="bg1"/>
                    </a:solidFill>
                    <a:latin typeface="Arial Nova Cond Light" panose="020B0306020202020204" pitchFamily="34" charset="0"/>
                  </a:defRPr>
                </a:pPr>
                <a:endParaRPr lang="sr-Latn-R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Financijski se ne isplati</c:v>
                </c:pt>
                <c:pt idx="1">
                  <c:v>Nema potrebe da on (u većoj mjeri) koristi roditeljski dopust</c:v>
                </c:pt>
                <c:pt idx="2">
                  <c:v>Za dijete je bolje da majka što više koristi roditeljski dopust</c:v>
                </c:pt>
                <c:pt idx="3">
                  <c:v>Zbog mogućih problema na poslu/ mogućnosti otkaza</c:v>
                </c:pt>
                <c:pt idx="4">
                  <c:v>Prijatelji/poznanici bi imali negativan stav o tome</c:v>
                </c:pt>
                <c:pt idx="5">
                  <c:v>Nešto drugo</c:v>
                </c:pt>
              </c:strCache>
            </c:strRef>
          </c:cat>
          <c:val>
            <c:numRef>
              <c:f>Sheet1!$B$2:$B$7</c:f>
              <c:numCache>
                <c:formatCode>0</c:formatCode>
                <c:ptCount val="6"/>
                <c:pt idx="0">
                  <c:v>48</c:v>
                </c:pt>
                <c:pt idx="1">
                  <c:v>36</c:v>
                </c:pt>
                <c:pt idx="2">
                  <c:v>31</c:v>
                </c:pt>
                <c:pt idx="3">
                  <c:v>27</c:v>
                </c:pt>
                <c:pt idx="4">
                  <c:v>2</c:v>
                </c:pt>
                <c:pt idx="5">
                  <c:v>3</c:v>
                </c:pt>
              </c:numCache>
            </c:numRef>
          </c:val>
          <c:extLst>
            <c:ext xmlns:c16="http://schemas.microsoft.com/office/drawing/2014/chart" uri="{C3380CC4-5D6E-409C-BE32-E72D297353CC}">
              <c16:uniqueId val="{00000002-5047-4AB5-8FA3-841BB7C69A8B}"/>
            </c:ext>
          </c:extLst>
        </c:ser>
        <c:ser>
          <c:idx val="1"/>
          <c:order val="1"/>
          <c:tx>
            <c:strRef>
              <c:f>Sheet1!$C$1</c:f>
              <c:strCache>
                <c:ptCount val="1"/>
                <c:pt idx="0">
                  <c:v>blank</c:v>
                </c:pt>
              </c:strCache>
            </c:strRef>
          </c:tx>
          <c:spPr>
            <a:noFill/>
          </c:spPr>
          <c:invertIfNegative val="0"/>
          <c:cat>
            <c:strRef>
              <c:f>Sheet1!$A$2:$A$7</c:f>
              <c:strCache>
                <c:ptCount val="6"/>
                <c:pt idx="0">
                  <c:v>Financijski se ne isplati</c:v>
                </c:pt>
                <c:pt idx="1">
                  <c:v>Nema potrebe da on (u većoj mjeri) koristi roditeljski dopust</c:v>
                </c:pt>
                <c:pt idx="2">
                  <c:v>Za dijete je bolje da majka što više koristi roditeljski dopust</c:v>
                </c:pt>
                <c:pt idx="3">
                  <c:v>Zbog mogućih problema na poslu/ mogućnosti otkaza</c:v>
                </c:pt>
                <c:pt idx="4">
                  <c:v>Prijatelji/poznanici bi imali negativan stav o tome</c:v>
                </c:pt>
                <c:pt idx="5">
                  <c:v>Nešto drugo</c:v>
                </c:pt>
              </c:strCache>
            </c:strRef>
          </c:cat>
          <c:val>
            <c:numRef>
              <c:f>Sheet1!$C$2:$C$7</c:f>
              <c:numCache>
                <c:formatCode>0</c:formatCode>
                <c:ptCount val="6"/>
                <c:pt idx="0">
                  <c:v>52</c:v>
                </c:pt>
                <c:pt idx="1">
                  <c:v>64</c:v>
                </c:pt>
                <c:pt idx="2">
                  <c:v>69</c:v>
                </c:pt>
                <c:pt idx="3">
                  <c:v>73</c:v>
                </c:pt>
                <c:pt idx="4">
                  <c:v>98</c:v>
                </c:pt>
                <c:pt idx="5">
                  <c:v>97</c:v>
                </c:pt>
              </c:numCache>
            </c:numRef>
          </c:val>
          <c:extLst>
            <c:ext xmlns:c16="http://schemas.microsoft.com/office/drawing/2014/chart" uri="{C3380CC4-5D6E-409C-BE32-E72D297353CC}">
              <c16:uniqueId val="{00000003-5047-4AB5-8FA3-841BB7C69A8B}"/>
            </c:ext>
          </c:extLst>
        </c:ser>
        <c:dLbls>
          <c:showLegendKey val="0"/>
          <c:showVal val="0"/>
          <c:showCatName val="0"/>
          <c:showSerName val="0"/>
          <c:showPercent val="0"/>
          <c:showBubbleSize val="0"/>
        </c:dLbls>
        <c:gapWidth val="41"/>
        <c:overlap val="100"/>
        <c:axId val="287148136"/>
        <c:axId val="287148920"/>
      </c:barChart>
      <c:catAx>
        <c:axId val="287148136"/>
        <c:scaling>
          <c:orientation val="maxMin"/>
        </c:scaling>
        <c:delete val="0"/>
        <c:axPos val="l"/>
        <c:numFmt formatCode="General" sourceLinked="0"/>
        <c:majorTickMark val="out"/>
        <c:minorTickMark val="none"/>
        <c:tickLblPos val="nextTo"/>
        <c:spPr>
          <a:ln>
            <a:noFill/>
          </a:ln>
        </c:spPr>
        <c:txPr>
          <a:bodyPr/>
          <a:lstStyle/>
          <a:p>
            <a:pPr>
              <a:defRPr sz="1100">
                <a:solidFill>
                  <a:schemeClr val="tx1"/>
                </a:solidFill>
                <a:latin typeface="Arial Nova Cond Light" panose="020B0306020202020204" pitchFamily="34" charset="0"/>
              </a:defRPr>
            </a:pPr>
            <a:endParaRPr lang="sr-Latn-RS"/>
          </a:p>
        </c:txPr>
        <c:crossAx val="287148920"/>
        <c:crosses val="autoZero"/>
        <c:auto val="1"/>
        <c:lblAlgn val="ctr"/>
        <c:lblOffset val="100"/>
        <c:noMultiLvlLbl val="0"/>
      </c:catAx>
      <c:valAx>
        <c:axId val="287148920"/>
        <c:scaling>
          <c:orientation val="minMax"/>
          <c:max val="100"/>
          <c:min val="0"/>
        </c:scaling>
        <c:delete val="1"/>
        <c:axPos val="b"/>
        <c:numFmt formatCode="0" sourceLinked="1"/>
        <c:majorTickMark val="out"/>
        <c:minorTickMark val="none"/>
        <c:tickLblPos val="nextTo"/>
        <c:crossAx val="287148136"/>
        <c:crosses val="max"/>
        <c:crossBetween val="between"/>
        <c:majorUnit val="100"/>
        <c:minorUnit val="100"/>
      </c:valAx>
      <c:spPr>
        <a:ln>
          <a:noFill/>
        </a:ln>
      </c:spPr>
    </c:plotArea>
    <c:plotVisOnly val="1"/>
    <c:dispBlanksAs val="gap"/>
    <c:showDLblsOverMax val="0"/>
  </c:chart>
  <c:spPr>
    <a:ln>
      <a:noFill/>
    </a:ln>
  </c:spPr>
  <c:txPr>
    <a:bodyPr/>
    <a:lstStyle/>
    <a:p>
      <a:pPr>
        <a:defRPr sz="1800"/>
      </a:pPr>
      <a:endParaRPr lang="sr-Latn-R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1186374037123"/>
          <c:y val="2.7824627962615811E-2"/>
          <c:w val="0.52188131789735492"/>
          <c:h val="0.94435074407476838"/>
        </c:manualLayout>
      </c:layout>
      <c:barChart>
        <c:barDir val="bar"/>
        <c:grouping val="clustered"/>
        <c:varyColors val="0"/>
        <c:ser>
          <c:idx val="0"/>
          <c:order val="0"/>
          <c:tx>
            <c:strRef>
              <c:f>Sheet1!$B$1</c:f>
              <c:strCache>
                <c:ptCount val="1"/>
                <c:pt idx="0">
                  <c:v>Column1</c:v>
                </c:pt>
              </c:strCache>
            </c:strRef>
          </c:tx>
          <c:spPr>
            <a:solidFill>
              <a:srgbClr val="00387F"/>
            </a:solidFill>
            <a:ln>
              <a:noFill/>
            </a:ln>
          </c:spPr>
          <c:invertIfNegative val="0"/>
          <c:dPt>
            <c:idx val="3"/>
            <c:invertIfNegative val="0"/>
            <c:bubble3D val="0"/>
            <c:extLst>
              <c:ext xmlns:c16="http://schemas.microsoft.com/office/drawing/2014/chart" uri="{C3380CC4-5D6E-409C-BE32-E72D297353CC}">
                <c16:uniqueId val="{00000000-C7B2-4E66-8FA8-E54572E4A800}"/>
              </c:ext>
            </c:extLst>
          </c:dPt>
          <c:dLbls>
            <c:numFmt formatCode="0%" sourceLinked="0"/>
            <c:spPr>
              <a:noFill/>
              <a:ln>
                <a:noFill/>
              </a:ln>
              <a:effectLst/>
            </c:spPr>
            <c:txPr>
              <a:bodyPr wrap="square" lIns="38100" tIns="19050" rIns="38100" bIns="19050" anchor="ctr" anchorCtr="0">
                <a:spAutoFit/>
              </a:bodyPr>
              <a:lstStyle/>
              <a:p>
                <a:pPr algn="ctr">
                  <a:defRPr lang="hr-HR" sz="1400" b="0" i="0" u="none" strike="noStrike" kern="1200" baseline="0">
                    <a:solidFill>
                      <a:srgbClr val="424242"/>
                    </a:solidFill>
                    <a:latin typeface="Arial Nova Cond Light" panose="020B0306020202020204" pitchFamily="34" charset="0"/>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Izrazito pozitivne</c:v>
                </c:pt>
                <c:pt idx="1">
                  <c:v>Donekle pozitivne</c:v>
                </c:pt>
                <c:pt idx="2">
                  <c:v>Podjednako pozitivne i negativne</c:v>
                </c:pt>
                <c:pt idx="3">
                  <c:v>Donekle negativne</c:v>
                </c:pt>
                <c:pt idx="4">
                  <c:v>Izrazito negativne</c:v>
                </c:pt>
              </c:strCache>
            </c:strRef>
          </c:cat>
          <c:val>
            <c:numRef>
              <c:f>Sheet1!$B$2:$B$6</c:f>
              <c:numCache>
                <c:formatCode>###0%</c:formatCode>
                <c:ptCount val="5"/>
                <c:pt idx="0">
                  <c:v>0.2</c:v>
                </c:pt>
                <c:pt idx="1">
                  <c:v>0.35</c:v>
                </c:pt>
                <c:pt idx="2">
                  <c:v>0.33</c:v>
                </c:pt>
                <c:pt idx="3">
                  <c:v>0.09</c:v>
                </c:pt>
                <c:pt idx="4">
                  <c:v>0.03</c:v>
                </c:pt>
              </c:numCache>
            </c:numRef>
          </c:val>
          <c:extLst>
            <c:ext xmlns:c16="http://schemas.microsoft.com/office/drawing/2014/chart" uri="{C3380CC4-5D6E-409C-BE32-E72D297353CC}">
              <c16:uniqueId val="{00000001-C7B2-4E66-8FA8-E54572E4A800}"/>
            </c:ext>
          </c:extLst>
        </c:ser>
        <c:dLbls>
          <c:showLegendKey val="0"/>
          <c:showVal val="0"/>
          <c:showCatName val="0"/>
          <c:showSerName val="0"/>
          <c:showPercent val="0"/>
          <c:showBubbleSize val="0"/>
        </c:dLbls>
        <c:gapWidth val="49"/>
        <c:axId val="118506624"/>
        <c:axId val="118508160"/>
      </c:barChart>
      <c:catAx>
        <c:axId val="118506624"/>
        <c:scaling>
          <c:orientation val="maxMin"/>
        </c:scaling>
        <c:delete val="0"/>
        <c:axPos val="l"/>
        <c:numFmt formatCode="General" sourceLinked="0"/>
        <c:majorTickMark val="none"/>
        <c:minorTickMark val="none"/>
        <c:tickLblPos val="nextTo"/>
        <c:spPr>
          <a:ln>
            <a:noFill/>
          </a:ln>
        </c:spPr>
        <c:txPr>
          <a:bodyPr/>
          <a:lstStyle/>
          <a:p>
            <a:pPr algn="ctr">
              <a:defRPr lang="hr-HR" sz="1300" b="0" i="0" u="none" strike="noStrike" kern="1200" cap="all" baseline="0">
                <a:solidFill>
                  <a:schemeClr val="tx1">
                    <a:lumMod val="75000"/>
                    <a:lumOff val="25000"/>
                  </a:schemeClr>
                </a:solidFill>
                <a:latin typeface="Arial Nova Cond Light" panose="020B0306020202020204" pitchFamily="34" charset="0"/>
                <a:ea typeface="+mn-ea"/>
                <a:cs typeface="+mn-cs"/>
              </a:defRPr>
            </a:pPr>
            <a:endParaRPr lang="sr-Latn-RS"/>
          </a:p>
        </c:txPr>
        <c:crossAx val="118508160"/>
        <c:crosses val="autoZero"/>
        <c:auto val="1"/>
        <c:lblAlgn val="ctr"/>
        <c:lblOffset val="100"/>
        <c:noMultiLvlLbl val="0"/>
      </c:catAx>
      <c:valAx>
        <c:axId val="118508160"/>
        <c:scaling>
          <c:orientation val="minMax"/>
          <c:max val="0.70000000000000007"/>
          <c:min val="0"/>
        </c:scaling>
        <c:delete val="1"/>
        <c:axPos val="t"/>
        <c:numFmt formatCode="###0%" sourceLinked="1"/>
        <c:majorTickMark val="out"/>
        <c:minorTickMark val="none"/>
        <c:tickLblPos val="nextTo"/>
        <c:crossAx val="118506624"/>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1186374037123"/>
          <c:y val="2.7824627962615811E-2"/>
          <c:w val="0.52188131789735492"/>
          <c:h val="0.94435074407476838"/>
        </c:manualLayout>
      </c:layout>
      <c:barChart>
        <c:barDir val="bar"/>
        <c:grouping val="clustered"/>
        <c:varyColors val="0"/>
        <c:ser>
          <c:idx val="0"/>
          <c:order val="0"/>
          <c:tx>
            <c:strRef>
              <c:f>Sheet1!$B$1</c:f>
              <c:strCache>
                <c:ptCount val="1"/>
                <c:pt idx="0">
                  <c:v>Column1</c:v>
                </c:pt>
              </c:strCache>
            </c:strRef>
          </c:tx>
          <c:spPr>
            <a:solidFill>
              <a:srgbClr val="00387F"/>
            </a:solidFill>
            <a:ln>
              <a:noFill/>
            </a:ln>
          </c:spPr>
          <c:invertIfNegative val="0"/>
          <c:dPt>
            <c:idx val="3"/>
            <c:invertIfNegative val="0"/>
            <c:bubble3D val="0"/>
            <c:extLst>
              <c:ext xmlns:c16="http://schemas.microsoft.com/office/drawing/2014/chart" uri="{C3380CC4-5D6E-409C-BE32-E72D297353CC}">
                <c16:uniqueId val="{00000000-FCED-4580-9AF2-FAF9D4F8B937}"/>
              </c:ext>
            </c:extLst>
          </c:dPt>
          <c:dLbls>
            <c:numFmt formatCode="0%" sourceLinked="0"/>
            <c:spPr>
              <a:noFill/>
              <a:ln>
                <a:noFill/>
              </a:ln>
              <a:effectLst/>
            </c:spPr>
            <c:txPr>
              <a:bodyPr wrap="square" lIns="38100" tIns="19050" rIns="38100" bIns="19050" anchor="ctr" anchorCtr="0">
                <a:spAutoFit/>
              </a:bodyPr>
              <a:lstStyle/>
              <a:p>
                <a:pPr algn="ctr">
                  <a:defRPr lang="hr-HR" sz="1400" b="0" i="0" u="none" strike="noStrike" kern="1200" baseline="0">
                    <a:solidFill>
                      <a:srgbClr val="424242"/>
                    </a:solidFill>
                    <a:latin typeface="Arial Nova Cond Light" panose="020B0306020202020204" pitchFamily="34" charset="0"/>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 očevi zbog korištenja roditeljskog dopusta imaju VIŠE problema s poslodavcima nego majke</c:v>
                </c:pt>
                <c:pt idx="1">
                  <c:v>Ne, imaju jednako problema</c:v>
                </c:pt>
                <c:pt idx="2">
                  <c:v>Ne, očevi zbog korištenja roditeljskog dopusta imaju MANJE problema s poslodavcima nego majke</c:v>
                </c:pt>
                <c:pt idx="3">
                  <c:v>Ne, ni očevi ni majke nemaju problema s poslodavcima zbog korištenja roditeljskog dopusta</c:v>
                </c:pt>
              </c:strCache>
            </c:strRef>
          </c:cat>
          <c:val>
            <c:numRef>
              <c:f>Sheet1!$B$2:$B$5</c:f>
              <c:numCache>
                <c:formatCode>###0%</c:formatCode>
                <c:ptCount val="4"/>
                <c:pt idx="0">
                  <c:v>0.56000000000000005</c:v>
                </c:pt>
                <c:pt idx="1">
                  <c:v>0.28000000000000003</c:v>
                </c:pt>
                <c:pt idx="2">
                  <c:v>0.1</c:v>
                </c:pt>
                <c:pt idx="3">
                  <c:v>0.06</c:v>
                </c:pt>
              </c:numCache>
            </c:numRef>
          </c:val>
          <c:extLst>
            <c:ext xmlns:c16="http://schemas.microsoft.com/office/drawing/2014/chart" uri="{C3380CC4-5D6E-409C-BE32-E72D297353CC}">
              <c16:uniqueId val="{00000001-FCED-4580-9AF2-FAF9D4F8B937}"/>
            </c:ext>
          </c:extLst>
        </c:ser>
        <c:dLbls>
          <c:showLegendKey val="0"/>
          <c:showVal val="0"/>
          <c:showCatName val="0"/>
          <c:showSerName val="0"/>
          <c:showPercent val="0"/>
          <c:showBubbleSize val="0"/>
        </c:dLbls>
        <c:gapWidth val="49"/>
        <c:axId val="118506624"/>
        <c:axId val="118508160"/>
      </c:barChart>
      <c:catAx>
        <c:axId val="118506624"/>
        <c:scaling>
          <c:orientation val="maxMin"/>
        </c:scaling>
        <c:delete val="0"/>
        <c:axPos val="l"/>
        <c:numFmt formatCode="General" sourceLinked="0"/>
        <c:majorTickMark val="none"/>
        <c:minorTickMark val="none"/>
        <c:tickLblPos val="nextTo"/>
        <c:spPr>
          <a:ln>
            <a:noFill/>
          </a:ln>
        </c:spPr>
        <c:txPr>
          <a:bodyPr/>
          <a:lstStyle/>
          <a:p>
            <a:pPr algn="ctr">
              <a:defRPr lang="hr-HR" sz="1100" b="0" i="0" u="none" strike="noStrike" kern="1200" cap="all" baseline="0">
                <a:solidFill>
                  <a:schemeClr val="tx1">
                    <a:lumMod val="75000"/>
                    <a:lumOff val="25000"/>
                  </a:schemeClr>
                </a:solidFill>
                <a:latin typeface="Arial Nova Cond Light" panose="020B0306020202020204" pitchFamily="34" charset="0"/>
                <a:ea typeface="+mn-ea"/>
                <a:cs typeface="+mn-cs"/>
              </a:defRPr>
            </a:pPr>
            <a:endParaRPr lang="sr-Latn-RS"/>
          </a:p>
        </c:txPr>
        <c:crossAx val="118508160"/>
        <c:crosses val="autoZero"/>
        <c:auto val="1"/>
        <c:lblAlgn val="ctr"/>
        <c:lblOffset val="100"/>
        <c:noMultiLvlLbl val="0"/>
      </c:catAx>
      <c:valAx>
        <c:axId val="118508160"/>
        <c:scaling>
          <c:orientation val="minMax"/>
          <c:max val="0.70000000000000007"/>
          <c:min val="0"/>
        </c:scaling>
        <c:delete val="1"/>
        <c:axPos val="t"/>
        <c:numFmt formatCode="###0%" sourceLinked="1"/>
        <c:majorTickMark val="out"/>
        <c:minorTickMark val="none"/>
        <c:tickLblPos val="nextTo"/>
        <c:crossAx val="118506624"/>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5565155901281E-2"/>
          <c:y val="8.5399076028589413E-2"/>
          <c:w val="0.9772744348440987"/>
          <c:h val="0.83579023627004412"/>
        </c:manualLayout>
      </c:layout>
      <c:barChart>
        <c:barDir val="bar"/>
        <c:grouping val="clustered"/>
        <c:varyColors val="0"/>
        <c:ser>
          <c:idx val="0"/>
          <c:order val="0"/>
          <c:tx>
            <c:strRef>
              <c:f>Tabelle1!$B$1</c:f>
              <c:strCache>
                <c:ptCount val="1"/>
                <c:pt idx="0">
                  <c:v>Datenreihe 1</c:v>
                </c:pt>
              </c:strCache>
            </c:strRef>
          </c:tx>
          <c:spPr>
            <a:solidFill>
              <a:srgbClr val="2F469C"/>
            </a:solidFill>
            <a:ln w="9525">
              <a:noFill/>
            </a:ln>
          </c:spPr>
          <c:invertIfNegative val="0"/>
          <c:dLbls>
            <c:spPr>
              <a:noFill/>
              <a:ln>
                <a:noFill/>
              </a:ln>
              <a:effectLst/>
            </c:spPr>
            <c:txPr>
              <a:bodyPr/>
              <a:lstStyle/>
              <a:p>
                <a:pPr>
                  <a:defRPr sz="1300">
                    <a:solidFill>
                      <a:schemeClr val="tx1"/>
                    </a:solidFill>
                    <a:latin typeface="Arial Nova Cond Light" panose="020B0306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Uopće nije važna</c:v>
                </c:pt>
                <c:pt idx="1">
                  <c:v>Malo je važna</c:v>
                </c:pt>
                <c:pt idx="2">
                  <c:v>Osrednje je važna</c:v>
                </c:pt>
                <c:pt idx="3">
                  <c:v>Dosta je važna</c:v>
                </c:pt>
                <c:pt idx="4">
                  <c:v>Izrazito je važna</c:v>
                </c:pt>
              </c:strCache>
            </c:strRef>
          </c:cat>
          <c:val>
            <c:numRef>
              <c:f>Tabelle1!$B$2:$B$6</c:f>
              <c:numCache>
                <c:formatCode>0%</c:formatCode>
                <c:ptCount val="5"/>
                <c:pt idx="0">
                  <c:v>0</c:v>
                </c:pt>
                <c:pt idx="1">
                  <c:v>0.01</c:v>
                </c:pt>
                <c:pt idx="2">
                  <c:v>0.06</c:v>
                </c:pt>
                <c:pt idx="3">
                  <c:v>0.23</c:v>
                </c:pt>
                <c:pt idx="4">
                  <c:v>0.7</c:v>
                </c:pt>
              </c:numCache>
            </c:numRef>
          </c:val>
          <c:extLst>
            <c:ext xmlns:c16="http://schemas.microsoft.com/office/drawing/2014/chart" uri="{C3380CC4-5D6E-409C-BE32-E72D297353CC}">
              <c16:uniqueId val="{00000000-3F43-484E-9718-87C873674AA2}"/>
            </c:ext>
          </c:extLst>
        </c:ser>
        <c:dLbls>
          <c:showLegendKey val="0"/>
          <c:showVal val="0"/>
          <c:showCatName val="0"/>
          <c:showSerName val="0"/>
          <c:showPercent val="0"/>
          <c:showBubbleSize val="0"/>
        </c:dLbls>
        <c:gapWidth val="40"/>
        <c:axId val="279837992"/>
        <c:axId val="279836816"/>
      </c:barChart>
      <c:catAx>
        <c:axId val="279837992"/>
        <c:scaling>
          <c:orientation val="minMax"/>
        </c:scaling>
        <c:delete val="1"/>
        <c:axPos val="l"/>
        <c:numFmt formatCode="General" sourceLinked="0"/>
        <c:majorTickMark val="out"/>
        <c:minorTickMark val="none"/>
        <c:tickLblPos val="nextTo"/>
        <c:crossAx val="279836816"/>
        <c:crosses val="autoZero"/>
        <c:auto val="1"/>
        <c:lblAlgn val="ctr"/>
        <c:lblOffset val="100"/>
        <c:noMultiLvlLbl val="0"/>
      </c:catAx>
      <c:valAx>
        <c:axId val="279836816"/>
        <c:scaling>
          <c:orientation val="minMax"/>
          <c:max val="1.5"/>
        </c:scaling>
        <c:delete val="1"/>
        <c:axPos val="b"/>
        <c:majorGridlines>
          <c:spPr>
            <a:ln>
              <a:noFill/>
            </a:ln>
          </c:spPr>
        </c:majorGridlines>
        <c:numFmt formatCode="0%" sourceLinked="1"/>
        <c:majorTickMark val="out"/>
        <c:minorTickMark val="none"/>
        <c:tickLblPos val="nextTo"/>
        <c:crossAx val="279837992"/>
        <c:crosses val="autoZero"/>
        <c:crossBetween val="between"/>
      </c:valAx>
    </c:plotArea>
    <c:plotVisOnly val="1"/>
    <c:dispBlanksAs val="gap"/>
    <c:showDLblsOverMax val="0"/>
  </c:chart>
  <c:txPr>
    <a:bodyPr/>
    <a:lstStyle/>
    <a:p>
      <a:pPr>
        <a:defRPr sz="600"/>
      </a:pPr>
      <a:endParaRPr lang="sr-Latn-R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5565155901281E-2"/>
          <c:y val="8.5399076028589413E-2"/>
          <c:w val="0.9772744348440987"/>
          <c:h val="0.83579023627004412"/>
        </c:manualLayout>
      </c:layout>
      <c:barChart>
        <c:barDir val="bar"/>
        <c:grouping val="clustered"/>
        <c:varyColors val="0"/>
        <c:ser>
          <c:idx val="0"/>
          <c:order val="0"/>
          <c:tx>
            <c:strRef>
              <c:f>Tabelle1!$B$1</c:f>
              <c:strCache>
                <c:ptCount val="1"/>
                <c:pt idx="0">
                  <c:v>Datenreihe 1</c:v>
                </c:pt>
              </c:strCache>
            </c:strRef>
          </c:tx>
          <c:spPr>
            <a:solidFill>
              <a:srgbClr val="2F469C"/>
            </a:solidFill>
            <a:ln w="9525">
              <a:noFill/>
            </a:ln>
          </c:spPr>
          <c:invertIfNegative val="0"/>
          <c:dLbls>
            <c:spPr>
              <a:noFill/>
              <a:ln>
                <a:noFill/>
              </a:ln>
              <a:effectLst/>
            </c:spPr>
            <c:txPr>
              <a:bodyPr/>
              <a:lstStyle/>
              <a:p>
                <a:pPr>
                  <a:defRPr sz="1300">
                    <a:solidFill>
                      <a:schemeClr val="tx1"/>
                    </a:solidFill>
                    <a:latin typeface="Arial Nova Cond Light" panose="020B0306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Uopće nije važna</c:v>
                </c:pt>
                <c:pt idx="1">
                  <c:v>Malo je važna</c:v>
                </c:pt>
                <c:pt idx="2">
                  <c:v>Osrednje je važna</c:v>
                </c:pt>
                <c:pt idx="3">
                  <c:v>Dosta je važna</c:v>
                </c:pt>
                <c:pt idx="4">
                  <c:v>Izrazito je važna</c:v>
                </c:pt>
              </c:strCache>
            </c:strRef>
          </c:cat>
          <c:val>
            <c:numRef>
              <c:f>Tabelle1!$B$2:$B$6</c:f>
              <c:numCache>
                <c:formatCode>0%</c:formatCode>
                <c:ptCount val="5"/>
                <c:pt idx="0">
                  <c:v>0</c:v>
                </c:pt>
                <c:pt idx="1">
                  <c:v>0.01</c:v>
                </c:pt>
                <c:pt idx="2">
                  <c:v>0.04</c:v>
                </c:pt>
                <c:pt idx="3">
                  <c:v>0.2</c:v>
                </c:pt>
                <c:pt idx="4">
                  <c:v>0.76</c:v>
                </c:pt>
              </c:numCache>
            </c:numRef>
          </c:val>
          <c:extLst>
            <c:ext xmlns:c16="http://schemas.microsoft.com/office/drawing/2014/chart" uri="{C3380CC4-5D6E-409C-BE32-E72D297353CC}">
              <c16:uniqueId val="{00000000-0FED-49A3-A65F-2C53AF8256F5}"/>
            </c:ext>
          </c:extLst>
        </c:ser>
        <c:dLbls>
          <c:showLegendKey val="0"/>
          <c:showVal val="0"/>
          <c:showCatName val="0"/>
          <c:showSerName val="0"/>
          <c:showPercent val="0"/>
          <c:showBubbleSize val="0"/>
        </c:dLbls>
        <c:gapWidth val="40"/>
        <c:axId val="279837992"/>
        <c:axId val="279836816"/>
      </c:barChart>
      <c:catAx>
        <c:axId val="279837992"/>
        <c:scaling>
          <c:orientation val="minMax"/>
        </c:scaling>
        <c:delete val="1"/>
        <c:axPos val="l"/>
        <c:numFmt formatCode="General" sourceLinked="0"/>
        <c:majorTickMark val="out"/>
        <c:minorTickMark val="none"/>
        <c:tickLblPos val="nextTo"/>
        <c:crossAx val="279836816"/>
        <c:crosses val="autoZero"/>
        <c:auto val="1"/>
        <c:lblAlgn val="ctr"/>
        <c:lblOffset val="100"/>
        <c:noMultiLvlLbl val="0"/>
      </c:catAx>
      <c:valAx>
        <c:axId val="279836816"/>
        <c:scaling>
          <c:orientation val="minMax"/>
          <c:max val="1.5"/>
        </c:scaling>
        <c:delete val="1"/>
        <c:axPos val="b"/>
        <c:majorGridlines>
          <c:spPr>
            <a:ln>
              <a:noFill/>
            </a:ln>
          </c:spPr>
        </c:majorGridlines>
        <c:numFmt formatCode="0%" sourceLinked="1"/>
        <c:majorTickMark val="out"/>
        <c:minorTickMark val="none"/>
        <c:tickLblPos val="nextTo"/>
        <c:crossAx val="279837992"/>
        <c:crosses val="autoZero"/>
        <c:crossBetween val="between"/>
      </c:valAx>
    </c:plotArea>
    <c:plotVisOnly val="1"/>
    <c:dispBlanksAs val="gap"/>
    <c:showDLblsOverMax val="0"/>
  </c:chart>
  <c:txPr>
    <a:bodyPr/>
    <a:lstStyle/>
    <a:p>
      <a:pPr>
        <a:defRPr sz="600"/>
      </a:pPr>
      <a:endParaRPr lang="sr-Latn-R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5565155901281E-2"/>
          <c:y val="8.5399076028589413E-2"/>
          <c:w val="0.9772744348440987"/>
          <c:h val="0.83579023627004412"/>
        </c:manualLayout>
      </c:layout>
      <c:barChart>
        <c:barDir val="bar"/>
        <c:grouping val="clustered"/>
        <c:varyColors val="0"/>
        <c:ser>
          <c:idx val="0"/>
          <c:order val="0"/>
          <c:tx>
            <c:strRef>
              <c:f>Tabelle1!$B$1</c:f>
              <c:strCache>
                <c:ptCount val="1"/>
                <c:pt idx="0">
                  <c:v>Datenreihe 1</c:v>
                </c:pt>
              </c:strCache>
            </c:strRef>
          </c:tx>
          <c:spPr>
            <a:solidFill>
              <a:srgbClr val="2F469C"/>
            </a:solidFill>
            <a:ln w="9525">
              <a:noFill/>
            </a:ln>
          </c:spPr>
          <c:invertIfNegative val="0"/>
          <c:dLbls>
            <c:spPr>
              <a:noFill/>
              <a:ln>
                <a:noFill/>
              </a:ln>
              <a:effectLst/>
            </c:spPr>
            <c:txPr>
              <a:bodyPr/>
              <a:lstStyle/>
              <a:p>
                <a:pPr>
                  <a:defRPr sz="1300">
                    <a:solidFill>
                      <a:schemeClr val="tx1"/>
                    </a:solidFill>
                    <a:latin typeface="Arial Nova Cond Light" panose="020B0306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Uopće nije važna</c:v>
                </c:pt>
                <c:pt idx="1">
                  <c:v>Malo je važna</c:v>
                </c:pt>
                <c:pt idx="2">
                  <c:v>Osrednje je važna</c:v>
                </c:pt>
                <c:pt idx="3">
                  <c:v>Dosta je važna</c:v>
                </c:pt>
                <c:pt idx="4">
                  <c:v>Izrazito je važna</c:v>
                </c:pt>
              </c:strCache>
            </c:strRef>
          </c:cat>
          <c:val>
            <c:numRef>
              <c:f>Tabelle1!$B$2:$B$6</c:f>
              <c:numCache>
                <c:formatCode>0%</c:formatCode>
                <c:ptCount val="5"/>
                <c:pt idx="0">
                  <c:v>0</c:v>
                </c:pt>
                <c:pt idx="1">
                  <c:v>0.01</c:v>
                </c:pt>
                <c:pt idx="2">
                  <c:v>0.02</c:v>
                </c:pt>
                <c:pt idx="3">
                  <c:v>0.19</c:v>
                </c:pt>
                <c:pt idx="4">
                  <c:v>0.78</c:v>
                </c:pt>
              </c:numCache>
            </c:numRef>
          </c:val>
          <c:extLst>
            <c:ext xmlns:c16="http://schemas.microsoft.com/office/drawing/2014/chart" uri="{C3380CC4-5D6E-409C-BE32-E72D297353CC}">
              <c16:uniqueId val="{00000000-A401-4814-9B79-6087A7898CAD}"/>
            </c:ext>
          </c:extLst>
        </c:ser>
        <c:dLbls>
          <c:showLegendKey val="0"/>
          <c:showVal val="0"/>
          <c:showCatName val="0"/>
          <c:showSerName val="0"/>
          <c:showPercent val="0"/>
          <c:showBubbleSize val="0"/>
        </c:dLbls>
        <c:gapWidth val="40"/>
        <c:axId val="279837992"/>
        <c:axId val="279836816"/>
      </c:barChart>
      <c:catAx>
        <c:axId val="279837992"/>
        <c:scaling>
          <c:orientation val="minMax"/>
        </c:scaling>
        <c:delete val="1"/>
        <c:axPos val="l"/>
        <c:numFmt formatCode="General" sourceLinked="0"/>
        <c:majorTickMark val="out"/>
        <c:minorTickMark val="none"/>
        <c:tickLblPos val="nextTo"/>
        <c:crossAx val="279836816"/>
        <c:crosses val="autoZero"/>
        <c:auto val="1"/>
        <c:lblAlgn val="ctr"/>
        <c:lblOffset val="100"/>
        <c:noMultiLvlLbl val="0"/>
      </c:catAx>
      <c:valAx>
        <c:axId val="279836816"/>
        <c:scaling>
          <c:orientation val="minMax"/>
          <c:max val="1.5"/>
        </c:scaling>
        <c:delete val="1"/>
        <c:axPos val="b"/>
        <c:majorGridlines>
          <c:spPr>
            <a:ln>
              <a:noFill/>
            </a:ln>
          </c:spPr>
        </c:majorGridlines>
        <c:numFmt formatCode="0%" sourceLinked="1"/>
        <c:majorTickMark val="out"/>
        <c:minorTickMark val="none"/>
        <c:tickLblPos val="nextTo"/>
        <c:crossAx val="279837992"/>
        <c:crosses val="autoZero"/>
        <c:crossBetween val="between"/>
      </c:valAx>
    </c:plotArea>
    <c:plotVisOnly val="1"/>
    <c:dispBlanksAs val="gap"/>
    <c:showDLblsOverMax val="0"/>
  </c:chart>
  <c:txPr>
    <a:bodyPr/>
    <a:lstStyle/>
    <a:p>
      <a:pPr>
        <a:defRPr sz="600"/>
      </a:pPr>
      <a:endParaRPr lang="sr-Latn-R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5565155901281E-2"/>
          <c:y val="8.5399076028589413E-2"/>
          <c:w val="0.9772744348440987"/>
          <c:h val="0.83579023627004412"/>
        </c:manualLayout>
      </c:layout>
      <c:barChart>
        <c:barDir val="bar"/>
        <c:grouping val="clustered"/>
        <c:varyColors val="0"/>
        <c:ser>
          <c:idx val="0"/>
          <c:order val="0"/>
          <c:tx>
            <c:strRef>
              <c:f>Tabelle1!$B$1</c:f>
              <c:strCache>
                <c:ptCount val="1"/>
                <c:pt idx="0">
                  <c:v>Datenreihe 1</c:v>
                </c:pt>
              </c:strCache>
            </c:strRef>
          </c:tx>
          <c:spPr>
            <a:solidFill>
              <a:srgbClr val="2F469C"/>
            </a:solidFill>
            <a:ln w="9525">
              <a:noFill/>
            </a:ln>
          </c:spPr>
          <c:invertIfNegative val="0"/>
          <c:dLbls>
            <c:spPr>
              <a:noFill/>
              <a:ln>
                <a:noFill/>
              </a:ln>
              <a:effectLst/>
            </c:spPr>
            <c:txPr>
              <a:bodyPr/>
              <a:lstStyle/>
              <a:p>
                <a:pPr>
                  <a:defRPr sz="1300">
                    <a:solidFill>
                      <a:schemeClr val="tx1"/>
                    </a:solidFill>
                    <a:latin typeface="Arial Nova Cond Light" panose="020B0306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Uopće nije važna</c:v>
                </c:pt>
                <c:pt idx="1">
                  <c:v>Malo je važna</c:v>
                </c:pt>
                <c:pt idx="2">
                  <c:v>Osrednje je važna</c:v>
                </c:pt>
                <c:pt idx="3">
                  <c:v>Dosta je važna</c:v>
                </c:pt>
                <c:pt idx="4">
                  <c:v>Izrazito je važna</c:v>
                </c:pt>
              </c:strCache>
            </c:strRef>
          </c:cat>
          <c:val>
            <c:numRef>
              <c:f>Tabelle1!$B$2:$B$6</c:f>
              <c:numCache>
                <c:formatCode>0%</c:formatCode>
                <c:ptCount val="5"/>
                <c:pt idx="0">
                  <c:v>0.01</c:v>
                </c:pt>
                <c:pt idx="1">
                  <c:v>0.01</c:v>
                </c:pt>
                <c:pt idx="2">
                  <c:v>0.03</c:v>
                </c:pt>
                <c:pt idx="3">
                  <c:v>0.16</c:v>
                </c:pt>
                <c:pt idx="4">
                  <c:v>0.8</c:v>
                </c:pt>
              </c:numCache>
            </c:numRef>
          </c:val>
          <c:extLst>
            <c:ext xmlns:c16="http://schemas.microsoft.com/office/drawing/2014/chart" uri="{C3380CC4-5D6E-409C-BE32-E72D297353CC}">
              <c16:uniqueId val="{00000000-6802-4999-B544-04899A00F67C}"/>
            </c:ext>
          </c:extLst>
        </c:ser>
        <c:dLbls>
          <c:showLegendKey val="0"/>
          <c:showVal val="0"/>
          <c:showCatName val="0"/>
          <c:showSerName val="0"/>
          <c:showPercent val="0"/>
          <c:showBubbleSize val="0"/>
        </c:dLbls>
        <c:gapWidth val="40"/>
        <c:axId val="279837992"/>
        <c:axId val="279836816"/>
      </c:barChart>
      <c:catAx>
        <c:axId val="279837992"/>
        <c:scaling>
          <c:orientation val="minMax"/>
        </c:scaling>
        <c:delete val="1"/>
        <c:axPos val="l"/>
        <c:numFmt formatCode="General" sourceLinked="0"/>
        <c:majorTickMark val="out"/>
        <c:minorTickMark val="none"/>
        <c:tickLblPos val="nextTo"/>
        <c:crossAx val="279836816"/>
        <c:crosses val="autoZero"/>
        <c:auto val="1"/>
        <c:lblAlgn val="ctr"/>
        <c:lblOffset val="100"/>
        <c:noMultiLvlLbl val="0"/>
      </c:catAx>
      <c:valAx>
        <c:axId val="279836816"/>
        <c:scaling>
          <c:orientation val="minMax"/>
          <c:max val="1.5"/>
        </c:scaling>
        <c:delete val="1"/>
        <c:axPos val="b"/>
        <c:majorGridlines>
          <c:spPr>
            <a:ln>
              <a:noFill/>
            </a:ln>
          </c:spPr>
        </c:majorGridlines>
        <c:numFmt formatCode="0%" sourceLinked="1"/>
        <c:majorTickMark val="out"/>
        <c:minorTickMark val="none"/>
        <c:tickLblPos val="nextTo"/>
        <c:crossAx val="279837992"/>
        <c:crosses val="autoZero"/>
        <c:crossBetween val="between"/>
      </c:valAx>
    </c:plotArea>
    <c:plotVisOnly val="1"/>
    <c:dispBlanksAs val="gap"/>
    <c:showDLblsOverMax val="0"/>
  </c:chart>
  <c:txPr>
    <a:bodyPr/>
    <a:lstStyle/>
    <a:p>
      <a:pPr>
        <a:defRPr sz="600"/>
      </a:pPr>
      <a:endParaRPr lang="sr-Latn-R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5565155901281E-2"/>
          <c:y val="8.5399076028589413E-2"/>
          <c:w val="0.9772744348440987"/>
          <c:h val="0.83579023627004412"/>
        </c:manualLayout>
      </c:layout>
      <c:barChart>
        <c:barDir val="bar"/>
        <c:grouping val="clustered"/>
        <c:varyColors val="0"/>
        <c:ser>
          <c:idx val="0"/>
          <c:order val="0"/>
          <c:tx>
            <c:strRef>
              <c:f>Tabelle1!$B$1</c:f>
              <c:strCache>
                <c:ptCount val="1"/>
                <c:pt idx="0">
                  <c:v>Datenreihe 1</c:v>
                </c:pt>
              </c:strCache>
            </c:strRef>
          </c:tx>
          <c:spPr>
            <a:solidFill>
              <a:srgbClr val="2F469C"/>
            </a:solidFill>
            <a:ln w="9525">
              <a:noFill/>
            </a:ln>
          </c:spPr>
          <c:invertIfNegative val="0"/>
          <c:dLbls>
            <c:spPr>
              <a:noFill/>
              <a:ln>
                <a:noFill/>
              </a:ln>
              <a:effectLst/>
            </c:spPr>
            <c:txPr>
              <a:bodyPr/>
              <a:lstStyle/>
              <a:p>
                <a:pPr>
                  <a:defRPr sz="1300">
                    <a:solidFill>
                      <a:schemeClr val="tx1"/>
                    </a:solidFill>
                    <a:latin typeface="Arial Nova Cond Light" panose="020B0306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Uopće nije važna</c:v>
                </c:pt>
                <c:pt idx="1">
                  <c:v>Malo je važna</c:v>
                </c:pt>
                <c:pt idx="2">
                  <c:v>Osrednje je važna</c:v>
                </c:pt>
                <c:pt idx="3">
                  <c:v>Dosta je važna</c:v>
                </c:pt>
                <c:pt idx="4">
                  <c:v>Izrazito je važna</c:v>
                </c:pt>
              </c:strCache>
            </c:strRef>
          </c:cat>
          <c:val>
            <c:numRef>
              <c:f>Tabelle1!$B$2:$B$6</c:f>
              <c:numCache>
                <c:formatCode>0%</c:formatCode>
                <c:ptCount val="5"/>
                <c:pt idx="0">
                  <c:v>0.14000000000000001</c:v>
                </c:pt>
                <c:pt idx="1">
                  <c:v>0.3</c:v>
                </c:pt>
                <c:pt idx="2">
                  <c:v>0.54</c:v>
                </c:pt>
                <c:pt idx="3">
                  <c:v>0.01</c:v>
                </c:pt>
                <c:pt idx="4">
                  <c:v>0.01</c:v>
                </c:pt>
              </c:numCache>
            </c:numRef>
          </c:val>
          <c:extLst>
            <c:ext xmlns:c16="http://schemas.microsoft.com/office/drawing/2014/chart" uri="{C3380CC4-5D6E-409C-BE32-E72D297353CC}">
              <c16:uniqueId val="{00000000-53CC-46B7-B5F5-292FB94B143F}"/>
            </c:ext>
          </c:extLst>
        </c:ser>
        <c:dLbls>
          <c:showLegendKey val="0"/>
          <c:showVal val="0"/>
          <c:showCatName val="0"/>
          <c:showSerName val="0"/>
          <c:showPercent val="0"/>
          <c:showBubbleSize val="0"/>
        </c:dLbls>
        <c:gapWidth val="40"/>
        <c:axId val="279837992"/>
        <c:axId val="279836816"/>
      </c:barChart>
      <c:catAx>
        <c:axId val="279837992"/>
        <c:scaling>
          <c:orientation val="minMax"/>
        </c:scaling>
        <c:delete val="1"/>
        <c:axPos val="l"/>
        <c:numFmt formatCode="General" sourceLinked="0"/>
        <c:majorTickMark val="out"/>
        <c:minorTickMark val="none"/>
        <c:tickLblPos val="nextTo"/>
        <c:crossAx val="279836816"/>
        <c:crosses val="autoZero"/>
        <c:auto val="1"/>
        <c:lblAlgn val="ctr"/>
        <c:lblOffset val="100"/>
        <c:noMultiLvlLbl val="0"/>
      </c:catAx>
      <c:valAx>
        <c:axId val="279836816"/>
        <c:scaling>
          <c:orientation val="minMax"/>
          <c:max val="1.5"/>
        </c:scaling>
        <c:delete val="1"/>
        <c:axPos val="b"/>
        <c:majorGridlines>
          <c:spPr>
            <a:ln>
              <a:noFill/>
            </a:ln>
          </c:spPr>
        </c:majorGridlines>
        <c:numFmt formatCode="0%" sourceLinked="1"/>
        <c:majorTickMark val="out"/>
        <c:minorTickMark val="none"/>
        <c:tickLblPos val="nextTo"/>
        <c:crossAx val="279837992"/>
        <c:crosses val="autoZero"/>
        <c:crossBetween val="between"/>
      </c:valAx>
    </c:plotArea>
    <c:plotVisOnly val="1"/>
    <c:dispBlanksAs val="gap"/>
    <c:showDLblsOverMax val="0"/>
  </c:chart>
  <c:txPr>
    <a:bodyPr/>
    <a:lstStyle/>
    <a:p>
      <a:pPr>
        <a:defRPr sz="600"/>
      </a:pPr>
      <a:endParaRPr lang="sr-Latn-R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5565155901281E-2"/>
          <c:y val="8.5399076028589413E-2"/>
          <c:w val="0.9772744348440987"/>
          <c:h val="0.83579023627004412"/>
        </c:manualLayout>
      </c:layout>
      <c:barChart>
        <c:barDir val="bar"/>
        <c:grouping val="clustered"/>
        <c:varyColors val="0"/>
        <c:ser>
          <c:idx val="0"/>
          <c:order val="0"/>
          <c:tx>
            <c:strRef>
              <c:f>Tabelle1!$B$1</c:f>
              <c:strCache>
                <c:ptCount val="1"/>
                <c:pt idx="0">
                  <c:v>Datenreihe 1</c:v>
                </c:pt>
              </c:strCache>
            </c:strRef>
          </c:tx>
          <c:spPr>
            <a:solidFill>
              <a:srgbClr val="2F469C"/>
            </a:solidFill>
            <a:ln w="9525">
              <a:noFill/>
            </a:ln>
          </c:spPr>
          <c:invertIfNegative val="0"/>
          <c:dLbls>
            <c:spPr>
              <a:noFill/>
              <a:ln>
                <a:noFill/>
              </a:ln>
              <a:effectLst/>
            </c:spPr>
            <c:txPr>
              <a:bodyPr/>
              <a:lstStyle/>
              <a:p>
                <a:pPr>
                  <a:defRPr sz="1300">
                    <a:solidFill>
                      <a:schemeClr val="tx1"/>
                    </a:solidFill>
                    <a:latin typeface="Arial Nova Cond Light" panose="020B0306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Uopće nije važna</c:v>
                </c:pt>
                <c:pt idx="1">
                  <c:v>Malo je važna</c:v>
                </c:pt>
                <c:pt idx="2">
                  <c:v>Osrednje je važna</c:v>
                </c:pt>
                <c:pt idx="3">
                  <c:v>Dosta je važna</c:v>
                </c:pt>
                <c:pt idx="4">
                  <c:v>Izrazito je važna</c:v>
                </c:pt>
              </c:strCache>
            </c:strRef>
          </c:cat>
          <c:val>
            <c:numRef>
              <c:f>Tabelle1!$B$2:$B$6</c:f>
              <c:numCache>
                <c:formatCode>0%</c:formatCode>
                <c:ptCount val="5"/>
                <c:pt idx="0">
                  <c:v>0.04</c:v>
                </c:pt>
                <c:pt idx="1">
                  <c:v>0.16</c:v>
                </c:pt>
                <c:pt idx="2">
                  <c:v>0.78</c:v>
                </c:pt>
                <c:pt idx="3">
                  <c:v>0.01</c:v>
                </c:pt>
                <c:pt idx="4">
                  <c:v>0.01</c:v>
                </c:pt>
              </c:numCache>
            </c:numRef>
          </c:val>
          <c:extLst>
            <c:ext xmlns:c16="http://schemas.microsoft.com/office/drawing/2014/chart" uri="{C3380CC4-5D6E-409C-BE32-E72D297353CC}">
              <c16:uniqueId val="{00000000-3F43-484E-9718-87C873674AA2}"/>
            </c:ext>
          </c:extLst>
        </c:ser>
        <c:dLbls>
          <c:showLegendKey val="0"/>
          <c:showVal val="0"/>
          <c:showCatName val="0"/>
          <c:showSerName val="0"/>
          <c:showPercent val="0"/>
          <c:showBubbleSize val="0"/>
        </c:dLbls>
        <c:gapWidth val="40"/>
        <c:axId val="279837992"/>
        <c:axId val="279836816"/>
      </c:barChart>
      <c:catAx>
        <c:axId val="279837992"/>
        <c:scaling>
          <c:orientation val="minMax"/>
        </c:scaling>
        <c:delete val="1"/>
        <c:axPos val="l"/>
        <c:numFmt formatCode="General" sourceLinked="0"/>
        <c:majorTickMark val="out"/>
        <c:minorTickMark val="none"/>
        <c:tickLblPos val="nextTo"/>
        <c:crossAx val="279836816"/>
        <c:crosses val="autoZero"/>
        <c:auto val="1"/>
        <c:lblAlgn val="ctr"/>
        <c:lblOffset val="100"/>
        <c:noMultiLvlLbl val="0"/>
      </c:catAx>
      <c:valAx>
        <c:axId val="279836816"/>
        <c:scaling>
          <c:orientation val="minMax"/>
          <c:max val="1.5"/>
        </c:scaling>
        <c:delete val="1"/>
        <c:axPos val="b"/>
        <c:majorGridlines>
          <c:spPr>
            <a:ln>
              <a:noFill/>
            </a:ln>
          </c:spPr>
        </c:majorGridlines>
        <c:numFmt formatCode="0%" sourceLinked="1"/>
        <c:majorTickMark val="out"/>
        <c:minorTickMark val="none"/>
        <c:tickLblPos val="nextTo"/>
        <c:crossAx val="279837992"/>
        <c:crosses val="autoZero"/>
        <c:crossBetween val="between"/>
      </c:valAx>
    </c:plotArea>
    <c:plotVisOnly val="1"/>
    <c:dispBlanksAs val="gap"/>
    <c:showDLblsOverMax val="0"/>
  </c:chart>
  <c:txPr>
    <a:bodyPr/>
    <a:lstStyle/>
    <a:p>
      <a:pPr>
        <a:defRPr sz="600"/>
      </a:pPr>
      <a:endParaRPr lang="sr-Latn-R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5565155901281E-2"/>
          <c:y val="8.5399076028589413E-2"/>
          <c:w val="0.9772744348440987"/>
          <c:h val="0.83579023627004412"/>
        </c:manualLayout>
      </c:layout>
      <c:barChart>
        <c:barDir val="bar"/>
        <c:grouping val="clustered"/>
        <c:varyColors val="0"/>
        <c:ser>
          <c:idx val="0"/>
          <c:order val="0"/>
          <c:tx>
            <c:strRef>
              <c:f>Tabelle1!$B$1</c:f>
              <c:strCache>
                <c:ptCount val="1"/>
                <c:pt idx="0">
                  <c:v>Datenreihe 1</c:v>
                </c:pt>
              </c:strCache>
            </c:strRef>
          </c:tx>
          <c:spPr>
            <a:solidFill>
              <a:srgbClr val="2F469C"/>
            </a:solidFill>
            <a:ln w="9525">
              <a:noFill/>
            </a:ln>
          </c:spPr>
          <c:invertIfNegative val="0"/>
          <c:dLbls>
            <c:spPr>
              <a:noFill/>
              <a:ln>
                <a:noFill/>
              </a:ln>
              <a:effectLst/>
            </c:spPr>
            <c:txPr>
              <a:bodyPr/>
              <a:lstStyle/>
              <a:p>
                <a:pPr>
                  <a:defRPr sz="1300">
                    <a:solidFill>
                      <a:schemeClr val="tx1"/>
                    </a:solidFill>
                    <a:latin typeface="Arial Nova Cond Light" panose="020B0306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Uopće nije važna</c:v>
                </c:pt>
                <c:pt idx="1">
                  <c:v>Malo je važna</c:v>
                </c:pt>
                <c:pt idx="2">
                  <c:v>Osrednje je važna</c:v>
                </c:pt>
                <c:pt idx="3">
                  <c:v>Dosta je važna</c:v>
                </c:pt>
                <c:pt idx="4">
                  <c:v>Izrazito je važna</c:v>
                </c:pt>
              </c:strCache>
            </c:strRef>
          </c:cat>
          <c:val>
            <c:numRef>
              <c:f>Tabelle1!$B$2:$B$6</c:f>
              <c:numCache>
                <c:formatCode>0%</c:formatCode>
                <c:ptCount val="5"/>
                <c:pt idx="0">
                  <c:v>0.02</c:v>
                </c:pt>
                <c:pt idx="1">
                  <c:v>7.0000000000000007E-2</c:v>
                </c:pt>
                <c:pt idx="2">
                  <c:v>0.88</c:v>
                </c:pt>
                <c:pt idx="3">
                  <c:v>0.02</c:v>
                </c:pt>
                <c:pt idx="4">
                  <c:v>0.01</c:v>
                </c:pt>
              </c:numCache>
            </c:numRef>
          </c:val>
          <c:extLst>
            <c:ext xmlns:c16="http://schemas.microsoft.com/office/drawing/2014/chart" uri="{C3380CC4-5D6E-409C-BE32-E72D297353CC}">
              <c16:uniqueId val="{00000000-0FED-49A3-A65F-2C53AF8256F5}"/>
            </c:ext>
          </c:extLst>
        </c:ser>
        <c:dLbls>
          <c:showLegendKey val="0"/>
          <c:showVal val="0"/>
          <c:showCatName val="0"/>
          <c:showSerName val="0"/>
          <c:showPercent val="0"/>
          <c:showBubbleSize val="0"/>
        </c:dLbls>
        <c:gapWidth val="40"/>
        <c:axId val="279837992"/>
        <c:axId val="279836816"/>
      </c:barChart>
      <c:catAx>
        <c:axId val="279837992"/>
        <c:scaling>
          <c:orientation val="minMax"/>
        </c:scaling>
        <c:delete val="1"/>
        <c:axPos val="l"/>
        <c:numFmt formatCode="General" sourceLinked="0"/>
        <c:majorTickMark val="out"/>
        <c:minorTickMark val="none"/>
        <c:tickLblPos val="nextTo"/>
        <c:crossAx val="279836816"/>
        <c:crosses val="autoZero"/>
        <c:auto val="1"/>
        <c:lblAlgn val="ctr"/>
        <c:lblOffset val="100"/>
        <c:noMultiLvlLbl val="0"/>
      </c:catAx>
      <c:valAx>
        <c:axId val="279836816"/>
        <c:scaling>
          <c:orientation val="minMax"/>
          <c:max val="1.5"/>
        </c:scaling>
        <c:delete val="1"/>
        <c:axPos val="b"/>
        <c:majorGridlines>
          <c:spPr>
            <a:ln>
              <a:noFill/>
            </a:ln>
          </c:spPr>
        </c:majorGridlines>
        <c:numFmt formatCode="0%" sourceLinked="1"/>
        <c:majorTickMark val="out"/>
        <c:minorTickMark val="none"/>
        <c:tickLblPos val="nextTo"/>
        <c:crossAx val="279837992"/>
        <c:crosses val="autoZero"/>
        <c:crossBetween val="between"/>
      </c:valAx>
    </c:plotArea>
    <c:plotVisOnly val="1"/>
    <c:dispBlanksAs val="gap"/>
    <c:showDLblsOverMax val="0"/>
  </c:chart>
  <c:txPr>
    <a:bodyPr/>
    <a:lstStyle/>
    <a:p>
      <a:pPr>
        <a:defRPr sz="600"/>
      </a:pPr>
      <a:endParaRPr lang="sr-Latn-RS"/>
    </a:p>
  </c:txPr>
  <c:externalData r:id="rId1">
    <c:autoUpdate val="0"/>
  </c:externalData>
</c:chartSpace>
</file>

<file path=ppt/handoutMasters/_rels/handout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1"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pPr algn="ctr"/>
              <a:t>‹#›</a:t>
            </a:fld>
            <a:endParaRPr lang="en-GB"/>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1446"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1943101" y="8685213"/>
            <a:ext cx="2971800" cy="458787"/>
          </a:xfrm>
          <a:prstGeom prst="rect">
            <a:avLst/>
          </a:prstGeom>
        </p:spPr>
        <p:txBody>
          <a:bodyPr vert="horz" lIns="91440" tIns="45720" rIns="91440" bIns="45720" rtlCol="0" anchor="b"/>
          <a:lstStyle>
            <a:lvl1pPr algn="ctr">
              <a:defRPr sz="1200"/>
            </a:lvl1pPr>
          </a:lstStyle>
          <a:p>
            <a:fld id="{3B8578AD-0529-46A5-84EB-6338160D5A7D}" type="slidenum">
              <a:rPr lang="en-GB" smtClean="0"/>
              <a:pPr/>
              <a:t>‹#›</a:t>
            </a:fld>
            <a:endParaRPr lang="en-GB"/>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6"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538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675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32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7</a:t>
            </a:fld>
            <a:endParaRPr lang="en-GB"/>
          </a:p>
        </p:txBody>
      </p:sp>
    </p:spTree>
    <p:extLst>
      <p:ext uri="{BB962C8B-B14F-4D97-AF65-F5344CB8AC3E}">
        <p14:creationId xmlns:p14="http://schemas.microsoft.com/office/powerpoint/2010/main" val="399367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31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3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6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365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7.bin"/><Relationship Id="rId7"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103.xml"/><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4.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sv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7.jp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sv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70.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4.jpg"/></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7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7.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sv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8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24.bin"/><Relationship Id="rId7"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8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1.emf"/><Relationship Id="rId4" Type="http://schemas.openxmlformats.org/officeDocument/2006/relationships/oleObject" Target="../embeddings/oleObject2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5103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57678"/>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1" pos="248" userDrawn="1">
          <p15:clr>
            <a:srgbClr val="F26B43"/>
          </p15:clr>
        </p15:guide>
        <p15:guide id="2" pos="7425" userDrawn="1">
          <p15:clr>
            <a:srgbClr val="F26B43"/>
          </p15:clr>
        </p15:guide>
        <p15:guide id="3" orient="horz" pos="232" userDrawn="1">
          <p15:clr>
            <a:srgbClr val="F26B43"/>
          </p15:clr>
        </p15:guide>
        <p15:guide id="5" orient="horz" pos="1136" userDrawn="1">
          <p15:clr>
            <a:srgbClr val="F26B43"/>
          </p15:clr>
        </p15:guide>
        <p15:guide id="6" orient="horz" pos="3584" userDrawn="1">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1192412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248980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3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4A544110-35E8-B749-BBB7-758323C4F1EF}"/>
              </a:ext>
            </a:extLst>
          </p:cNvPr>
          <p:cNvSpPr>
            <a:spLocks noGrp="1"/>
          </p:cNvSpPr>
          <p:nvPr>
            <p:ph type="body" sz="quarter" idx="15" hasCustomPrompt="1"/>
          </p:nvPr>
        </p:nvSpPr>
        <p:spPr>
          <a:xfrm>
            <a:off x="404786"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0" name="Text Placeholder 2">
            <a:extLst>
              <a:ext uri="{FF2B5EF4-FFF2-40B4-BE49-F238E27FC236}">
                <a16:creationId xmlns:a16="http://schemas.microsoft.com/office/drawing/2014/main" id="{4B796F14-3158-3742-AF9E-11D9104E52DC}"/>
              </a:ext>
            </a:extLst>
          </p:cNvPr>
          <p:cNvSpPr>
            <a:spLocks noGrp="1"/>
          </p:cNvSpPr>
          <p:nvPr>
            <p:ph type="body" sz="quarter" idx="66" hasCustomPrompt="1"/>
          </p:nvPr>
        </p:nvSpPr>
        <p:spPr>
          <a:xfrm>
            <a:off x="6482487"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1" name="Content Placeholder 2">
            <a:extLst>
              <a:ext uri="{FF2B5EF4-FFF2-40B4-BE49-F238E27FC236}">
                <a16:creationId xmlns:a16="http://schemas.microsoft.com/office/drawing/2014/main" id="{F760BC49-D2AB-BE40-ACA3-F264FC311D45}"/>
              </a:ext>
            </a:extLst>
          </p:cNvPr>
          <p:cNvSpPr>
            <a:spLocks noGrp="1"/>
          </p:cNvSpPr>
          <p:nvPr>
            <p:ph idx="1" hasCustomPrompt="1"/>
          </p:nvPr>
        </p:nvSpPr>
        <p:spPr>
          <a:xfrm>
            <a:off x="401143"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2" name="Content Placeholder 2">
            <a:extLst>
              <a:ext uri="{FF2B5EF4-FFF2-40B4-BE49-F238E27FC236}">
                <a16:creationId xmlns:a16="http://schemas.microsoft.com/office/drawing/2014/main" id="{BDA1E291-081C-BA44-AD23-7DFAE563B424}"/>
              </a:ext>
            </a:extLst>
          </p:cNvPr>
          <p:cNvSpPr>
            <a:spLocks noGrp="1"/>
          </p:cNvSpPr>
          <p:nvPr>
            <p:ph idx="67" hasCustomPrompt="1"/>
          </p:nvPr>
        </p:nvSpPr>
        <p:spPr>
          <a:xfrm>
            <a:off x="6482487"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5864419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3_2 Columns with titles and wayfin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2127-A98F-1644-A68D-8D2A96B61098}"/>
              </a:ext>
            </a:extLst>
          </p:cNvPr>
          <p:cNvSpPr/>
          <p:nvPr userDrawn="1"/>
        </p:nvSpPr>
        <p:spPr>
          <a:xfrm>
            <a:off x="0" y="0"/>
            <a:ext cx="1219200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Text Placeholder 10">
            <a:extLst>
              <a:ext uri="{FF2B5EF4-FFF2-40B4-BE49-F238E27FC236}">
                <a16:creationId xmlns:a16="http://schemas.microsoft.com/office/drawing/2014/main" id="{8EA90D2B-34F0-C04C-AEF7-38442456752F}"/>
              </a:ext>
            </a:extLst>
          </p:cNvPr>
          <p:cNvSpPr>
            <a:spLocks noGrp="1"/>
          </p:cNvSpPr>
          <p:nvPr>
            <p:ph type="body" sz="quarter" idx="62" hasCustomPrompt="1"/>
          </p:nvPr>
        </p:nvSpPr>
        <p:spPr>
          <a:xfrm>
            <a:off x="394729" y="3004493"/>
            <a:ext cx="11391737" cy="849015"/>
          </a:xfrm>
          <a:prstGeom prst="rect">
            <a:avLst/>
          </a:prstGeom>
          <a:noFill/>
        </p:spPr>
        <p:txBody>
          <a:bodyPr wrap="square" lIns="91440" tIns="45720" rIns="91440" bIns="45720" anchor="ctr" anchorCtr="0">
            <a:spAutoFit/>
          </a:bodyPr>
          <a:lstStyle>
            <a:lvl1pPr marL="0" indent="0" algn="ctr">
              <a:lnSpc>
                <a:spcPct val="80000"/>
              </a:lnSpc>
              <a:spcBef>
                <a:spcPts val="0"/>
              </a:spcBef>
              <a:spcAft>
                <a:spcPts val="0"/>
              </a:spcAft>
              <a:buNone/>
              <a:defRPr sz="6000" b="0" cap="all" spc="0">
                <a:solidFill>
                  <a:schemeClr val="bg1"/>
                </a:soli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 THE SLIDE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1691052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8_2 Columns with titles and wayfinder">
    <p:spTree>
      <p:nvGrpSpPr>
        <p:cNvPr id="1" name=""/>
        <p:cNvGrpSpPr/>
        <p:nvPr/>
      </p:nvGrpSpPr>
      <p:grpSpPr>
        <a:xfrm>
          <a:off x="0" y="0"/>
          <a:ext cx="0" cy="0"/>
          <a:chOff x="0" y="0"/>
          <a:chExt cx="0" cy="0"/>
        </a:xfrm>
      </p:grpSpPr>
      <p:sp>
        <p:nvSpPr>
          <p:cNvPr id="20" name="Espace réservé pour une image  14">
            <a:extLst>
              <a:ext uri="{FF2B5EF4-FFF2-40B4-BE49-F238E27FC236}">
                <a16:creationId xmlns:a16="http://schemas.microsoft.com/office/drawing/2014/main" id="{F430838D-BFC2-2C4A-8917-D47149BF8F59}"/>
              </a:ext>
            </a:extLst>
          </p:cNvPr>
          <p:cNvSpPr>
            <a:spLocks noGrp="1"/>
          </p:cNvSpPr>
          <p:nvPr>
            <p:ph type="pic" sz="quarter" idx="65" hasCustomPrompt="1"/>
          </p:nvPr>
        </p:nvSpPr>
        <p:spPr>
          <a:xfrm>
            <a:off x="457200" y="912405"/>
            <a:ext cx="4910328" cy="4910328"/>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25" name="Titre 7">
            <a:extLst>
              <a:ext uri="{FF2B5EF4-FFF2-40B4-BE49-F238E27FC236}">
                <a16:creationId xmlns:a16="http://schemas.microsoft.com/office/drawing/2014/main" id="{2FC8CAE2-D117-F54F-BC3F-549A6F31EBE4}"/>
              </a:ext>
            </a:extLst>
          </p:cNvPr>
          <p:cNvSpPr>
            <a:spLocks noGrp="1"/>
          </p:cNvSpPr>
          <p:nvPr>
            <p:ph type="title" hasCustomPrompt="1"/>
          </p:nvPr>
        </p:nvSpPr>
        <p:spPr>
          <a:xfrm>
            <a:off x="6053326" y="730036"/>
            <a:ext cx="5680774"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26" name="Text Placeholder 10">
            <a:extLst>
              <a:ext uri="{FF2B5EF4-FFF2-40B4-BE49-F238E27FC236}">
                <a16:creationId xmlns:a16="http://schemas.microsoft.com/office/drawing/2014/main" id="{3A045E2F-0EF5-A24D-9352-202886C41C97}"/>
              </a:ext>
            </a:extLst>
          </p:cNvPr>
          <p:cNvSpPr>
            <a:spLocks noGrp="1"/>
          </p:cNvSpPr>
          <p:nvPr>
            <p:ph type="body" sz="quarter" idx="62" hasCustomPrompt="1"/>
          </p:nvPr>
        </p:nvSpPr>
        <p:spPr>
          <a:xfrm>
            <a:off x="6053326" y="364910"/>
            <a:ext cx="5680774" cy="274320"/>
          </a:xfrm>
          <a:prstGeom prst="rect">
            <a:avLst/>
          </a:prstGeom>
        </p:spPr>
        <p:txBody>
          <a:bodyPr lIns="0" rIns="0" anchor="ctr" anchorCtr="0"/>
          <a:lstStyle>
            <a:lvl1pPr>
              <a:lnSpc>
                <a:spcPct val="100000"/>
              </a:lnSpc>
              <a:spcBef>
                <a:spcPts val="0"/>
              </a:spcBef>
              <a:spcAft>
                <a:spcPts val="0"/>
              </a:spcAft>
              <a:defRPr sz="1200" b="0" cap="all" spc="300">
                <a:solidFill>
                  <a:schemeClr val="bg1"/>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27" name="Content Placeholder 2">
            <a:extLst>
              <a:ext uri="{FF2B5EF4-FFF2-40B4-BE49-F238E27FC236}">
                <a16:creationId xmlns:a16="http://schemas.microsoft.com/office/drawing/2014/main" id="{9CB74F2E-8172-2A4A-9739-68091462AA0C}"/>
              </a:ext>
            </a:extLst>
          </p:cNvPr>
          <p:cNvSpPr>
            <a:spLocks noGrp="1"/>
          </p:cNvSpPr>
          <p:nvPr>
            <p:ph idx="1" hasCustomPrompt="1"/>
          </p:nvPr>
        </p:nvSpPr>
        <p:spPr>
          <a:xfrm>
            <a:off x="6053325" y="1717883"/>
            <a:ext cx="5680773" cy="4051485"/>
          </a:xfrm>
          <a:prstGeom prst="rect">
            <a:avLst/>
          </a:prstGeom>
        </p:spPr>
        <p:txBody>
          <a:bodyPr lIns="0" rIns="0">
            <a:noAutofit/>
          </a:bodyPr>
          <a:lstStyle>
            <a:lvl1pPr>
              <a:spcBef>
                <a:spcPts val="600"/>
              </a:spcBef>
              <a:spcAft>
                <a:spcPts val="600"/>
              </a:spcAft>
              <a:defRPr sz="1600">
                <a:solidFill>
                  <a:schemeClr val="bg1"/>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bg1"/>
                </a:solidFill>
              </a:defRPr>
            </a:lvl2pPr>
            <a:lvl3pPr>
              <a:spcBef>
                <a:spcPts val="600"/>
              </a:spcBef>
              <a:spcAft>
                <a:spcPts val="600"/>
              </a:spcAft>
              <a:defRPr sz="1400">
                <a:solidFill>
                  <a:schemeClr val="bg1"/>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grpSp>
        <p:nvGrpSpPr>
          <p:cNvPr id="9" name="Group 8">
            <a:extLst>
              <a:ext uri="{FF2B5EF4-FFF2-40B4-BE49-F238E27FC236}">
                <a16:creationId xmlns:a16="http://schemas.microsoft.com/office/drawing/2014/main" id="{428379F8-C3E3-46B7-9ECA-76768F41604A}"/>
              </a:ext>
            </a:extLst>
          </p:cNvPr>
          <p:cNvGrpSpPr/>
          <p:nvPr userDrawn="1"/>
        </p:nvGrpSpPr>
        <p:grpSpPr>
          <a:xfrm>
            <a:off x="11364899" y="6200776"/>
            <a:ext cx="432372" cy="394468"/>
            <a:chOff x="11309880" y="6178130"/>
            <a:chExt cx="490427" cy="447433"/>
          </a:xfrm>
        </p:grpSpPr>
        <p:sp>
          <p:nvSpPr>
            <p:cNvPr id="10" name="Freeform: Shape 6">
              <a:extLst>
                <a:ext uri="{FF2B5EF4-FFF2-40B4-BE49-F238E27FC236}">
                  <a16:creationId xmlns:a16="http://schemas.microsoft.com/office/drawing/2014/main" id="{F27BF3D3-9667-45AC-9905-ACC52C0677C9}"/>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4184E376-9900-47E9-A33D-AB7414763805}"/>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1">
              <a:extLst>
                <a:ext uri="{FF2B5EF4-FFF2-40B4-BE49-F238E27FC236}">
                  <a16:creationId xmlns:a16="http://schemas.microsoft.com/office/drawing/2014/main" id="{789ECD2C-7994-4483-A615-0F6BC22481A7}"/>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2">
              <a:extLst>
                <a:ext uri="{FF2B5EF4-FFF2-40B4-BE49-F238E27FC236}">
                  <a16:creationId xmlns:a16="http://schemas.microsoft.com/office/drawing/2014/main" id="{A1D4E72E-73A7-49E0-9CB1-4B7A955D5DA4}"/>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3">
              <a:extLst>
                <a:ext uri="{FF2B5EF4-FFF2-40B4-BE49-F238E27FC236}">
                  <a16:creationId xmlns:a16="http://schemas.microsoft.com/office/drawing/2014/main" id="{02796385-0230-4B02-BC44-7617FB9D3979}"/>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4">
              <a:extLst>
                <a:ext uri="{FF2B5EF4-FFF2-40B4-BE49-F238E27FC236}">
                  <a16:creationId xmlns:a16="http://schemas.microsoft.com/office/drawing/2014/main" id="{6C622EA8-2281-4A20-9915-888A061729C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5">
              <a:extLst>
                <a:ext uri="{FF2B5EF4-FFF2-40B4-BE49-F238E27FC236}">
                  <a16:creationId xmlns:a16="http://schemas.microsoft.com/office/drawing/2014/main" id="{E15DDAA3-7F18-4B1C-8EC7-B21B8C4BBC6F}"/>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A11386FC-A43F-4904-876D-7150A3FD5CAE}"/>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7DC5D3B6-9616-4CDA-93C8-14038E5A93A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AFC35E25-5359-445A-877D-D3E693040BA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C21FD4D4-FD26-437F-8177-DFF551CAC95A}"/>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F49CAF36-948D-494F-949F-90AD29B8F14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0A3CE36-9D3D-4A55-9EAD-58C556DEAA0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979F79BC-CC85-47CF-B154-9B0D124E0A58}"/>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7150C454-8674-44BA-8CD2-8699817A3F0B}"/>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60003361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3_1 column">
    <p:spTree>
      <p:nvGrpSpPr>
        <p:cNvPr id="1" name=""/>
        <p:cNvGrpSpPr/>
        <p:nvPr/>
      </p:nvGrpSpPr>
      <p:grpSpPr>
        <a:xfrm>
          <a:off x="0" y="0"/>
          <a:ext cx="0" cy="0"/>
          <a:chOff x="0" y="0"/>
          <a:chExt cx="0" cy="0"/>
        </a:xfrm>
      </p:grpSpPr>
      <p:sp>
        <p:nvSpPr>
          <p:cNvPr id="40" name="Forme libre : forme 22">
            <a:extLst>
              <a:ext uri="{FF2B5EF4-FFF2-40B4-BE49-F238E27FC236}">
                <a16:creationId xmlns:a16="http://schemas.microsoft.com/office/drawing/2014/main" id="{3F30712B-514A-C240-90A5-D79D7F39618D}"/>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Rectangle 18">
            <a:extLst>
              <a:ext uri="{FF2B5EF4-FFF2-40B4-BE49-F238E27FC236}">
                <a16:creationId xmlns:a16="http://schemas.microsoft.com/office/drawing/2014/main" id="{9AED4FCC-DF86-0548-9462-72823AB4DDCA}"/>
              </a:ext>
            </a:extLst>
          </p:cNvPr>
          <p:cNvSpPr/>
          <p:nvPr userDrawn="1"/>
        </p:nvSpPr>
        <p:spPr>
          <a:xfrm>
            <a:off x="6089904" y="0"/>
            <a:ext cx="6100062"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1458468"/>
            <a:ext cx="5686970" cy="3941064"/>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1" name="Text Placeholder 9">
            <a:extLst>
              <a:ext uri="{FF2B5EF4-FFF2-40B4-BE49-F238E27FC236}">
                <a16:creationId xmlns:a16="http://schemas.microsoft.com/office/drawing/2014/main" id="{30A2E737-CF7A-3E40-8D29-199EE267CE05}"/>
              </a:ext>
            </a:extLst>
          </p:cNvPr>
          <p:cNvSpPr>
            <a:spLocks noGrp="1"/>
          </p:cNvSpPr>
          <p:nvPr>
            <p:ph type="body" sz="quarter" idx="74" hasCustomPrompt="1"/>
          </p:nvPr>
        </p:nvSpPr>
        <p:spPr>
          <a:xfrm>
            <a:off x="6492656" y="854416"/>
            <a:ext cx="5294376" cy="830997"/>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Headline of the page goes here. This is a place to write the gist of/ big news about what the next steps are.</a:t>
            </a:r>
            <a:endParaRPr lang="en-GB" dirty="0"/>
          </a:p>
        </p:txBody>
      </p:sp>
      <p:sp>
        <p:nvSpPr>
          <p:cNvPr id="14" name="Titre 7">
            <a:extLst>
              <a:ext uri="{FF2B5EF4-FFF2-40B4-BE49-F238E27FC236}">
                <a16:creationId xmlns:a16="http://schemas.microsoft.com/office/drawing/2014/main" id="{B08DFD0B-EF3C-AE48-9884-A67B85243A05}"/>
              </a:ext>
            </a:extLst>
          </p:cNvPr>
          <p:cNvSpPr>
            <a:spLocks noGrp="1"/>
          </p:cNvSpPr>
          <p:nvPr>
            <p:ph type="title" hasCustomPrompt="1"/>
          </p:nvPr>
        </p:nvSpPr>
        <p:spPr>
          <a:xfrm>
            <a:off x="6492656" y="382816"/>
            <a:ext cx="5294376" cy="452432"/>
          </a:xfrm>
        </p:spPr>
        <p:txBody>
          <a:bodyPr/>
          <a:lstStyle>
            <a:lvl1pPr>
              <a:defRPr sz="2600" b="1" cap="none" spc="0">
                <a:solidFill>
                  <a:schemeClr val="bg1"/>
                </a:solidFill>
              </a:defRPr>
            </a:lvl1pPr>
          </a:lstStyle>
          <a:p>
            <a:r>
              <a:rPr lang="fr-FR" dirty="0" err="1"/>
              <a:t>Title</a:t>
            </a:r>
            <a:r>
              <a:rPr lang="fr-FR" dirty="0"/>
              <a:t> of the slide</a:t>
            </a:r>
          </a:p>
        </p:txBody>
      </p:sp>
      <p:grpSp>
        <p:nvGrpSpPr>
          <p:cNvPr id="16" name="Group 15">
            <a:extLst>
              <a:ext uri="{FF2B5EF4-FFF2-40B4-BE49-F238E27FC236}">
                <a16:creationId xmlns:a16="http://schemas.microsoft.com/office/drawing/2014/main" id="{384B1C64-EABA-E849-AA62-2DBF0AF52DE6}"/>
              </a:ext>
            </a:extLst>
          </p:cNvPr>
          <p:cNvGrpSpPr/>
          <p:nvPr userDrawn="1"/>
        </p:nvGrpSpPr>
        <p:grpSpPr>
          <a:xfrm>
            <a:off x="11364899" y="6200776"/>
            <a:ext cx="432372" cy="394468"/>
            <a:chOff x="11309880" y="6178130"/>
            <a:chExt cx="490427" cy="447433"/>
          </a:xfrm>
        </p:grpSpPr>
        <p:sp>
          <p:nvSpPr>
            <p:cNvPr id="17" name="Freeform: Shape 6">
              <a:extLst>
                <a:ext uri="{FF2B5EF4-FFF2-40B4-BE49-F238E27FC236}">
                  <a16:creationId xmlns:a16="http://schemas.microsoft.com/office/drawing/2014/main" id="{4F0C3A1E-441F-D04C-9A52-CD2ECE12CE34}"/>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8">
              <a:extLst>
                <a:ext uri="{FF2B5EF4-FFF2-40B4-BE49-F238E27FC236}">
                  <a16:creationId xmlns:a16="http://schemas.microsoft.com/office/drawing/2014/main" id="{0E496F24-EA84-204D-A2A9-168FFD97FB38}"/>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1">
              <a:extLst>
                <a:ext uri="{FF2B5EF4-FFF2-40B4-BE49-F238E27FC236}">
                  <a16:creationId xmlns:a16="http://schemas.microsoft.com/office/drawing/2014/main" id="{EBA9ED86-9CCB-814A-A1E1-174290DF5177}"/>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2">
              <a:extLst>
                <a:ext uri="{FF2B5EF4-FFF2-40B4-BE49-F238E27FC236}">
                  <a16:creationId xmlns:a16="http://schemas.microsoft.com/office/drawing/2014/main" id="{203AF60B-1019-8440-B372-2B9C42D2F4E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3">
              <a:extLst>
                <a:ext uri="{FF2B5EF4-FFF2-40B4-BE49-F238E27FC236}">
                  <a16:creationId xmlns:a16="http://schemas.microsoft.com/office/drawing/2014/main" id="{E93E38F9-5D2F-1948-B1B5-C5D4BCDFD2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14">
              <a:extLst>
                <a:ext uri="{FF2B5EF4-FFF2-40B4-BE49-F238E27FC236}">
                  <a16:creationId xmlns:a16="http://schemas.microsoft.com/office/drawing/2014/main" id="{A733ACA1-5E27-3C48-A9C9-85CB541946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15">
              <a:extLst>
                <a:ext uri="{FF2B5EF4-FFF2-40B4-BE49-F238E27FC236}">
                  <a16:creationId xmlns:a16="http://schemas.microsoft.com/office/drawing/2014/main" id="{9C97429A-C9FB-EF46-A679-BEC605DE215E}"/>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16">
              <a:extLst>
                <a:ext uri="{FF2B5EF4-FFF2-40B4-BE49-F238E27FC236}">
                  <a16:creationId xmlns:a16="http://schemas.microsoft.com/office/drawing/2014/main" id="{5BB0D4E4-3615-2143-8E9F-5215EC7ED74D}"/>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17">
              <a:extLst>
                <a:ext uri="{FF2B5EF4-FFF2-40B4-BE49-F238E27FC236}">
                  <a16:creationId xmlns:a16="http://schemas.microsoft.com/office/drawing/2014/main" id="{DD7797F2-DEE9-BB4E-948A-9FEE181853CA}"/>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18">
              <a:extLst>
                <a:ext uri="{FF2B5EF4-FFF2-40B4-BE49-F238E27FC236}">
                  <a16:creationId xmlns:a16="http://schemas.microsoft.com/office/drawing/2014/main" id="{225A251A-5218-3449-8A03-F04FE9925869}"/>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19">
              <a:extLst>
                <a:ext uri="{FF2B5EF4-FFF2-40B4-BE49-F238E27FC236}">
                  <a16:creationId xmlns:a16="http://schemas.microsoft.com/office/drawing/2014/main" id="{5BB884EF-7E62-6F4E-9EBF-70B640297357}"/>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20">
              <a:extLst>
                <a:ext uri="{FF2B5EF4-FFF2-40B4-BE49-F238E27FC236}">
                  <a16:creationId xmlns:a16="http://schemas.microsoft.com/office/drawing/2014/main" id="{1A44A5F8-EE16-8441-BAFC-697A1316E0D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21">
              <a:extLst>
                <a:ext uri="{FF2B5EF4-FFF2-40B4-BE49-F238E27FC236}">
                  <a16:creationId xmlns:a16="http://schemas.microsoft.com/office/drawing/2014/main" id="{EB09333F-14A3-B740-8BC9-7F6169C54ECA}"/>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22">
              <a:extLst>
                <a:ext uri="{FF2B5EF4-FFF2-40B4-BE49-F238E27FC236}">
                  <a16:creationId xmlns:a16="http://schemas.microsoft.com/office/drawing/2014/main" id="{310AFC53-3109-B747-80F3-17021954FC8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23">
              <a:extLst>
                <a:ext uri="{FF2B5EF4-FFF2-40B4-BE49-F238E27FC236}">
                  <a16:creationId xmlns:a16="http://schemas.microsoft.com/office/drawing/2014/main" id="{688FBE76-8B41-D142-9659-DDAC4E713CD1}"/>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9" name="Text Placeholder 9">
            <a:extLst>
              <a:ext uri="{FF2B5EF4-FFF2-40B4-BE49-F238E27FC236}">
                <a16:creationId xmlns:a16="http://schemas.microsoft.com/office/drawing/2014/main" id="{B01E1E20-DD1B-CA4A-A264-0A2BB5BB2EC5}"/>
              </a:ext>
            </a:extLst>
          </p:cNvPr>
          <p:cNvSpPr>
            <a:spLocks noGrp="1"/>
          </p:cNvSpPr>
          <p:nvPr>
            <p:ph type="body" sz="quarter" idx="64" hasCustomPrompt="1"/>
          </p:nvPr>
        </p:nvSpPr>
        <p:spPr>
          <a:xfrm>
            <a:off x="6492656" y="1887312"/>
            <a:ext cx="5294376" cy="954107"/>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09590979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3CB19B90-2D56-5E44-8EDC-D5E00E59A107}"/>
              </a:ext>
            </a:extLst>
          </p:cNvPr>
          <p:cNvSpPr>
            <a:spLocks noGrp="1"/>
          </p:cNvSpPr>
          <p:nvPr>
            <p:ph type="body" sz="quarter" idx="82" hasCustomPrompt="1"/>
          </p:nvPr>
        </p:nvSpPr>
        <p:spPr>
          <a:xfrm>
            <a:off x="6292820" y="4195676"/>
            <a:ext cx="1619033" cy="338554"/>
          </a:xfrm>
          <a:prstGeom prst="rect">
            <a:avLst/>
          </a:prstGeom>
          <a:noFill/>
        </p:spPr>
        <p:txBody>
          <a:bodyPr wrap="non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Moderator Name</a:t>
            </a:r>
            <a:endParaRPr lang="en-GB" dirty="0"/>
          </a:p>
        </p:txBody>
      </p:sp>
      <p:sp>
        <p:nvSpPr>
          <p:cNvPr id="7" name="Text Placeholder 9">
            <a:extLst>
              <a:ext uri="{FF2B5EF4-FFF2-40B4-BE49-F238E27FC236}">
                <a16:creationId xmlns:a16="http://schemas.microsoft.com/office/drawing/2014/main" id="{D2855758-2FF6-8646-8829-F40B8B188B2F}"/>
              </a:ext>
            </a:extLst>
          </p:cNvPr>
          <p:cNvSpPr>
            <a:spLocks noGrp="1"/>
          </p:cNvSpPr>
          <p:nvPr>
            <p:ph type="body" sz="quarter" idx="83" hasCustomPrompt="1"/>
          </p:nvPr>
        </p:nvSpPr>
        <p:spPr>
          <a:xfrm>
            <a:off x="6292818" y="4583838"/>
            <a:ext cx="2522595" cy="523220"/>
          </a:xfrm>
          <a:prstGeom prst="rect">
            <a:avLst/>
          </a:prstGeom>
          <a:noFill/>
        </p:spPr>
        <p:txBody>
          <a:bodyPr wrap="squar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t>
            </a:r>
            <a:r>
              <a:rPr lang="en-US" dirty="0" err="1"/>
              <a:t>adipiscing</a:t>
            </a:r>
            <a:r>
              <a:rPr lang="en-US" dirty="0"/>
              <a:t> </a:t>
            </a:r>
            <a:r>
              <a:rPr lang="en-US" dirty="0" err="1"/>
              <a:t>elit</a:t>
            </a:r>
            <a:r>
              <a:rPr lang="en-US" dirty="0"/>
              <a:t>.</a:t>
            </a:r>
            <a:endParaRPr lang="en-GB" dirty="0"/>
          </a:p>
        </p:txBody>
      </p:sp>
      <p:sp>
        <p:nvSpPr>
          <p:cNvPr id="11" name="Text Placeholder 9">
            <a:extLst>
              <a:ext uri="{FF2B5EF4-FFF2-40B4-BE49-F238E27FC236}">
                <a16:creationId xmlns:a16="http://schemas.microsoft.com/office/drawing/2014/main" id="{65F04CC5-C997-2544-954A-D8844D1DB5F2}"/>
              </a:ext>
            </a:extLst>
          </p:cNvPr>
          <p:cNvSpPr>
            <a:spLocks noGrp="1"/>
          </p:cNvSpPr>
          <p:nvPr>
            <p:ph type="body" sz="quarter" idx="84" hasCustomPrompt="1"/>
          </p:nvPr>
        </p:nvSpPr>
        <p:spPr>
          <a:xfrm>
            <a:off x="9272615" y="4195676"/>
            <a:ext cx="1619033" cy="338554"/>
          </a:xfrm>
          <a:prstGeom prst="rect">
            <a:avLst/>
          </a:prstGeom>
          <a:noFill/>
        </p:spPr>
        <p:txBody>
          <a:bodyPr wrap="non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Moderator Name</a:t>
            </a:r>
            <a:endParaRPr lang="en-GB" dirty="0"/>
          </a:p>
        </p:txBody>
      </p:sp>
      <p:sp>
        <p:nvSpPr>
          <p:cNvPr id="12" name="Text Placeholder 9">
            <a:extLst>
              <a:ext uri="{FF2B5EF4-FFF2-40B4-BE49-F238E27FC236}">
                <a16:creationId xmlns:a16="http://schemas.microsoft.com/office/drawing/2014/main" id="{FE7C12FC-B473-394D-8857-B8CCC0AAD114}"/>
              </a:ext>
            </a:extLst>
          </p:cNvPr>
          <p:cNvSpPr>
            <a:spLocks noGrp="1"/>
          </p:cNvSpPr>
          <p:nvPr>
            <p:ph type="body" sz="quarter" idx="85" hasCustomPrompt="1"/>
          </p:nvPr>
        </p:nvSpPr>
        <p:spPr>
          <a:xfrm>
            <a:off x="9272615" y="4583838"/>
            <a:ext cx="2514599" cy="523220"/>
          </a:xfrm>
          <a:prstGeom prst="rect">
            <a:avLst/>
          </a:prstGeom>
          <a:noFill/>
        </p:spPr>
        <p:txBody>
          <a:bodyPr wrap="squar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t>
            </a:r>
            <a:r>
              <a:rPr lang="en-US" dirty="0" err="1"/>
              <a:t>adipiscing</a:t>
            </a:r>
            <a:r>
              <a:rPr lang="en-US" dirty="0"/>
              <a:t> </a:t>
            </a:r>
            <a:r>
              <a:rPr lang="en-US" dirty="0" err="1"/>
              <a:t>elit</a:t>
            </a:r>
            <a:r>
              <a:rPr lang="en-US" dirty="0"/>
              <a:t>.</a:t>
            </a:r>
            <a:endParaRPr lang="en-GB" dirty="0"/>
          </a:p>
        </p:txBody>
      </p:sp>
      <p:sp>
        <p:nvSpPr>
          <p:cNvPr id="14" name="Text Placeholder 9">
            <a:extLst>
              <a:ext uri="{FF2B5EF4-FFF2-40B4-BE49-F238E27FC236}">
                <a16:creationId xmlns:a16="http://schemas.microsoft.com/office/drawing/2014/main" id="{C87A9548-10F0-BC4E-9D31-89BA9850D229}"/>
              </a:ext>
            </a:extLst>
          </p:cNvPr>
          <p:cNvSpPr>
            <a:spLocks noGrp="1"/>
          </p:cNvSpPr>
          <p:nvPr>
            <p:ph type="body" sz="quarter" idx="86" hasCustomPrompt="1"/>
          </p:nvPr>
        </p:nvSpPr>
        <p:spPr>
          <a:xfrm>
            <a:off x="6758015" y="2242781"/>
            <a:ext cx="4572000" cy="954107"/>
          </a:xfrm>
          <a:prstGeom prst="rect">
            <a:avLst/>
          </a:prstGeom>
          <a:noFill/>
        </p:spPr>
        <p:txBody>
          <a:bodyPr wrap="square" lIns="0" rIns="0" anchor="ctr"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1" name="Text Placeholder 9">
            <a:extLst>
              <a:ext uri="{FF2B5EF4-FFF2-40B4-BE49-F238E27FC236}">
                <a16:creationId xmlns:a16="http://schemas.microsoft.com/office/drawing/2014/main" id="{7EE76D36-54CA-1643-804F-48E9C18B78DC}"/>
              </a:ext>
            </a:extLst>
          </p:cNvPr>
          <p:cNvSpPr>
            <a:spLocks noGrp="1"/>
          </p:cNvSpPr>
          <p:nvPr>
            <p:ph type="body" sz="quarter" idx="87" hasCustomPrompt="1"/>
          </p:nvPr>
        </p:nvSpPr>
        <p:spPr>
          <a:xfrm>
            <a:off x="404787" y="5707576"/>
            <a:ext cx="5349240" cy="246221"/>
          </a:xfrm>
          <a:prstGeom prst="rect">
            <a:avLst/>
          </a:prstGeom>
          <a:noFill/>
        </p:spPr>
        <p:txBody>
          <a:bodyPr wrap="square" lIns="0" rIns="0" anchor="t" anchorCtr="0">
            <a:spAutoFit/>
          </a:bodyPr>
          <a:lstStyle>
            <a:lvl1pPr marL="0" indent="0" algn="r">
              <a:spcBef>
                <a:spcPts val="0"/>
              </a:spcBef>
              <a:spcAft>
                <a:spcPts val="0"/>
              </a:spcAft>
              <a:buClr>
                <a:schemeClr val="accent2"/>
              </a:buClr>
              <a:buSzPct val="100000"/>
              <a:buFont typeface="Arial" panose="020B0604020202020204" pitchFamily="34" charset="0"/>
              <a:buNone/>
              <a:defRPr sz="1000" b="0" i="1"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To open documents double click on the link in “normal” mode.</a:t>
            </a:r>
            <a:endParaRPr lang="en-GB" dirty="0"/>
          </a:p>
        </p:txBody>
      </p:sp>
    </p:spTree>
    <p:extLst>
      <p:ext uri="{BB962C8B-B14F-4D97-AF65-F5344CB8AC3E}">
        <p14:creationId xmlns:p14="http://schemas.microsoft.com/office/powerpoint/2010/main" val="146053700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Tree>
    <p:extLst>
      <p:ext uri="{BB962C8B-B14F-4D97-AF65-F5344CB8AC3E}">
        <p14:creationId xmlns:p14="http://schemas.microsoft.com/office/powerpoint/2010/main" val="2871693565"/>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End">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AFA7953B-6D7D-E044-ABF6-08F853D93952}"/>
              </a:ext>
            </a:extLst>
          </p:cNvPr>
          <p:cNvGrpSpPr/>
          <p:nvPr userDrawn="1"/>
        </p:nvGrpSpPr>
        <p:grpSpPr>
          <a:xfrm>
            <a:off x="10452575" y="5265738"/>
            <a:ext cx="1044025" cy="952500"/>
            <a:chOff x="11309880" y="6178130"/>
            <a:chExt cx="490427" cy="447433"/>
          </a:xfrm>
        </p:grpSpPr>
        <p:sp>
          <p:nvSpPr>
            <p:cNvPr id="11" name="Freeform: Shape 6">
              <a:extLst>
                <a:ext uri="{FF2B5EF4-FFF2-40B4-BE49-F238E27FC236}">
                  <a16:creationId xmlns:a16="http://schemas.microsoft.com/office/drawing/2014/main" id="{DE5A3DB9-9BCB-0A47-BE00-B9C34E2A08E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12" name="Freeform: Shape 8">
              <a:extLst>
                <a:ext uri="{FF2B5EF4-FFF2-40B4-BE49-F238E27FC236}">
                  <a16:creationId xmlns:a16="http://schemas.microsoft.com/office/drawing/2014/main" id="{DB7F77B0-41D7-1942-8CA8-8B63764D730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13" name="Freeform: Shape 11">
              <a:extLst>
                <a:ext uri="{FF2B5EF4-FFF2-40B4-BE49-F238E27FC236}">
                  <a16:creationId xmlns:a16="http://schemas.microsoft.com/office/drawing/2014/main" id="{3E908ED2-192C-104A-9169-2C1E2E496AD4}"/>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14" name="Freeform: Shape 12">
              <a:extLst>
                <a:ext uri="{FF2B5EF4-FFF2-40B4-BE49-F238E27FC236}">
                  <a16:creationId xmlns:a16="http://schemas.microsoft.com/office/drawing/2014/main" id="{ECB22EB9-0949-9E45-918D-505097EC6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876C2038-E9EE-9641-9473-D1DEBF9BA7D8}"/>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16" name="Freeform: Shape 14">
              <a:extLst>
                <a:ext uri="{FF2B5EF4-FFF2-40B4-BE49-F238E27FC236}">
                  <a16:creationId xmlns:a16="http://schemas.microsoft.com/office/drawing/2014/main" id="{237A07DA-5521-0640-9E06-CDB1A8A7002A}"/>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17" name="Freeform: Shape 15">
              <a:extLst>
                <a:ext uri="{FF2B5EF4-FFF2-40B4-BE49-F238E27FC236}">
                  <a16:creationId xmlns:a16="http://schemas.microsoft.com/office/drawing/2014/main" id="{5A23BB23-01CC-1B48-BFD0-9D28FACA435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18" name="Freeform: Shape 16">
              <a:extLst>
                <a:ext uri="{FF2B5EF4-FFF2-40B4-BE49-F238E27FC236}">
                  <a16:creationId xmlns:a16="http://schemas.microsoft.com/office/drawing/2014/main" id="{4102A0C8-C37D-0641-B277-808F7583608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19" name="Freeform: Shape 17">
              <a:extLst>
                <a:ext uri="{FF2B5EF4-FFF2-40B4-BE49-F238E27FC236}">
                  <a16:creationId xmlns:a16="http://schemas.microsoft.com/office/drawing/2014/main" id="{E5514A69-3AD1-B14F-9263-B20035329419}"/>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20" name="Freeform: Shape 18">
              <a:extLst>
                <a:ext uri="{FF2B5EF4-FFF2-40B4-BE49-F238E27FC236}">
                  <a16:creationId xmlns:a16="http://schemas.microsoft.com/office/drawing/2014/main" id="{C0F21815-A46F-3548-95D0-6325CE8567F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21" name="Freeform: Shape 19">
              <a:extLst>
                <a:ext uri="{FF2B5EF4-FFF2-40B4-BE49-F238E27FC236}">
                  <a16:creationId xmlns:a16="http://schemas.microsoft.com/office/drawing/2014/main" id="{D774C2CA-ED01-7747-AF14-346CB3CC0C92}"/>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22" name="Freeform: Shape 20">
              <a:extLst>
                <a:ext uri="{FF2B5EF4-FFF2-40B4-BE49-F238E27FC236}">
                  <a16:creationId xmlns:a16="http://schemas.microsoft.com/office/drawing/2014/main" id="{7CBAF8E5-9A1C-A842-A47A-771ABBFABF7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23" name="Freeform: Shape 21">
              <a:extLst>
                <a:ext uri="{FF2B5EF4-FFF2-40B4-BE49-F238E27FC236}">
                  <a16:creationId xmlns:a16="http://schemas.microsoft.com/office/drawing/2014/main" id="{7E6B7D1B-A5AF-FF40-A1FC-93E467E244C3}"/>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24" name="Freeform: Shape 22">
              <a:extLst>
                <a:ext uri="{FF2B5EF4-FFF2-40B4-BE49-F238E27FC236}">
                  <a16:creationId xmlns:a16="http://schemas.microsoft.com/office/drawing/2014/main" id="{C39FAE1E-C235-924C-B876-EB8D7CAEEE62}"/>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25" name="Freeform: Shape 23">
              <a:extLst>
                <a:ext uri="{FF2B5EF4-FFF2-40B4-BE49-F238E27FC236}">
                  <a16:creationId xmlns:a16="http://schemas.microsoft.com/office/drawing/2014/main" id="{873EFA92-E9FE-D743-9E8A-63CD2913A077}"/>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299503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70_2 Columns with titles and wayfinder">
    <p:spTree>
      <p:nvGrpSpPr>
        <p:cNvPr id="1" name=""/>
        <p:cNvGrpSpPr/>
        <p:nvPr/>
      </p:nvGrpSpPr>
      <p:grpSpPr>
        <a:xfrm>
          <a:off x="0" y="0"/>
          <a:ext cx="0" cy="0"/>
          <a:chOff x="0" y="0"/>
          <a:chExt cx="0" cy="0"/>
        </a:xfrm>
      </p:grpSpPr>
      <p:sp>
        <p:nvSpPr>
          <p:cNvPr id="22" name="Espace réservé pour une image  14">
            <a:extLst>
              <a:ext uri="{FF2B5EF4-FFF2-40B4-BE49-F238E27FC236}">
                <a16:creationId xmlns:a16="http://schemas.microsoft.com/office/drawing/2014/main" id="{8E7C1333-FA36-074E-9780-694B15056C57}"/>
              </a:ext>
            </a:extLst>
          </p:cNvPr>
          <p:cNvSpPr>
            <a:spLocks noGrp="1" noChangeAspect="1"/>
          </p:cNvSpPr>
          <p:nvPr>
            <p:ph type="pic" sz="quarter" idx="84" hasCustomPrompt="1"/>
          </p:nvPr>
        </p:nvSpPr>
        <p:spPr>
          <a:xfrm>
            <a:off x="431484" y="688146"/>
            <a:ext cx="6432076" cy="2739299"/>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7" name="Text Placeholder 9">
            <a:extLst>
              <a:ext uri="{FF2B5EF4-FFF2-40B4-BE49-F238E27FC236}">
                <a16:creationId xmlns:a16="http://schemas.microsoft.com/office/drawing/2014/main" id="{3B20ABC9-D341-5342-9D47-08E00BF29921}"/>
              </a:ext>
            </a:extLst>
          </p:cNvPr>
          <p:cNvSpPr>
            <a:spLocks noGrp="1"/>
          </p:cNvSpPr>
          <p:nvPr>
            <p:ph type="body" sz="quarter" idx="69" hasCustomPrompt="1"/>
          </p:nvPr>
        </p:nvSpPr>
        <p:spPr>
          <a:xfrm>
            <a:off x="404783" y="4238932"/>
            <a:ext cx="3531573" cy="1384995"/>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8" name="Text Placeholder 9">
            <a:extLst>
              <a:ext uri="{FF2B5EF4-FFF2-40B4-BE49-F238E27FC236}">
                <a16:creationId xmlns:a16="http://schemas.microsoft.com/office/drawing/2014/main" id="{BE512F3F-FFB9-2844-8633-8F9D5100A972}"/>
              </a:ext>
            </a:extLst>
          </p:cNvPr>
          <p:cNvSpPr>
            <a:spLocks noGrp="1"/>
          </p:cNvSpPr>
          <p:nvPr>
            <p:ph type="body" sz="quarter" idx="70" hasCustomPrompt="1"/>
          </p:nvPr>
        </p:nvSpPr>
        <p:spPr>
          <a:xfrm>
            <a:off x="956287" y="3731836"/>
            <a:ext cx="2980069" cy="400110"/>
          </a:xfrm>
          <a:prstGeom prst="rect">
            <a:avLst/>
          </a:prstGeom>
        </p:spPr>
        <p:txBody>
          <a:bodyPr wrap="square" lIns="0" rIns="0" anchor="b"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20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7383655" y="1363649"/>
            <a:ext cx="4405408" cy="452432"/>
          </a:xfrm>
        </p:spPr>
        <p:txBody>
          <a:bodyPr/>
          <a:lstStyle>
            <a:lvl1pPr algn="l">
              <a:defRPr sz="2600" b="1" cap="none" spc="0">
                <a:solidFill>
                  <a:schemeClr val="bg1"/>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7383655" y="998523"/>
            <a:ext cx="4405408" cy="274320"/>
          </a:xfrm>
          <a:prstGeom prst="rect">
            <a:avLst/>
          </a:prstGeom>
        </p:spPr>
        <p:txBody>
          <a:bodyPr lIns="0" rIns="0" anchor="ctr" anchorCtr="0"/>
          <a:lstStyle>
            <a:lvl1pPr algn="l">
              <a:lnSpc>
                <a:spcPct val="100000"/>
              </a:lnSpc>
              <a:spcBef>
                <a:spcPts val="0"/>
              </a:spcBef>
              <a:spcAft>
                <a:spcPts val="0"/>
              </a:spcAft>
              <a:defRPr sz="1200" b="0" cap="all" spc="300">
                <a:solidFill>
                  <a:schemeClr val="bg1"/>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17" name="Text Placeholder 9">
            <a:extLst>
              <a:ext uri="{FF2B5EF4-FFF2-40B4-BE49-F238E27FC236}">
                <a16:creationId xmlns:a16="http://schemas.microsoft.com/office/drawing/2014/main" id="{E9D53380-3F1B-D14D-990A-127D90A29854}"/>
              </a:ext>
            </a:extLst>
          </p:cNvPr>
          <p:cNvSpPr>
            <a:spLocks noGrp="1"/>
          </p:cNvSpPr>
          <p:nvPr>
            <p:ph type="body" sz="quarter" idx="71" hasCustomPrompt="1"/>
          </p:nvPr>
        </p:nvSpPr>
        <p:spPr>
          <a:xfrm>
            <a:off x="4319288" y="4238932"/>
            <a:ext cx="3531573" cy="1384995"/>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8" name="Text Placeholder 9">
            <a:extLst>
              <a:ext uri="{FF2B5EF4-FFF2-40B4-BE49-F238E27FC236}">
                <a16:creationId xmlns:a16="http://schemas.microsoft.com/office/drawing/2014/main" id="{CC989961-D45C-4247-824D-3974D2244BBA}"/>
              </a:ext>
            </a:extLst>
          </p:cNvPr>
          <p:cNvSpPr>
            <a:spLocks noGrp="1"/>
          </p:cNvSpPr>
          <p:nvPr>
            <p:ph type="body" sz="quarter" idx="72" hasCustomPrompt="1"/>
          </p:nvPr>
        </p:nvSpPr>
        <p:spPr>
          <a:xfrm>
            <a:off x="4909112" y="3731836"/>
            <a:ext cx="2941749" cy="400110"/>
          </a:xfrm>
          <a:prstGeom prst="rect">
            <a:avLst/>
          </a:prstGeom>
        </p:spPr>
        <p:txBody>
          <a:bodyPr wrap="square" lIns="0" rIns="0" anchor="b"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20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19" name="Text Placeholder 9">
            <a:extLst>
              <a:ext uri="{FF2B5EF4-FFF2-40B4-BE49-F238E27FC236}">
                <a16:creationId xmlns:a16="http://schemas.microsoft.com/office/drawing/2014/main" id="{5A5CF7E1-EEB1-334F-8564-232A0BB68459}"/>
              </a:ext>
            </a:extLst>
          </p:cNvPr>
          <p:cNvSpPr>
            <a:spLocks noGrp="1"/>
          </p:cNvSpPr>
          <p:nvPr>
            <p:ph type="body" sz="quarter" idx="73" hasCustomPrompt="1"/>
          </p:nvPr>
        </p:nvSpPr>
        <p:spPr>
          <a:xfrm>
            <a:off x="8277495" y="4238932"/>
            <a:ext cx="3531573" cy="1384995"/>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0" name="Text Placeholder 9">
            <a:extLst>
              <a:ext uri="{FF2B5EF4-FFF2-40B4-BE49-F238E27FC236}">
                <a16:creationId xmlns:a16="http://schemas.microsoft.com/office/drawing/2014/main" id="{1AA8EBF0-5DAA-7844-8520-7E7C559696BE}"/>
              </a:ext>
            </a:extLst>
          </p:cNvPr>
          <p:cNvSpPr>
            <a:spLocks noGrp="1"/>
          </p:cNvSpPr>
          <p:nvPr>
            <p:ph type="body" sz="quarter" idx="74" hasCustomPrompt="1"/>
          </p:nvPr>
        </p:nvSpPr>
        <p:spPr>
          <a:xfrm>
            <a:off x="8913068" y="3731836"/>
            <a:ext cx="2896000" cy="400110"/>
          </a:xfrm>
          <a:prstGeom prst="rect">
            <a:avLst/>
          </a:prstGeom>
        </p:spPr>
        <p:txBody>
          <a:bodyPr wrap="square" lIns="0" rIns="0" anchor="b"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20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Tree>
    <p:extLst>
      <p:ext uri="{BB962C8B-B14F-4D97-AF65-F5344CB8AC3E}">
        <p14:creationId xmlns:p14="http://schemas.microsoft.com/office/powerpoint/2010/main" val="85518469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5103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57678"/>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1422896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4_34 Columns with titles and wayfinder">
    <p:spTree>
      <p:nvGrpSpPr>
        <p:cNvPr id="1" name=""/>
        <p:cNvGrpSpPr/>
        <p:nvPr/>
      </p:nvGrpSpPr>
      <p:grpSpPr>
        <a:xfrm>
          <a:off x="0" y="0"/>
          <a:ext cx="0" cy="0"/>
          <a:chOff x="0" y="0"/>
          <a:chExt cx="0" cy="0"/>
        </a:xfrm>
      </p:grpSpPr>
      <p:sp>
        <p:nvSpPr>
          <p:cNvPr id="22" name="Espace réservé pour une image  14">
            <a:extLst>
              <a:ext uri="{FF2B5EF4-FFF2-40B4-BE49-F238E27FC236}">
                <a16:creationId xmlns:a16="http://schemas.microsoft.com/office/drawing/2014/main" id="{D9B90051-83E6-794A-AFC9-F857D253B04D}"/>
              </a:ext>
            </a:extLst>
          </p:cNvPr>
          <p:cNvSpPr>
            <a:spLocks noGrp="1"/>
          </p:cNvSpPr>
          <p:nvPr>
            <p:ph type="pic" sz="quarter" idx="16" hasCustomPrompt="1"/>
          </p:nvPr>
        </p:nvSpPr>
        <p:spPr>
          <a:xfrm>
            <a:off x="5123892" y="1368596"/>
            <a:ext cx="7068108" cy="4321004"/>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0" name="Titre 7">
            <a:extLst>
              <a:ext uri="{FF2B5EF4-FFF2-40B4-BE49-F238E27FC236}">
                <a16:creationId xmlns:a16="http://schemas.microsoft.com/office/drawing/2014/main" id="{BC3C924E-FE0D-4045-9B6B-6EA97A4F81BB}"/>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9" name="Content Placeholder 2">
            <a:extLst>
              <a:ext uri="{FF2B5EF4-FFF2-40B4-BE49-F238E27FC236}">
                <a16:creationId xmlns:a16="http://schemas.microsoft.com/office/drawing/2014/main" id="{F73FF0DF-A649-5A4A-9095-E50AE70EDA0F}"/>
              </a:ext>
            </a:extLst>
          </p:cNvPr>
          <p:cNvSpPr>
            <a:spLocks noGrp="1"/>
          </p:cNvSpPr>
          <p:nvPr>
            <p:ph idx="1" hasCustomPrompt="1"/>
          </p:nvPr>
        </p:nvSpPr>
        <p:spPr>
          <a:xfrm>
            <a:off x="404786" y="1785503"/>
            <a:ext cx="4078224"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2" name="Text Placeholder 2">
            <a:extLst>
              <a:ext uri="{FF2B5EF4-FFF2-40B4-BE49-F238E27FC236}">
                <a16:creationId xmlns:a16="http://schemas.microsoft.com/office/drawing/2014/main" id="{4450E966-142B-BE4F-BDD4-67265273F389}"/>
              </a:ext>
            </a:extLst>
          </p:cNvPr>
          <p:cNvSpPr>
            <a:spLocks noGrp="1"/>
          </p:cNvSpPr>
          <p:nvPr>
            <p:ph type="body" sz="quarter" idx="21" hasCustomPrompt="1"/>
          </p:nvPr>
        </p:nvSpPr>
        <p:spPr>
          <a:xfrm>
            <a:off x="404785" y="1368493"/>
            <a:ext cx="4078224"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112342958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PRESENTATION</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882573-CF8D-477B-8EF6-9CF97BBEDB1A}" type="datetime3">
              <a:rPr kumimoji="0" lang="en-GB" sz="14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 April, 2024</a:t>
            </a:fld>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11116392"/>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marL="447675" indent="-314325">
              <a:buClr>
                <a:schemeClr val="tx2"/>
              </a:buClr>
              <a:buSzPct val="100000"/>
              <a:buFont typeface="Wingdings" panose="05000000000000000000" pitchFamily="2"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57678"/>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465601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Espace réservé pour une image  14">
            <a:extLst>
              <a:ext uri="{FF2B5EF4-FFF2-40B4-BE49-F238E27FC236}">
                <a16:creationId xmlns:a16="http://schemas.microsoft.com/office/drawing/2014/main" id="{A52A15BA-EBCC-4B99-AE65-14DE97796F92}"/>
              </a:ext>
            </a:extLst>
          </p:cNvPr>
          <p:cNvSpPr>
            <a:spLocks noGrp="1"/>
          </p:cNvSpPr>
          <p:nvPr>
            <p:ph type="pic" sz="quarter" idx="13" hasCustomPrompt="1"/>
          </p:nvPr>
        </p:nvSpPr>
        <p:spPr>
          <a:xfrm>
            <a:off x="119336" y="116632"/>
            <a:ext cx="11953328" cy="6624736"/>
          </a:xfrm>
          <a:prstGeom prst="rect">
            <a:avLst/>
          </a:prstGeom>
          <a:solidFill>
            <a:schemeClr val="bg1">
              <a:lumMod val="95000"/>
            </a:schemeClr>
          </a:solidFill>
        </p:spPr>
        <p:txBody>
          <a:bodyPr wrap="square">
            <a:noAutofit/>
          </a:bodyPr>
          <a:lstStyle/>
          <a:p>
            <a:r>
              <a:rPr lang="en-GB" dirty="0"/>
              <a:t> </a:t>
            </a:r>
          </a:p>
        </p:txBody>
      </p:sp>
      <p:sp>
        <p:nvSpPr>
          <p:cNvPr id="3" name="Espace réservé du numéro de diapositive 2">
            <a:extLst>
              <a:ext uri="{FF2B5EF4-FFF2-40B4-BE49-F238E27FC236}">
                <a16:creationId xmlns:a16="http://schemas.microsoft.com/office/drawing/2014/main" id="{0C4C0DBC-A3B6-46D7-BC82-247044734FA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cxnSp>
        <p:nvCxnSpPr>
          <p:cNvPr id="18" name="Connecteur droit 17">
            <a:extLst>
              <a:ext uri="{FF2B5EF4-FFF2-40B4-BE49-F238E27FC236}">
                <a16:creationId xmlns:a16="http://schemas.microsoft.com/office/drawing/2014/main" id="{7E6BD15A-95A7-4771-8A83-F3D1F6A6B0AB}"/>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re 1">
            <a:extLst>
              <a:ext uri="{FF2B5EF4-FFF2-40B4-BE49-F238E27FC236}">
                <a16:creationId xmlns:a16="http://schemas.microsoft.com/office/drawing/2014/main" id="{B29302FD-780C-451A-88AA-6D6A57963443}"/>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PRESENTATION</a:t>
            </a:r>
          </a:p>
        </p:txBody>
      </p:sp>
      <p:sp>
        <p:nvSpPr>
          <p:cNvPr id="20" name="Sous-titre 2">
            <a:extLst>
              <a:ext uri="{FF2B5EF4-FFF2-40B4-BE49-F238E27FC236}">
                <a16:creationId xmlns:a16="http://schemas.microsoft.com/office/drawing/2014/main" id="{A53E340B-BC11-4130-827F-1D3963560D45}"/>
              </a:ext>
            </a:extLst>
          </p:cNvPr>
          <p:cNvSpPr>
            <a:spLocks noGrp="1"/>
          </p:cNvSpPr>
          <p:nvPr>
            <p:ph type="subTitle" idx="1" hasCustomPrompt="1"/>
          </p:nvPr>
        </p:nvSpPr>
        <p:spPr>
          <a:xfrm>
            <a:off x="459131" y="3001503"/>
            <a:ext cx="7551997" cy="424732"/>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21" name="Image 20" descr="Une image contenant objet&#10;&#10;Description générée automatiquement">
            <a:extLst>
              <a:ext uri="{FF2B5EF4-FFF2-40B4-BE49-F238E27FC236}">
                <a16:creationId xmlns:a16="http://schemas.microsoft.com/office/drawing/2014/main" id="{46D4BBB8-ABD4-40B0-9480-F03539081EDA}"/>
              </a:ext>
            </a:extLst>
          </p:cNvPr>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2" name="Espace réservé de la date 3">
            <a:extLst>
              <a:ext uri="{FF2B5EF4-FFF2-40B4-BE49-F238E27FC236}">
                <a16:creationId xmlns:a16="http://schemas.microsoft.com/office/drawing/2014/main" id="{E2622E42-57ED-490A-B9E7-20CE8F6E2283}"/>
              </a:ext>
            </a:extLst>
          </p:cNvPr>
          <p:cNvSpPr>
            <a:spLocks noGrp="1"/>
          </p:cNvSpPr>
          <p:nvPr>
            <p:ph type="dt" sz="half" idx="14"/>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882573-CF8D-477B-8EF6-9CF97BBEDB1A}" type="datetime3">
              <a:rPr kumimoji="0" lang="en-GB" sz="14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 April, 2024</a:t>
            </a:fld>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Espace réservé du texte 8">
            <a:extLst>
              <a:ext uri="{FF2B5EF4-FFF2-40B4-BE49-F238E27FC236}">
                <a16:creationId xmlns:a16="http://schemas.microsoft.com/office/drawing/2014/main" id="{01A54CD0-BB0D-4769-B8EE-11CEDB46F5D9}"/>
              </a:ext>
            </a:extLst>
          </p:cNvPr>
          <p:cNvSpPr>
            <a:spLocks noGrp="1"/>
          </p:cNvSpPr>
          <p:nvPr>
            <p:ph type="body" sz="quarter" idx="12" hasCustomPrompt="1"/>
          </p:nvPr>
        </p:nvSpPr>
        <p:spPr>
          <a:xfrm>
            <a:off x="459132" y="4014515"/>
            <a:ext cx="2578642" cy="369332"/>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24" name="Graphique 12">
            <a:extLst>
              <a:ext uri="{FF2B5EF4-FFF2-40B4-BE49-F238E27FC236}">
                <a16:creationId xmlns:a16="http://schemas.microsoft.com/office/drawing/2014/main" id="{4139EFB0-E176-4FB8-9788-6E7068164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62592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a:prstGeom prst="rect">
            <a:avLst/>
          </a:prstGeo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rgbClr val="2F469C">
                    <a:lumMod val="75000"/>
                  </a:srgbClr>
                </a:solidFill>
                <a:effectLst/>
                <a:uLnTx/>
                <a:uFillTx/>
                <a:latin typeface="+mn-lt"/>
                <a:ea typeface="+mn-ea"/>
                <a:cs typeface="+mn-cs"/>
              </a:rPr>
              <a:t>I</a:t>
            </a:r>
            <a:r>
              <a:rPr kumimoji="0" lang="en-GB" sz="900" b="0" i="0" u="none" strike="noStrike" kern="1200" cap="none" spc="0" normalizeH="0" baseline="0" noProof="0" dirty="0">
                <a:ln>
                  <a:noFill/>
                </a:ln>
                <a:solidFill>
                  <a:schemeClr val="bg1"/>
                </a:solidFill>
                <a:effectLst/>
                <a:uLnTx/>
                <a:uFillTx/>
                <a:latin typeface="+mn-lt"/>
                <a:ea typeface="+mn-ea"/>
                <a:cs typeface="+mn-cs"/>
              </a:rPr>
              <a:t>psos template 2019 </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034477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pour une image  14">
            <a:extLst>
              <a:ext uri="{FF2B5EF4-FFF2-40B4-BE49-F238E27FC236}">
                <a16:creationId xmlns:a16="http://schemas.microsoft.com/office/drawing/2014/main" id="{A52A15BA-EBCC-4B99-AE65-14DE97796F92}"/>
              </a:ext>
            </a:extLst>
          </p:cNvPr>
          <p:cNvSpPr>
            <a:spLocks noGrp="1"/>
          </p:cNvSpPr>
          <p:nvPr>
            <p:ph type="pic" sz="quarter" idx="13" hasCustomPrompt="1"/>
          </p:nvPr>
        </p:nvSpPr>
        <p:spPr>
          <a:xfrm>
            <a:off x="119336" y="116632"/>
            <a:ext cx="11953328" cy="6624736"/>
          </a:xfrm>
          <a:prstGeom prst="rect">
            <a:avLst/>
          </a:prstGeom>
          <a:solidFill>
            <a:schemeClr val="bg1">
              <a:lumMod val="95000"/>
            </a:schemeClr>
          </a:solidFill>
        </p:spPr>
        <p:txBody>
          <a:bodyPr wrap="square">
            <a:noAutofit/>
          </a:bodyPr>
          <a:lstStyle/>
          <a:p>
            <a:r>
              <a:rPr lang="en-GB" dirty="0"/>
              <a:t> </a:t>
            </a:r>
          </a:p>
        </p:txBody>
      </p:sp>
      <p:sp>
        <p:nvSpPr>
          <p:cNvPr id="3" name="Espace réservé du numéro de diapositive 2">
            <a:extLst>
              <a:ext uri="{FF2B5EF4-FFF2-40B4-BE49-F238E27FC236}">
                <a16:creationId xmlns:a16="http://schemas.microsoft.com/office/drawing/2014/main" id="{0C4C0DBC-A3B6-46D7-BC82-247044734FA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5" name="Title 1">
            <a:extLst>
              <a:ext uri="{FF2B5EF4-FFF2-40B4-BE49-F238E27FC236}">
                <a16:creationId xmlns:a16="http://schemas.microsoft.com/office/drawing/2014/main" id="{570128FE-F418-447E-B5A1-8BAE5999FE68}"/>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6" name="Espace réservé du texte 2">
            <a:extLst>
              <a:ext uri="{FF2B5EF4-FFF2-40B4-BE49-F238E27FC236}">
                <a16:creationId xmlns:a16="http://schemas.microsoft.com/office/drawing/2014/main" id="{B6E9B0FB-B16E-4DD5-9506-676BD821B316}"/>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7" name="Espace réservé du texte 11">
            <a:extLst>
              <a:ext uri="{FF2B5EF4-FFF2-40B4-BE49-F238E27FC236}">
                <a16:creationId xmlns:a16="http://schemas.microsoft.com/office/drawing/2014/main" id="{D203BCA3-A9A0-4454-BBFC-CAB474DEBFE4}"/>
              </a:ext>
            </a:extLst>
          </p:cNvPr>
          <p:cNvSpPr>
            <a:spLocks noGrp="1"/>
          </p:cNvSpPr>
          <p:nvPr>
            <p:ph type="body" sz="quarter" idx="14"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pic>
        <p:nvPicPr>
          <p:cNvPr id="8" name="Graphique 8">
            <a:extLst>
              <a:ext uri="{FF2B5EF4-FFF2-40B4-BE49-F238E27FC236}">
                <a16:creationId xmlns:a16="http://schemas.microsoft.com/office/drawing/2014/main" id="{364F4A69-1545-4A8F-B1B5-77CAA17BDD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Tree>
    <p:extLst>
      <p:ext uri="{BB962C8B-B14F-4D97-AF65-F5344CB8AC3E}">
        <p14:creationId xmlns:p14="http://schemas.microsoft.com/office/powerpoint/2010/main" val="29144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1068797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 </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040669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 </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16" name="Cadre 15">
            <a:extLst>
              <a:ext uri="{FF2B5EF4-FFF2-40B4-BE49-F238E27FC236}">
                <a16:creationId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63463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3"/>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 </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16" name="Cadre 15">
            <a:extLst>
              <a:ext uri="{FF2B5EF4-FFF2-40B4-BE49-F238E27FC236}">
                <a16:creationId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9294100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4">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3952047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5 April, 2024</a:t>
            </a:fld>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CHAPTER</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7" cstate="screen">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45595763"/>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29" userDrawn="1">
          <p15:clr>
            <a:srgbClr val="F26B43"/>
          </p15:clr>
        </p15:guide>
        <p15:guide id="4" orient="horz" pos="1888" userDrawn="1">
          <p15:clr>
            <a:srgbClr val="F26B43"/>
          </p15:clr>
        </p15:guide>
        <p15:guide id="5" orient="horz" pos="3317" userDrawn="1">
          <p15:clr>
            <a:srgbClr val="F26B43"/>
          </p15:clr>
        </p15:guide>
        <p15:guide id="6" orient="horz" pos="3929"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 </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16" name="Cadre 15">
            <a:extLst>
              <a:ext uri="{FF2B5EF4-FFF2-40B4-BE49-F238E27FC236}">
                <a16:creationId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8692291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5" name="Cadre 4">
            <a:extLst>
              <a:ext uri="{FF2B5EF4-FFF2-40B4-BE49-F238E27FC236}">
                <a16:creationId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Titre 2">
            <a:extLst>
              <a:ext uri="{FF2B5EF4-FFF2-40B4-BE49-F238E27FC236}">
                <a16:creationId xmlns:a16="http://schemas.microsoft.com/office/drawing/2014/main" id="{E358B72A-642E-47D8-8D5D-E3CC7A001DE3}"/>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Tree>
    <p:extLst>
      <p:ext uri="{BB962C8B-B14F-4D97-AF65-F5344CB8AC3E}">
        <p14:creationId xmlns:p14="http://schemas.microsoft.com/office/powerpoint/2010/main" val="1973866744"/>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E0F3E5E8-952B-4834-9B88-873140980343}"/>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dirty="0"/>
              <a:t>Subtitle of the slide</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marL="447675" indent="-314325">
              <a:buClr>
                <a:schemeClr val="tx2"/>
              </a:buClr>
              <a:buSzPct val="100000"/>
              <a:buFont typeface="Wingdings" panose="05000000000000000000" pitchFamily="2"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marL="447675" indent="-314325">
              <a:defRPr lang="en-GB" sz="1600" kern="1200" dirty="0">
                <a:solidFill>
                  <a:schemeClr val="tx1"/>
                </a:solidFill>
                <a:latin typeface="+mn-lt"/>
                <a:ea typeface="+mn-ea"/>
                <a:cs typeface="+mn-cs"/>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marL="447675" lvl="1" indent="-314325" algn="l" defTabSz="914400" rtl="0" eaLnBrk="1" latinLnBrk="0" hangingPunct="1">
              <a:lnSpc>
                <a:spcPct val="100000"/>
              </a:lnSpc>
              <a:spcBef>
                <a:spcPts val="600"/>
              </a:spcBef>
              <a:buClr>
                <a:schemeClr val="tx2"/>
              </a:buClr>
              <a:buSzPct val="100000"/>
              <a:buFont typeface="Wingdings" panose="05000000000000000000" pitchFamily="2" charset="2"/>
              <a:buChar char="§"/>
            </a:pPr>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2" name="Cadre 11">
            <a:extLst>
              <a:ext uri="{FF2B5EF4-FFF2-40B4-BE49-F238E27FC236}">
                <a16:creationId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1245999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Clr>
                <a:schemeClr val="tx2"/>
              </a:buClr>
              <a:buSzPct val="100000"/>
              <a:buFont typeface="Wingdings" panose="05000000000000000000" pitchFamily="2"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lang="en-GB" sz="1600" kern="1200" dirty="0">
                <a:solidFill>
                  <a:schemeClr val="tx1"/>
                </a:solidFill>
                <a:latin typeface="+mn-lt"/>
                <a:ea typeface="+mn-ea"/>
                <a:cs typeface="+mn-cs"/>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dirty="0"/>
              <a:t>Click to change the text styles on the slide master</a:t>
            </a:r>
          </a:p>
          <a:p>
            <a:pPr marL="447675" lvl="1" indent="-314325" algn="l" defTabSz="914400" rtl="0" eaLnBrk="1" latinLnBrk="0" hangingPunct="1">
              <a:lnSpc>
                <a:spcPct val="100000"/>
              </a:lnSpc>
              <a:spcBef>
                <a:spcPts val="600"/>
              </a:spcBef>
              <a:buClr>
                <a:schemeClr val="tx2"/>
              </a:buClr>
              <a:buSzPct val="100000"/>
              <a:buFont typeface="Wingdings" panose="05000000000000000000" pitchFamily="2" charset="2"/>
              <a:buChar char="§"/>
            </a:pPr>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lang="en-GB" sz="1600" kern="1200" dirty="0">
                <a:solidFill>
                  <a:schemeClr val="tx1"/>
                </a:solidFill>
                <a:latin typeface="+mn-lt"/>
                <a:ea typeface="+mn-ea"/>
                <a:cs typeface="+mn-cs"/>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dirty="0"/>
              <a:t>Click to change the text styles on the slide master</a:t>
            </a:r>
          </a:p>
          <a:p>
            <a:pPr marL="447675" lvl="1" indent="-314325" algn="l" defTabSz="914400" rtl="0" eaLnBrk="1" latinLnBrk="0" hangingPunct="1">
              <a:lnSpc>
                <a:spcPct val="100000"/>
              </a:lnSpc>
              <a:spcBef>
                <a:spcPts val="600"/>
              </a:spcBef>
              <a:buClr>
                <a:schemeClr val="tx2"/>
              </a:buClr>
              <a:buSzPct val="100000"/>
              <a:buFont typeface="Wingdings" panose="05000000000000000000" pitchFamily="2" charset="2"/>
              <a:buChar char="§"/>
            </a:pPr>
            <a:r>
              <a:rPr lang="en-GB" dirty="0"/>
              <a:t>Second level </a:t>
            </a:r>
          </a:p>
          <a:p>
            <a:pPr lvl="2"/>
            <a:r>
              <a:rPr lang="en-GB" dirty="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7" name="Cadre 16">
            <a:extLst>
              <a:ext uri="{FF2B5EF4-FFF2-40B4-BE49-F238E27FC236}">
                <a16:creationId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Text Placeholder 5">
            <a:extLst>
              <a:ext uri="{FF2B5EF4-FFF2-40B4-BE49-F238E27FC236}">
                <a16:creationId xmlns:a16="http://schemas.microsoft.com/office/drawing/2014/main" id="{6996802E-D8E8-4CD9-9D0F-27D6D824F54B}"/>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412054001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lang="en-GB" sz="1600" kern="1200" dirty="0">
                <a:solidFill>
                  <a:schemeClr val="tx1"/>
                </a:solidFill>
                <a:latin typeface="+mn-lt"/>
                <a:ea typeface="+mn-ea"/>
                <a:cs typeface="+mn-cs"/>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Clr>
                <a:schemeClr val="tx2"/>
              </a:buClr>
              <a:buSzPct val="100000"/>
              <a:buFont typeface="Wingdings" panose="05000000000000000000" pitchFamily="2" charset="2"/>
              <a:buChar char="§"/>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lang="en-GB" sz="1600" kern="1200" dirty="0">
                <a:solidFill>
                  <a:schemeClr val="tx1"/>
                </a:solidFill>
                <a:latin typeface="+mn-lt"/>
                <a:ea typeface="+mn-ea"/>
                <a:cs typeface="+mn-cs"/>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Clr>
                <a:schemeClr val="tx2"/>
              </a:buClr>
              <a:buSzPct val="100000"/>
              <a:buFont typeface="Wingdings" panose="05000000000000000000" pitchFamily="2" charset="2"/>
              <a:buChar char="§"/>
            </a:pPr>
            <a:r>
              <a:rPr lang="en-GB" dirty="0"/>
              <a:t>Second level</a:t>
            </a:r>
          </a:p>
          <a:p>
            <a:pPr lvl="2"/>
            <a:r>
              <a:rPr lang="en-GB" dirty="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lang="en-GB" sz="1600" kern="1200" dirty="0">
                <a:solidFill>
                  <a:schemeClr val="tx1"/>
                </a:solidFill>
                <a:latin typeface="+mn-lt"/>
                <a:ea typeface="+mn-ea"/>
                <a:cs typeface="+mn-cs"/>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Clr>
                <a:schemeClr val="tx2"/>
              </a:buClr>
              <a:buSzPct val="100000"/>
              <a:buFont typeface="Wingdings" panose="05000000000000000000" pitchFamily="2" charset="2"/>
              <a:buChar char="§"/>
            </a:pPr>
            <a:r>
              <a:rPr lang="en-GB" dirty="0"/>
              <a:t>Second level</a:t>
            </a:r>
          </a:p>
          <a:p>
            <a:pPr lvl="2"/>
            <a:r>
              <a:rPr lang="en-GB" dirty="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lang="en-GB" sz="1600" kern="1200" dirty="0">
                <a:solidFill>
                  <a:schemeClr val="tx1"/>
                </a:solidFill>
                <a:latin typeface="+mn-lt"/>
                <a:ea typeface="+mn-ea"/>
                <a:cs typeface="+mn-cs"/>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Clr>
                <a:schemeClr val="tx2"/>
              </a:buClr>
              <a:buSzPct val="100000"/>
              <a:buFont typeface="Wingdings" panose="05000000000000000000" pitchFamily="2" charset="2"/>
              <a:buChar char="§"/>
            </a:pPr>
            <a:r>
              <a:rPr lang="en-GB" dirty="0"/>
              <a:t>Second level</a:t>
            </a:r>
          </a:p>
          <a:p>
            <a:pPr lvl="2"/>
            <a:r>
              <a:rPr lang="en-GB" dirty="0"/>
              <a:t>Third level</a:t>
            </a:r>
          </a:p>
        </p:txBody>
      </p:sp>
      <p:sp>
        <p:nvSpPr>
          <p:cNvPr id="20" name="Cadre 19">
            <a:extLst>
              <a:ext uri="{FF2B5EF4-FFF2-40B4-BE49-F238E27FC236}">
                <a16:creationId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Text Placeholder 5">
            <a:extLst>
              <a:ext uri="{FF2B5EF4-FFF2-40B4-BE49-F238E27FC236}">
                <a16:creationId xmlns:a16="http://schemas.microsoft.com/office/drawing/2014/main" id="{280BA077-27FC-41FB-9A93-6BD14A48D7F0}"/>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404533677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 </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Text Placeholder 5">
            <a:extLst>
              <a:ext uri="{FF2B5EF4-FFF2-40B4-BE49-F238E27FC236}">
                <a16:creationId xmlns:a16="http://schemas.microsoft.com/office/drawing/2014/main" id="{CE811145-30D4-4346-98CA-B97A784975A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74919915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8319506" cy="3868080"/>
          </a:xfrm>
          <a:prstGeom prst="rect">
            <a:avLst/>
          </a:prstGeom>
        </p:spPr>
        <p:txBody>
          <a:bodyPr/>
          <a:lstStyle>
            <a:lvl1pPr>
              <a:defRPr>
                <a:solidFill>
                  <a:schemeClr val="bg1"/>
                </a:solidFill>
              </a:defRPr>
            </a:lvl1pPr>
            <a:lvl2pPr marL="447675" indent="-314325">
              <a:buSzPct val="100000"/>
              <a:buFont typeface="Wingdings" panose="05000000000000000000" pitchFamily="2" charset="2"/>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 </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Text Placeholder 5">
            <a:extLst>
              <a:ext uri="{FF2B5EF4-FFF2-40B4-BE49-F238E27FC236}">
                <a16:creationId xmlns:a16="http://schemas.microsoft.com/office/drawing/2014/main" id="{D139AACC-CA50-4151-87D7-5E65665D286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37179244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Text Placeholder 5">
            <a:extLst>
              <a:ext uri="{FF2B5EF4-FFF2-40B4-BE49-F238E27FC236}">
                <a16:creationId xmlns:a16="http://schemas.microsoft.com/office/drawing/2014/main" id="{AC3FB288-71BB-4BE4-BA5F-316EB2EBC0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23613041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Clr>
                <a:schemeClr val="bg2"/>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Clr>
                <a:schemeClr val="tx2"/>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5" name="Cadre 34">
            <a:extLst>
              <a:ext uri="{FF2B5EF4-FFF2-40B4-BE49-F238E27FC236}">
                <a16:creationId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Text Placeholder 5">
            <a:extLst>
              <a:ext uri="{FF2B5EF4-FFF2-40B4-BE49-F238E27FC236}">
                <a16:creationId xmlns:a16="http://schemas.microsoft.com/office/drawing/2014/main" id="{6C401719-DE65-4BED-82B6-EEC883CD2F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8" name="Espace réservé du texte 15">
            <a:extLst>
              <a:ext uri="{FF2B5EF4-FFF2-40B4-BE49-F238E27FC236}">
                <a16:creationId xmlns:a16="http://schemas.microsoft.com/office/drawing/2014/main" id="{D422D72E-72CA-4EA9-833B-C68DF89AC097}"/>
              </a:ext>
            </a:extLst>
          </p:cNvPr>
          <p:cNvSpPr>
            <a:spLocks noGrp="1"/>
          </p:cNvSpPr>
          <p:nvPr>
            <p:ph type="body" sz="quarter" idx="26" hasCustomPrompt="1"/>
          </p:nvPr>
        </p:nvSpPr>
        <p:spPr>
          <a:xfrm>
            <a:off x="6407175" y="2780928"/>
            <a:ext cx="2378847" cy="1477328"/>
          </a:xfrm>
          <a:prstGeom prst="rect">
            <a:avLst/>
          </a:prstGeom>
        </p:spPr>
        <p:txBody>
          <a:bodyPr lIns="0" rIns="0">
            <a:spAutoFit/>
          </a:bodyPr>
          <a:lstStyle>
            <a:lvl1pPr>
              <a:defRPr sz="1600"/>
            </a:lvl1pPr>
            <a:lvl2pPr marL="447675" indent="-314325">
              <a:buClr>
                <a:schemeClr val="accent3"/>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8A8F3D93-789F-488B-9691-C6C4892C7C26}"/>
              </a:ext>
            </a:extLst>
          </p:cNvPr>
          <p:cNvSpPr>
            <a:spLocks noGrp="1"/>
          </p:cNvSpPr>
          <p:nvPr>
            <p:ph type="body" sz="quarter" idx="27" hasCustomPrompt="1"/>
          </p:nvPr>
        </p:nvSpPr>
        <p:spPr>
          <a:xfrm>
            <a:off x="9408368" y="2780928"/>
            <a:ext cx="2378847" cy="1477328"/>
          </a:xfrm>
          <a:prstGeom prst="rect">
            <a:avLst/>
          </a:prstGeom>
        </p:spPr>
        <p:txBody>
          <a:bodyPr lIns="0" rIns="0">
            <a:spAutoFit/>
          </a:bodyPr>
          <a:lstStyle>
            <a:lvl1pPr>
              <a:defRPr sz="1600"/>
            </a:lvl1pPr>
            <a:lvl2pPr marL="447675" indent="-314325">
              <a:buClr>
                <a:schemeClr val="accent1"/>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Tree>
    <p:extLst>
      <p:ext uri="{BB962C8B-B14F-4D97-AF65-F5344CB8AC3E}">
        <p14:creationId xmlns:p14="http://schemas.microsoft.com/office/powerpoint/2010/main" val="219510328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Clr>
                <a:schemeClr val="bg2"/>
              </a:buClr>
              <a:buSzPct val="100000"/>
              <a:buFont typeface="Wingdings" panose="05000000000000000000" pitchFamily="2" charset="2"/>
              <a:buChar char="§"/>
            </a:pPr>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Clr>
                <a:schemeClr val="tx2"/>
              </a:buClr>
              <a:buSzPct val="100000"/>
              <a:buFont typeface="Wingdings" panose="05000000000000000000" pitchFamily="2" charset="2"/>
              <a:buChar char="§"/>
            </a:pPr>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Clr>
                <a:schemeClr val="accent3"/>
              </a:buClr>
              <a:buSzPct val="100000"/>
              <a:buFont typeface="Wingdings" panose="05000000000000000000" pitchFamily="2" charset="2"/>
              <a:buChar char="§"/>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Text Placeholder 5">
            <a:extLst>
              <a:ext uri="{FF2B5EF4-FFF2-40B4-BE49-F238E27FC236}">
                <a16:creationId xmlns:a16="http://schemas.microsoft.com/office/drawing/2014/main" id="{D2CE9F02-BCD7-4B24-924F-B7B1C07B714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23344173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1"/>
            </p:custDataLst>
            <p:extLst>
              <p:ext uri="{D42A27DB-BD31-4B8C-83A1-F6EECF244321}">
                <p14:modId xmlns:p14="http://schemas.microsoft.com/office/powerpoint/2010/main" val="123266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a:prstGeom prst="rect">
            <a:avLst/>
          </a:prstGeo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Clr>
                <a:srgbClr val="2F469C"/>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Clr>
                <a:schemeClr val="tx2"/>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Clr>
                <a:schemeClr val="accent3"/>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76250" indent="-342900">
              <a:buClr>
                <a:schemeClr val="accent1"/>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2" name="Cadre 21">
            <a:extLst>
              <a:ext uri="{FF2B5EF4-FFF2-40B4-BE49-F238E27FC236}">
                <a16:creationId xmlns:a16="http://schemas.microsoft.com/office/drawing/2014/main" id="{E91004BA-7343-436F-9F59-E70C2655FD16}"/>
              </a:ext>
            </a:extLst>
          </p:cNvPr>
          <p:cNvSpPr/>
          <p:nvPr userDrawn="1"/>
        </p:nvSpPr>
        <p:spPr>
          <a:xfrm>
            <a:off x="0" y="-96253"/>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Text Placeholder 5">
            <a:extLst>
              <a:ext uri="{FF2B5EF4-FFF2-40B4-BE49-F238E27FC236}">
                <a16:creationId xmlns:a16="http://schemas.microsoft.com/office/drawing/2014/main" id="{F02206C2-89D7-4BB1-ACD3-6DD6F02F98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09869899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Clr>
                <a:schemeClr val="bg2"/>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Clr>
                <a:schemeClr val="tx2"/>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Clr>
                <a:schemeClr val="accent3"/>
              </a:buClr>
              <a:buSzPct val="100000"/>
              <a:buFont typeface="Wingdings" panose="05000000000000000000" pitchFamily="2"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Cadre 14">
            <a:extLst>
              <a:ext uri="{FF2B5EF4-FFF2-40B4-BE49-F238E27FC236}">
                <a16:creationId xmlns:a16="http://schemas.microsoft.com/office/drawing/2014/main" id="{CC159F0E-5DEA-49B1-9A35-F946E07E024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Text Placeholder 5">
            <a:extLst>
              <a:ext uri="{FF2B5EF4-FFF2-40B4-BE49-F238E27FC236}">
                <a16:creationId xmlns:a16="http://schemas.microsoft.com/office/drawing/2014/main" id="{E489DA2F-37AC-44E4-9FC7-BB653407847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65981214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6" name="Cadre 15">
            <a:extLst>
              <a:ext uri="{FF2B5EF4-FFF2-40B4-BE49-F238E27FC236}">
                <a16:creationId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7966572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4" name="Espace réservé du pied de page 4">
            <a:extLst>
              <a:ext uri="{FF2B5EF4-FFF2-40B4-BE49-F238E27FC236}">
                <a16:creationId xmlns:a16="http://schemas.microsoft.com/office/drawing/2014/main" id="{8A762695-0741-41E6-90F8-26614E01ABF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36754098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Cadre 13">
            <a:extLst>
              <a:ext uri="{FF2B5EF4-FFF2-40B4-BE49-F238E27FC236}">
                <a16:creationId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4073144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prstGeom prst="rect">
            <a:avLst/>
          </a:prstGeo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prstGeom prst="rect">
            <a:avLst/>
          </a:prstGeo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a:t>
            </a:r>
            <a:r>
              <a:rPr lang="fr-FR" dirty="0" err="1"/>
              <a:t>slidE</a:t>
            </a:r>
            <a:endParaRPr lang="fr-FR" dirty="0"/>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198084933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47606116"/>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 </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8564219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7B4C045D-983E-4F2B-8857-9216B119E081}"/>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pic>
        <p:nvPicPr>
          <p:cNvPr id="6" name="Graphique 8">
            <a:extLst>
              <a:ext uri="{FF2B5EF4-FFF2-40B4-BE49-F238E27FC236}">
                <a16:creationId xmlns:a16="http://schemas.microsoft.com/office/drawing/2014/main" id="{126BF184-E987-4551-B9B0-1654184F90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8" name="Content Placeholder 2">
            <a:extLst>
              <a:ext uri="{FF2B5EF4-FFF2-40B4-BE49-F238E27FC236}">
                <a16:creationId xmlns:a16="http://schemas.microsoft.com/office/drawing/2014/main" id="{4ABE4C14-3933-4C29-94DF-EF0EBD253EF7}"/>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9" name="Titre 2">
            <a:extLst>
              <a:ext uri="{FF2B5EF4-FFF2-40B4-BE49-F238E27FC236}">
                <a16:creationId xmlns:a16="http://schemas.microsoft.com/office/drawing/2014/main" id="{E6B85199-5FCE-4C8C-86EC-6B54A29F86B6}"/>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0" name="Text Placeholder 5">
            <a:extLst>
              <a:ext uri="{FF2B5EF4-FFF2-40B4-BE49-F238E27FC236}">
                <a16:creationId xmlns:a16="http://schemas.microsoft.com/office/drawing/2014/main" id="{BF6F7252-5628-4A8C-904C-3FEDB8BB83C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676443876"/>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004556" y="116632"/>
            <a:ext cx="7068108" cy="6624736"/>
          </a:xfrm>
          <a:prstGeom prst="rect">
            <a:avLst/>
          </a:pr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pic>
        <p:nvPicPr>
          <p:cNvPr id="9" name="Graphique 8">
            <a:extLst>
              <a:ext uri="{FF2B5EF4-FFF2-40B4-BE49-F238E27FC236}">
                <a16:creationId xmlns:a16="http://schemas.microsoft.com/office/drawing/2014/main" id="{BBFE11D8-99D4-4020-9337-DF875A0BC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0" name="Content Placeholder 2">
            <a:extLst>
              <a:ext uri="{FF2B5EF4-FFF2-40B4-BE49-F238E27FC236}">
                <a16:creationId xmlns:a16="http://schemas.microsoft.com/office/drawing/2014/main" id="{CBDA9B96-0FBE-46FE-BDF9-BBA7165A7DE0}"/>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Titre 2">
            <a:extLst>
              <a:ext uri="{FF2B5EF4-FFF2-40B4-BE49-F238E27FC236}">
                <a16:creationId xmlns:a16="http://schemas.microsoft.com/office/drawing/2014/main" id="{A55D3145-8A2B-4D4C-88A8-63BE2B4F73EB}"/>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2" name="Text Placeholder 5">
            <a:extLst>
              <a:ext uri="{FF2B5EF4-FFF2-40B4-BE49-F238E27FC236}">
                <a16:creationId xmlns:a16="http://schemas.microsoft.com/office/drawing/2014/main" id="{3C38A3C1-CB16-4F22-954D-1961E4387E0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801440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4">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89549019"/>
      </p:ext>
    </p:extLst>
  </p:cSld>
  <p:clrMapOvr>
    <a:masterClrMapping/>
  </p:clrMapOvr>
  <p:extLst>
    <p:ext uri="{DCECCB84-F9BA-43D5-87BE-67443E8EF086}">
      <p15:sldGuideLst xmlns:p15="http://schemas.microsoft.com/office/powerpoint/2012/main">
        <p15:guide id="1" orient="horz" pos="4156" userDrawn="1">
          <p15:clr>
            <a:srgbClr val="F26B43"/>
          </p15:clr>
        </p15:guide>
        <p15:guide id="2" orient="horz" pos="3906" userDrawn="1">
          <p15:clr>
            <a:srgbClr val="F26B43"/>
          </p15:clr>
        </p15:guide>
        <p15:guide id="3" pos="288" userDrawn="1">
          <p15:clr>
            <a:srgbClr val="F26B43"/>
          </p15:clr>
        </p15:guide>
        <p15:guide id="4" pos="360"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6096000" y="116632"/>
            <a:ext cx="5976664" cy="6624736"/>
          </a:xfrm>
          <a:prstGeom prst="rect">
            <a:avLst/>
          </a:pr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pic>
        <p:nvPicPr>
          <p:cNvPr id="6" name="Graphique 8">
            <a:extLst>
              <a:ext uri="{FF2B5EF4-FFF2-40B4-BE49-F238E27FC236}">
                <a16:creationId xmlns:a16="http://schemas.microsoft.com/office/drawing/2014/main" id="{3A245734-EC32-447A-8080-66E9AD437F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7" name="Content Placeholder 2">
            <a:extLst>
              <a:ext uri="{FF2B5EF4-FFF2-40B4-BE49-F238E27FC236}">
                <a16:creationId xmlns:a16="http://schemas.microsoft.com/office/drawing/2014/main" id="{890D9B02-919A-4235-BEB2-D27910343009}"/>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8" name="Titre 2">
            <a:extLst>
              <a:ext uri="{FF2B5EF4-FFF2-40B4-BE49-F238E27FC236}">
                <a16:creationId xmlns:a16="http://schemas.microsoft.com/office/drawing/2014/main" id="{59C74DE0-7CBC-4060-B813-4EFA4E94C79B}"/>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9" name="Text Placeholder 5">
            <a:extLst>
              <a:ext uri="{FF2B5EF4-FFF2-40B4-BE49-F238E27FC236}">
                <a16:creationId xmlns:a16="http://schemas.microsoft.com/office/drawing/2014/main" id="{3BC2492D-1068-49AE-977A-4E8AFB481EA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35711861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8616280" y="116632"/>
            <a:ext cx="3456384" cy="6624736"/>
          </a:xfrm>
          <a:prstGeom prst="rect">
            <a:avLst/>
          </a:pr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pic>
        <p:nvPicPr>
          <p:cNvPr id="6" name="Graphique 8">
            <a:extLst>
              <a:ext uri="{FF2B5EF4-FFF2-40B4-BE49-F238E27FC236}">
                <a16:creationId xmlns:a16="http://schemas.microsoft.com/office/drawing/2014/main" id="{6BBBCA1B-32F9-4806-9169-E4C689CAB6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7" name="Content Placeholder 2">
            <a:extLst>
              <a:ext uri="{FF2B5EF4-FFF2-40B4-BE49-F238E27FC236}">
                <a16:creationId xmlns:a16="http://schemas.microsoft.com/office/drawing/2014/main" id="{0E313577-BCA8-44DB-B761-97AB6C787196}"/>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8" name="Titre 2">
            <a:extLst>
              <a:ext uri="{FF2B5EF4-FFF2-40B4-BE49-F238E27FC236}">
                <a16:creationId xmlns:a16="http://schemas.microsoft.com/office/drawing/2014/main" id="{346613A6-1E62-4801-948E-BD337515FF4A}"/>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9" name="Text Placeholder 5">
            <a:extLst>
              <a:ext uri="{FF2B5EF4-FFF2-40B4-BE49-F238E27FC236}">
                <a16:creationId xmlns:a16="http://schemas.microsoft.com/office/drawing/2014/main" id="{BFB4B956-046B-41B6-B37A-B4D8A9C59F15}"/>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18322453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119336" y="116632"/>
            <a:ext cx="11953328" cy="2808312"/>
          </a:xfrm>
          <a:prstGeom prst="rect">
            <a:avLst/>
          </a:pr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7" name="Titre 2">
            <a:extLst>
              <a:ext uri="{FF2B5EF4-FFF2-40B4-BE49-F238E27FC236}">
                <a16:creationId xmlns:a16="http://schemas.microsoft.com/office/drawing/2014/main" id="{579A31DD-9CB6-465B-BF8D-C1AAD23C357E}"/>
              </a:ext>
            </a:extLst>
          </p:cNvPr>
          <p:cNvSpPr>
            <a:spLocks noGrp="1"/>
          </p:cNvSpPr>
          <p:nvPr>
            <p:ph type="title" hasCustomPrompt="1"/>
          </p:nvPr>
        </p:nvSpPr>
        <p:spPr>
          <a:xfrm>
            <a:off x="83332" y="2960948"/>
            <a:ext cx="11382428" cy="480131"/>
          </a:xfrm>
        </p:spPr>
        <p:txBody>
          <a:bodyPr/>
          <a:lstStyle>
            <a:lvl1pPr>
              <a:defRPr/>
            </a:lvl1pPr>
          </a:lstStyle>
          <a:p>
            <a:r>
              <a:rPr lang="fr-FR" dirty="0" err="1"/>
              <a:t>Title</a:t>
            </a:r>
            <a:r>
              <a:rPr lang="fr-FR" dirty="0"/>
              <a:t> of the slide</a:t>
            </a:r>
          </a:p>
        </p:txBody>
      </p:sp>
    </p:spTree>
    <p:extLst>
      <p:ext uri="{BB962C8B-B14F-4D97-AF65-F5344CB8AC3E}">
        <p14:creationId xmlns:p14="http://schemas.microsoft.com/office/powerpoint/2010/main" val="678852045"/>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119336" y="3933056"/>
            <a:ext cx="11953328" cy="2808312"/>
          </a:xfrm>
          <a:prstGeom prst="rect">
            <a:avLst/>
          </a:pr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pic>
        <p:nvPicPr>
          <p:cNvPr id="6" name="Graphique 8">
            <a:extLst>
              <a:ext uri="{FF2B5EF4-FFF2-40B4-BE49-F238E27FC236}">
                <a16:creationId xmlns:a16="http://schemas.microsoft.com/office/drawing/2014/main" id="{03D3C795-83C6-468F-81E0-DAD7EA91C9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0" name="Content Placeholder 2">
            <a:extLst>
              <a:ext uri="{FF2B5EF4-FFF2-40B4-BE49-F238E27FC236}">
                <a16:creationId xmlns:a16="http://schemas.microsoft.com/office/drawing/2014/main" id="{8521341D-8C1F-44E1-A16B-75E0186852A6}"/>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Titre 2">
            <a:extLst>
              <a:ext uri="{FF2B5EF4-FFF2-40B4-BE49-F238E27FC236}">
                <a16:creationId xmlns:a16="http://schemas.microsoft.com/office/drawing/2014/main" id="{FC0E84CD-CEAA-48BC-BFF9-74788481E001}"/>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2" name="Text Placeholder 5">
            <a:extLst>
              <a:ext uri="{FF2B5EF4-FFF2-40B4-BE49-F238E27FC236}">
                <a16:creationId xmlns:a16="http://schemas.microsoft.com/office/drawing/2014/main" id="{38DE84A6-6853-434D-B0BE-14A8DE4BEC72}"/>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8" name="Espace réservé du pied de page 4">
            <a:extLst>
              <a:ext uri="{FF2B5EF4-FFF2-40B4-BE49-F238E27FC236}">
                <a16:creationId xmlns:a16="http://schemas.microsoft.com/office/drawing/2014/main" id="{0225279C-2670-4E2F-97A4-9FF41AB5044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F469C">
                    <a:lumMod val="75000"/>
                  </a:srgbClr>
                </a:solidFill>
                <a:effectLst/>
                <a:uLnTx/>
                <a:uFillTx/>
                <a:latin typeface="Arial"/>
                <a:ea typeface="+mn-ea"/>
                <a:cs typeface="+mn-cs"/>
              </a:rPr>
              <a:t>© Ipsos | Ipsos template 2019</a:t>
            </a:r>
          </a:p>
        </p:txBody>
      </p:sp>
    </p:spTree>
    <p:extLst>
      <p:ext uri="{BB962C8B-B14F-4D97-AF65-F5344CB8AC3E}">
        <p14:creationId xmlns:p14="http://schemas.microsoft.com/office/powerpoint/2010/main" val="639375016"/>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a:t>
            </a:r>
            <a:endParaRPr kumimoji="0" lang="en-GB"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Text Placeholder 5">
            <a:extLst>
              <a:ext uri="{FF2B5EF4-FFF2-40B4-BE49-F238E27FC236}">
                <a16:creationId xmlns:a16="http://schemas.microsoft.com/office/drawing/2014/main" id="{D8A5B67A-D907-474E-A084-15CB97FC3B9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11103973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Text Placeholder 5">
            <a:extLst>
              <a:ext uri="{FF2B5EF4-FFF2-40B4-BE49-F238E27FC236}">
                <a16:creationId xmlns:a16="http://schemas.microsoft.com/office/drawing/2014/main" id="{D8A5B67A-D907-474E-A084-15CB97FC3B9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4255146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Text Placeholder 5">
            <a:extLst>
              <a:ext uri="{FF2B5EF4-FFF2-40B4-BE49-F238E27FC236}">
                <a16:creationId xmlns:a16="http://schemas.microsoft.com/office/drawing/2014/main" id="{B2E2F58F-0CC0-4B8A-9FDF-4861071FFF3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53912543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3"/>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adre 10">
            <a:extLst>
              <a:ext uri="{FF2B5EF4-FFF2-40B4-BE49-F238E27FC236}">
                <a16:creationId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Text Placeholder 5">
            <a:extLst>
              <a:ext uri="{FF2B5EF4-FFF2-40B4-BE49-F238E27FC236}">
                <a16:creationId xmlns:a16="http://schemas.microsoft.com/office/drawing/2014/main" id="{A81E7374-DE66-4A4C-993E-9A02D2E2899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4032943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adre 10">
            <a:extLst>
              <a:ext uri="{FF2B5EF4-FFF2-40B4-BE49-F238E27FC236}">
                <a16:creationId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Text Placeholder 5">
            <a:extLst>
              <a:ext uri="{FF2B5EF4-FFF2-40B4-BE49-F238E27FC236}">
                <a16:creationId xmlns:a16="http://schemas.microsoft.com/office/drawing/2014/main" id="{A81E7374-DE66-4A4C-993E-9A02D2E2899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37802861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4" name="Espace réservé pour une image  14">
            <a:extLst>
              <a:ext uri="{FF2B5EF4-FFF2-40B4-BE49-F238E27FC236}">
                <a16:creationId xmlns:a16="http://schemas.microsoft.com/office/drawing/2014/main" id="{A52A15BA-EBCC-4B99-AE65-14DE97796F92}"/>
              </a:ext>
            </a:extLst>
          </p:cNvPr>
          <p:cNvSpPr>
            <a:spLocks noGrp="1"/>
          </p:cNvSpPr>
          <p:nvPr>
            <p:ph type="pic" sz="quarter" idx="13" hasCustomPrompt="1"/>
          </p:nvPr>
        </p:nvSpPr>
        <p:spPr>
          <a:xfrm>
            <a:off x="119336" y="116632"/>
            <a:ext cx="11953328" cy="6624736"/>
          </a:xfrm>
          <a:prstGeom prst="rect">
            <a:avLst/>
          </a:prstGeom>
          <a:solidFill>
            <a:schemeClr val="bg1">
              <a:lumMod val="95000"/>
            </a:schemeClr>
          </a:solidFill>
        </p:spPr>
        <p:txBody>
          <a:bodyPr wrap="square">
            <a:noAutofit/>
          </a:bodyPr>
          <a:lstStyle/>
          <a:p>
            <a:r>
              <a:rPr lang="en-GB" dirty="0"/>
              <a:t> </a:t>
            </a:r>
          </a:p>
        </p:txBody>
      </p:sp>
      <p:sp>
        <p:nvSpPr>
          <p:cNvPr id="3" name="Espace réservé du numéro de diapositive 2">
            <a:extLst>
              <a:ext uri="{FF2B5EF4-FFF2-40B4-BE49-F238E27FC236}">
                <a16:creationId xmlns:a16="http://schemas.microsoft.com/office/drawing/2014/main" id="{0C4C0DBC-A3B6-46D7-BC82-247044734FA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pic>
        <p:nvPicPr>
          <p:cNvPr id="8" name="Graphique 8">
            <a:extLst>
              <a:ext uri="{FF2B5EF4-FFF2-40B4-BE49-F238E27FC236}">
                <a16:creationId xmlns:a16="http://schemas.microsoft.com/office/drawing/2014/main" id="{364F4A69-1545-4A8F-B1B5-77CAA17BDD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pic>
        <p:nvPicPr>
          <p:cNvPr id="2" name="Image 1">
            <a:extLst>
              <a:ext uri="{FF2B5EF4-FFF2-40B4-BE49-F238E27FC236}">
                <a16:creationId xmlns:a16="http://schemas.microsoft.com/office/drawing/2014/main" id="{FCE6B11C-EDFF-4158-BB42-B790F189ADAD}"/>
              </a:ext>
            </a:extLst>
          </p:cNvPr>
          <p:cNvPicPr>
            <a:picLocks noChangeAspect="1"/>
          </p:cNvPicPr>
          <p:nvPr userDrawn="1"/>
        </p:nvPicPr>
        <p:blipFill rotWithShape="1">
          <a:blip r:embed="rId3"/>
          <a:srcRect l="3341" t="2945"/>
          <a:stretch/>
        </p:blipFill>
        <p:spPr>
          <a:xfrm>
            <a:off x="128337" y="112295"/>
            <a:ext cx="3712476" cy="3656721"/>
          </a:xfrm>
          <a:prstGeom prst="rect">
            <a:avLst/>
          </a:prstGeom>
        </p:spPr>
      </p:pic>
      <p:sp>
        <p:nvSpPr>
          <p:cNvPr id="11" name="Titre 2">
            <a:extLst>
              <a:ext uri="{FF2B5EF4-FFF2-40B4-BE49-F238E27FC236}">
                <a16:creationId xmlns:a16="http://schemas.microsoft.com/office/drawing/2014/main" id="{CAF804ED-DA30-49F1-AE75-2A9E6B05B771}"/>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a:t>
            </a:r>
            <a:r>
              <a:rPr lang="fr-FR" dirty="0" err="1"/>
              <a:t>text</a:t>
            </a:r>
            <a:r>
              <a:rPr lang="fr-FR" dirty="0"/>
              <a:t> of the slide</a:t>
            </a:r>
          </a:p>
        </p:txBody>
      </p:sp>
      <p:sp>
        <p:nvSpPr>
          <p:cNvPr id="7" name="Espace réservé du pied de page 4">
            <a:extLst>
              <a:ext uri="{FF2B5EF4-FFF2-40B4-BE49-F238E27FC236}">
                <a16:creationId xmlns:a16="http://schemas.microsoft.com/office/drawing/2014/main" id="{2B0DD913-C768-4D68-82CC-01D3A169034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F469C">
                    <a:lumMod val="75000"/>
                  </a:srgbClr>
                </a:solidFill>
                <a:effectLst/>
                <a:uLnTx/>
                <a:uFillTx/>
                <a:latin typeface="Arial"/>
                <a:ea typeface="+mn-ea"/>
                <a:cs typeface="+mn-cs"/>
              </a:rPr>
              <a:t>© Ipsos | Ipsos template 2019</a:t>
            </a:r>
          </a:p>
        </p:txBody>
      </p:sp>
    </p:spTree>
    <p:extLst>
      <p:ext uri="{BB962C8B-B14F-4D97-AF65-F5344CB8AC3E}">
        <p14:creationId xmlns:p14="http://schemas.microsoft.com/office/powerpoint/2010/main" val="159844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0644535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pos="30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BF7A0D0E-8184-4BA8-BEDC-8D6B253B334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2457049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a:prstGeom prst="rect">
            <a:avLst/>
          </a:prstGeo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Cadre 12">
            <a:extLst>
              <a:ext uri="{FF2B5EF4-FFF2-40B4-BE49-F238E27FC236}">
                <a16:creationId xmlns:a16="http://schemas.microsoft.com/office/drawing/2014/main" id="{CE5B38A0-F8CE-4105-8A52-31B103BD64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8142736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 | </a:t>
            </a:r>
            <a:r>
              <a:rPr kumimoji="0" lang="en-GB" sz="900" b="0" i="0" u="none" strike="noStrike" kern="1200" cap="none" spc="0" normalizeH="0" baseline="0" noProof="0" dirty="0">
                <a:ln>
                  <a:noFill/>
                </a:ln>
                <a:solidFill>
                  <a:schemeClr val="bg1"/>
                </a:solidFill>
                <a:effectLst/>
                <a:uLnTx/>
                <a:uFillTx/>
                <a:latin typeface="+mn-lt"/>
                <a:ea typeface="+mn-ea"/>
                <a:cs typeface="+mn-cs"/>
              </a:rPr>
              <a:t>Ipsos template 2019</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 Placeholder 5">
            <a:extLst>
              <a:ext uri="{FF2B5EF4-FFF2-40B4-BE49-F238E27FC236}">
                <a16:creationId xmlns:a16="http://schemas.microsoft.com/office/drawing/2014/main" id="{45D7D27C-78A9-42B0-BF87-F097DEF202C2}"/>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997451191"/>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22040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ZoneTexte 9">
            <a:extLst>
              <a:ext uri="{FF2B5EF4-FFF2-40B4-BE49-F238E27FC236}">
                <a16:creationId xmlns:a16="http://schemas.microsoft.com/office/drawing/2014/main" id="{C539E3ED-BDF3-459B-ADDB-C44E9D3916BA}"/>
              </a:ext>
            </a:extLst>
          </p:cNvPr>
          <p:cNvSpPr txBox="1"/>
          <p:nvPr userDrawn="1"/>
        </p:nvSpPr>
        <p:spPr>
          <a:xfrm>
            <a:off x="515380" y="944724"/>
            <a:ext cx="341632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prstClr val="white"/>
                </a:solidFill>
                <a:effectLst/>
                <a:uLnTx/>
                <a:uFillTx/>
                <a:latin typeface="Arial"/>
                <a:ea typeface="+mn-ea"/>
                <a:cs typeface="+mn-cs"/>
              </a:rPr>
              <a:t>THANK</a:t>
            </a:r>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613347" y="2014987"/>
            <a:ext cx="2628292" cy="1116124"/>
          </a:xfrm>
          <a:prstGeom prst="rect">
            <a:avLst/>
          </a:prstGeom>
          <a:solidFill>
            <a:schemeClr val="tx2"/>
          </a:solidFill>
        </p:spPr>
        <p:txBody>
          <a:bodyPr wrap="square" lIns="180000" rIns="180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prstClr val="white"/>
                </a:solidFill>
                <a:effectLst/>
                <a:uLnTx/>
                <a:uFillTx/>
                <a:latin typeface="Arial"/>
                <a:ea typeface="+mn-ea"/>
                <a:cs typeface="+mn-cs"/>
              </a:rPr>
              <a:t>YOU</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62512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5103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57678"/>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09306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4">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3952047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5 April, 2024</a:t>
            </a:fld>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CHAPTER</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7" cstate="screen">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5094128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1"/>
            </p:custDataLst>
            <p:extLst>
              <p:ext uri="{D42A27DB-BD31-4B8C-83A1-F6EECF244321}">
                <p14:modId xmlns:p14="http://schemas.microsoft.com/office/powerpoint/2010/main" val="123266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a:prstGeom prst="rect">
            <a:avLst/>
          </a:prstGeo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3300749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4">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56699399"/>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857628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585908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3996265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extLst>
              <p:ext uri="{D42A27DB-BD31-4B8C-83A1-F6EECF244321}">
                <p14:modId xmlns:p14="http://schemas.microsoft.com/office/powerpoint/2010/main" val="234879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00404399"/>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38070818"/>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2121045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16342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1192412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504854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145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4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36149267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23411197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785503"/>
            <a:ext cx="11384280"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34413943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5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Tree>
    <p:extLst>
      <p:ext uri="{BB962C8B-B14F-4D97-AF65-F5344CB8AC3E}">
        <p14:creationId xmlns:p14="http://schemas.microsoft.com/office/powerpoint/2010/main" val="389166134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extLst>
              <p:ext uri="{D42A27DB-BD31-4B8C-83A1-F6EECF244321}">
                <p14:modId xmlns:p14="http://schemas.microsoft.com/office/powerpoint/2010/main" val="234879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35766664"/>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userDrawn="1">
          <p15:clr>
            <a:srgbClr val="F26B43"/>
          </p15:clr>
        </p15:guide>
        <p15:guide id="3" pos="247" userDrawn="1">
          <p15:clr>
            <a:srgbClr val="F26B43"/>
          </p15:clr>
        </p15:guide>
        <p15:guide id="4" pos="7424" userDrawn="1">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9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6" name="Content Placeholder 2">
            <a:extLst>
              <a:ext uri="{FF2B5EF4-FFF2-40B4-BE49-F238E27FC236}">
                <a16:creationId xmlns:a16="http://schemas.microsoft.com/office/drawing/2014/main" id="{1B9CCA5D-C6E4-DF47-836C-0A1E80A4B141}"/>
              </a:ext>
            </a:extLst>
          </p:cNvPr>
          <p:cNvSpPr>
            <a:spLocks noGrp="1"/>
          </p:cNvSpPr>
          <p:nvPr>
            <p:ph idx="1" hasCustomPrompt="1"/>
          </p:nvPr>
        </p:nvSpPr>
        <p:spPr>
          <a:xfrm>
            <a:off x="404786" y="1717883"/>
            <a:ext cx="11384280" cy="405148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36417076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8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8" name="Content Placeholder 2">
            <a:extLst>
              <a:ext uri="{FF2B5EF4-FFF2-40B4-BE49-F238E27FC236}">
                <a16:creationId xmlns:a16="http://schemas.microsoft.com/office/drawing/2014/main" id="{01C6D5DB-A1E9-EA49-B612-8699D59BB634}"/>
              </a:ext>
            </a:extLst>
          </p:cNvPr>
          <p:cNvSpPr>
            <a:spLocks noGrp="1"/>
          </p:cNvSpPr>
          <p:nvPr>
            <p:ph idx="1" hasCustomPrompt="1"/>
          </p:nvPr>
        </p:nvSpPr>
        <p:spPr>
          <a:xfrm>
            <a:off x="404786" y="2128224"/>
            <a:ext cx="11384280" cy="3647813"/>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9" name="Text Placeholder 2">
            <a:extLst>
              <a:ext uri="{FF2B5EF4-FFF2-40B4-BE49-F238E27FC236}">
                <a16:creationId xmlns:a16="http://schemas.microsoft.com/office/drawing/2014/main" id="{73F307A0-08E5-814A-BF4F-63EEB10345FF}"/>
              </a:ext>
            </a:extLst>
          </p:cNvPr>
          <p:cNvSpPr>
            <a:spLocks noGrp="1"/>
          </p:cNvSpPr>
          <p:nvPr>
            <p:ph type="body" sz="quarter" idx="15" hasCustomPrompt="1"/>
          </p:nvPr>
        </p:nvSpPr>
        <p:spPr>
          <a:xfrm>
            <a:off x="404785" y="1711214"/>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117006854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cover 6">
    <p:bg>
      <p:bgPr>
        <a:gradFill>
          <a:gsLst>
            <a:gs pos="50000">
              <a:schemeClr val="bg2"/>
            </a:gs>
            <a:gs pos="100000">
              <a:schemeClr val="bg2">
                <a:lumMod val="50000"/>
              </a:schemeClr>
            </a:gs>
            <a:gs pos="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0" name="Espace réservé pour une image  14">
            <a:extLst>
              <a:ext uri="{FF2B5EF4-FFF2-40B4-BE49-F238E27FC236}">
                <a16:creationId xmlns:a16="http://schemas.microsoft.com/office/drawing/2014/main" id="{FF85E76D-8383-2A4D-A3D2-888C25D31D22}"/>
              </a:ext>
            </a:extLst>
          </p:cNvPr>
          <p:cNvSpPr>
            <a:spLocks noGrp="1"/>
          </p:cNvSpPr>
          <p:nvPr>
            <p:ph type="pic" sz="quarter" idx="15" hasCustomPrompt="1"/>
          </p:nvPr>
        </p:nvSpPr>
        <p:spPr>
          <a:xfrm>
            <a:off x="0" y="0"/>
            <a:ext cx="4043363"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07991" y="2164461"/>
            <a:ext cx="7278275" cy="461665"/>
          </a:xfrm>
          <a:prstGeom prst="rect">
            <a:avLst/>
          </a:prstGeom>
        </p:spPr>
        <p:txBody>
          <a:bodyPr wrap="square" lIns="108000" rIns="109728">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07991" y="4434840"/>
            <a:ext cx="293785" cy="215444"/>
          </a:xfrm>
          <a:prstGeom prst="rect">
            <a:avLst/>
          </a:prstGeom>
        </p:spPr>
        <p:txBody>
          <a:bodyPr wrap="none" lIns="108000" tIns="0" rIns="18288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7991" y="530351"/>
            <a:ext cx="7278274" cy="1645920"/>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a:t>
            </a:r>
            <a:br>
              <a:rPr lang="en-GB" dirty="0"/>
            </a:br>
            <a:r>
              <a:rPr lang="en-GB" dirty="0"/>
              <a:t>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7991" y="4023360"/>
            <a:ext cx="2487168" cy="402336"/>
          </a:xfrm>
          <a:prstGeom prst="rect">
            <a:avLst/>
          </a:prstGeom>
        </p:spPr>
        <p:txBody>
          <a:bodyPr wrap="none" lIns="10800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5" name="Group 54">
            <a:extLst>
              <a:ext uri="{FF2B5EF4-FFF2-40B4-BE49-F238E27FC236}">
                <a16:creationId xmlns:a16="http://schemas.microsoft.com/office/drawing/2014/main" id="{598ED542-075D-F94D-BC48-4558C4D690DB}"/>
              </a:ext>
            </a:extLst>
          </p:cNvPr>
          <p:cNvGrpSpPr>
            <a:grpSpLocks noChangeAspect="1"/>
          </p:cNvGrpSpPr>
          <p:nvPr userDrawn="1"/>
        </p:nvGrpSpPr>
        <p:grpSpPr>
          <a:xfrm>
            <a:off x="10623167" y="5407578"/>
            <a:ext cx="909437" cy="829710"/>
            <a:chOff x="11309880" y="6178130"/>
            <a:chExt cx="490427" cy="447433"/>
          </a:xfrm>
        </p:grpSpPr>
        <p:sp>
          <p:nvSpPr>
            <p:cNvPr id="56" name="Freeform: Shape 6">
              <a:extLst>
                <a:ext uri="{FF2B5EF4-FFF2-40B4-BE49-F238E27FC236}">
                  <a16:creationId xmlns:a16="http://schemas.microsoft.com/office/drawing/2014/main" id="{C6EB565E-1D6F-394C-B184-77578C986A90}"/>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57" name="Freeform: Shape 8">
              <a:extLst>
                <a:ext uri="{FF2B5EF4-FFF2-40B4-BE49-F238E27FC236}">
                  <a16:creationId xmlns:a16="http://schemas.microsoft.com/office/drawing/2014/main" id="{34668AF0-94B9-1A41-9212-258400943C7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58" name="Freeform: Shape 11">
              <a:extLst>
                <a:ext uri="{FF2B5EF4-FFF2-40B4-BE49-F238E27FC236}">
                  <a16:creationId xmlns:a16="http://schemas.microsoft.com/office/drawing/2014/main" id="{CA272150-1C68-FF44-BBE4-6872DD28A790}"/>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59" name="Freeform: Shape 12">
              <a:extLst>
                <a:ext uri="{FF2B5EF4-FFF2-40B4-BE49-F238E27FC236}">
                  <a16:creationId xmlns:a16="http://schemas.microsoft.com/office/drawing/2014/main" id="{15737030-AED0-514F-B21E-D3D6901750CA}"/>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60" name="Freeform: Shape 13">
              <a:extLst>
                <a:ext uri="{FF2B5EF4-FFF2-40B4-BE49-F238E27FC236}">
                  <a16:creationId xmlns:a16="http://schemas.microsoft.com/office/drawing/2014/main" id="{1AEDE1B0-388C-2041-A787-8D2A2504E709}"/>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61" name="Freeform: Shape 14">
              <a:extLst>
                <a:ext uri="{FF2B5EF4-FFF2-40B4-BE49-F238E27FC236}">
                  <a16:creationId xmlns:a16="http://schemas.microsoft.com/office/drawing/2014/main" id="{FA3C4AD9-7CB1-714A-802A-B8C73C6889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62" name="Freeform: Shape 15">
              <a:extLst>
                <a:ext uri="{FF2B5EF4-FFF2-40B4-BE49-F238E27FC236}">
                  <a16:creationId xmlns:a16="http://schemas.microsoft.com/office/drawing/2014/main" id="{E8F79D5D-0C3F-1342-89BF-FB29617BF0BD}"/>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63" name="Freeform: Shape 16">
              <a:extLst>
                <a:ext uri="{FF2B5EF4-FFF2-40B4-BE49-F238E27FC236}">
                  <a16:creationId xmlns:a16="http://schemas.microsoft.com/office/drawing/2014/main" id="{058DAA0C-B2DB-5E4E-A131-F377903801F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64" name="Freeform: Shape 17">
              <a:extLst>
                <a:ext uri="{FF2B5EF4-FFF2-40B4-BE49-F238E27FC236}">
                  <a16:creationId xmlns:a16="http://schemas.microsoft.com/office/drawing/2014/main" id="{5B101B4A-8FF7-6047-834A-F36B80423EC3}"/>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65" name="Freeform: Shape 18">
              <a:extLst>
                <a:ext uri="{FF2B5EF4-FFF2-40B4-BE49-F238E27FC236}">
                  <a16:creationId xmlns:a16="http://schemas.microsoft.com/office/drawing/2014/main" id="{315BBFBC-3DF5-9444-A1C2-6DD9889141B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66" name="Freeform: Shape 19">
              <a:extLst>
                <a:ext uri="{FF2B5EF4-FFF2-40B4-BE49-F238E27FC236}">
                  <a16:creationId xmlns:a16="http://schemas.microsoft.com/office/drawing/2014/main" id="{92728446-A595-0648-B48F-C231E635537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67" name="Freeform: Shape 20">
              <a:extLst>
                <a:ext uri="{FF2B5EF4-FFF2-40B4-BE49-F238E27FC236}">
                  <a16:creationId xmlns:a16="http://schemas.microsoft.com/office/drawing/2014/main" id="{685127AB-068A-3B4C-9DBA-A3C89B47338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68" name="Freeform: Shape 21">
              <a:extLst>
                <a:ext uri="{FF2B5EF4-FFF2-40B4-BE49-F238E27FC236}">
                  <a16:creationId xmlns:a16="http://schemas.microsoft.com/office/drawing/2014/main" id="{7268D036-AAD4-BE46-BFE8-586A372188F6}"/>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69" name="Freeform: Shape 22">
              <a:extLst>
                <a:ext uri="{FF2B5EF4-FFF2-40B4-BE49-F238E27FC236}">
                  <a16:creationId xmlns:a16="http://schemas.microsoft.com/office/drawing/2014/main" id="{18BB9A7A-AB20-6441-904E-461F6A82DEB2}"/>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70" name="Freeform: Shape 23">
              <a:extLst>
                <a:ext uri="{FF2B5EF4-FFF2-40B4-BE49-F238E27FC236}">
                  <a16:creationId xmlns:a16="http://schemas.microsoft.com/office/drawing/2014/main" id="{B9E63B6B-D264-0A43-8880-4329C51CC9CF}"/>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
        <p:nvSpPr>
          <p:cNvPr id="71" name="Footer Placeholder 5">
            <a:extLst>
              <a:ext uri="{FF2B5EF4-FFF2-40B4-BE49-F238E27FC236}">
                <a16:creationId xmlns:a16="http://schemas.microsoft.com/office/drawing/2014/main" id="{2E62E41C-12B2-CC41-BF53-C029F7F4147C}"/>
              </a:ext>
            </a:extLst>
          </p:cNvPr>
          <p:cNvSpPr txBox="1">
            <a:spLocks/>
          </p:cNvSpPr>
          <p:nvPr userDrawn="1"/>
        </p:nvSpPr>
        <p:spPr>
          <a:xfrm>
            <a:off x="4507991" y="5806402"/>
            <a:ext cx="2973334" cy="424732"/>
          </a:xfrm>
          <a:prstGeom prst="rect">
            <a:avLst/>
          </a:prstGeom>
        </p:spPr>
        <p:txBody>
          <a:bodyPr lIns="109728"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US" sz="800" dirty="0">
                <a:solidFill>
                  <a:schemeClr val="bg1"/>
                </a:solidFill>
                <a:latin typeface="+mn-lt"/>
                <a:cs typeface="Arial" panose="020B0604020202020204" pitchFamily="34" charset="0"/>
              </a:rPr>
              <a:t>© 2020 Ipsos. All rights reserved. Contains Ipsos' Confidential and Proprietary information and may not be disclosed or reproduced without the prior written consent of Ipsos.</a:t>
            </a:r>
          </a:p>
        </p:txBody>
      </p:sp>
      <p:sp>
        <p:nvSpPr>
          <p:cNvPr id="72" name="Picture Placeholder 3">
            <a:extLst>
              <a:ext uri="{FF2B5EF4-FFF2-40B4-BE49-F238E27FC236}">
                <a16:creationId xmlns:a16="http://schemas.microsoft.com/office/drawing/2014/main" id="{E6D63CC6-5E0D-3243-A6CB-4A3602F29157}"/>
              </a:ext>
            </a:extLst>
          </p:cNvPr>
          <p:cNvSpPr>
            <a:spLocks noGrp="1"/>
          </p:cNvSpPr>
          <p:nvPr>
            <p:ph type="pic" sz="quarter" idx="14"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defRPr>
            </a:lvl1pPr>
          </a:lstStyle>
          <a:p>
            <a:r>
              <a:rPr lang="en-US" dirty="0"/>
              <a:t>Client Logo</a:t>
            </a:r>
          </a:p>
        </p:txBody>
      </p:sp>
    </p:spTree>
    <p:extLst>
      <p:ext uri="{BB962C8B-B14F-4D97-AF65-F5344CB8AC3E}">
        <p14:creationId xmlns:p14="http://schemas.microsoft.com/office/powerpoint/2010/main" val="1348877026"/>
      </p:ext>
    </p:extLst>
  </p:cSld>
  <p:clrMapOvr>
    <a:masterClrMapping/>
  </p:clrMapOvr>
  <p:extLst>
    <p:ext uri="{DCECCB84-F9BA-43D5-87BE-67443E8EF086}">
      <p15:sldGuideLst xmlns:p15="http://schemas.microsoft.com/office/powerpoint/2012/main">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guide id="9" pos="5133">
          <p15:clr>
            <a:srgbClr val="F26B43"/>
          </p15:clr>
        </p15:guide>
        <p15:guide id="12" pos="7680">
          <p15:clr>
            <a:srgbClr val="F26B43"/>
          </p15:clr>
        </p15:guide>
        <p15:guide id="16" pos="2547">
          <p15:clr>
            <a:srgbClr val="F26B43"/>
          </p15:clr>
        </p15:guide>
        <p15:guide id="17" pos="288">
          <p15:clr>
            <a:srgbClr val="F26B43"/>
          </p15:clr>
        </p15:guide>
        <p15:guide id="18" pos="2842">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cover 2">
    <p:bg>
      <p:bgPr>
        <a:solidFill>
          <a:schemeClr val="bg1"/>
        </a:solidFill>
        <a:effectLst/>
      </p:bgPr>
    </p:bg>
    <p:spTree>
      <p:nvGrpSpPr>
        <p:cNvPr id="1" name=""/>
        <p:cNvGrpSpPr/>
        <p:nvPr/>
      </p:nvGrpSpPr>
      <p:grpSpPr>
        <a:xfrm>
          <a:off x="0" y="0"/>
          <a:ext cx="0" cy="0"/>
          <a:chOff x="0" y="0"/>
          <a:chExt cx="0" cy="0"/>
        </a:xfrm>
      </p:grpSpPr>
      <p:sp>
        <p:nvSpPr>
          <p:cNvPr id="28" name="Espace réservé pour une image  14">
            <a:extLst>
              <a:ext uri="{FF2B5EF4-FFF2-40B4-BE49-F238E27FC236}">
                <a16:creationId xmlns:a16="http://schemas.microsoft.com/office/drawing/2014/main" id="{4B1134C8-A8CF-014B-9682-67DFE73B0F45}"/>
              </a:ext>
            </a:extLst>
          </p:cNvPr>
          <p:cNvSpPr>
            <a:spLocks noGrp="1"/>
          </p:cNvSpPr>
          <p:nvPr>
            <p:ph type="pic" sz="quarter" idx="15"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5012367"/>
            <a:ext cx="2486308" cy="215444"/>
          </a:xfrm>
          <a:prstGeom prst="rect">
            <a:avLst/>
          </a:prstGeom>
        </p:spPr>
        <p:txBody>
          <a:bodyPr wrap="squar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601683"/>
            <a:ext cx="2486309" cy="400110"/>
          </a:xfrm>
          <a:prstGeom prst="rect">
            <a:avLst/>
          </a:prstGeom>
        </p:spPr>
        <p:txBody>
          <a:bodyPr wrap="none" lIns="10800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7" name="Group 56">
            <a:extLst>
              <a:ext uri="{FF2B5EF4-FFF2-40B4-BE49-F238E27FC236}">
                <a16:creationId xmlns:a16="http://schemas.microsoft.com/office/drawing/2014/main" id="{D905CC07-2516-8649-8B85-14F034444FC8}"/>
              </a:ext>
            </a:extLst>
          </p:cNvPr>
          <p:cNvGrpSpPr>
            <a:grpSpLocks noChangeAspect="1"/>
          </p:cNvGrpSpPr>
          <p:nvPr userDrawn="1"/>
        </p:nvGrpSpPr>
        <p:grpSpPr>
          <a:xfrm>
            <a:off x="10631876" y="4580488"/>
            <a:ext cx="909437" cy="829710"/>
            <a:chOff x="11309880" y="6178130"/>
            <a:chExt cx="490427" cy="447433"/>
          </a:xfrm>
        </p:grpSpPr>
        <p:sp>
          <p:nvSpPr>
            <p:cNvPr id="58" name="Freeform: Shape 6">
              <a:extLst>
                <a:ext uri="{FF2B5EF4-FFF2-40B4-BE49-F238E27FC236}">
                  <a16:creationId xmlns:a16="http://schemas.microsoft.com/office/drawing/2014/main" id="{A2F8E5A7-8176-924B-8A81-0701F185C84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59" name="Freeform: Shape 8">
              <a:extLst>
                <a:ext uri="{FF2B5EF4-FFF2-40B4-BE49-F238E27FC236}">
                  <a16:creationId xmlns:a16="http://schemas.microsoft.com/office/drawing/2014/main" id="{A0CAC177-EC76-964F-BFD7-A87F2E46C5F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60" name="Freeform: Shape 11">
              <a:extLst>
                <a:ext uri="{FF2B5EF4-FFF2-40B4-BE49-F238E27FC236}">
                  <a16:creationId xmlns:a16="http://schemas.microsoft.com/office/drawing/2014/main" id="{70A4CD60-259E-324A-B6C8-A0E9EE6C83DC}"/>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61" name="Freeform: Shape 12">
              <a:extLst>
                <a:ext uri="{FF2B5EF4-FFF2-40B4-BE49-F238E27FC236}">
                  <a16:creationId xmlns:a16="http://schemas.microsoft.com/office/drawing/2014/main" id="{E796B24C-E920-7146-ABA3-43F169DF096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62" name="Freeform: Shape 13">
              <a:extLst>
                <a:ext uri="{FF2B5EF4-FFF2-40B4-BE49-F238E27FC236}">
                  <a16:creationId xmlns:a16="http://schemas.microsoft.com/office/drawing/2014/main" id="{2251A4F9-AD32-584A-BEB8-6E19BB85E642}"/>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63" name="Freeform: Shape 14">
              <a:extLst>
                <a:ext uri="{FF2B5EF4-FFF2-40B4-BE49-F238E27FC236}">
                  <a16:creationId xmlns:a16="http://schemas.microsoft.com/office/drawing/2014/main" id="{8DE26331-5D0A-6E43-B240-8D5C95C3D506}"/>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64" name="Freeform: Shape 15">
              <a:extLst>
                <a:ext uri="{FF2B5EF4-FFF2-40B4-BE49-F238E27FC236}">
                  <a16:creationId xmlns:a16="http://schemas.microsoft.com/office/drawing/2014/main" id="{648B4153-E3CD-EB48-A60B-1B365AFF40FA}"/>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65" name="Freeform: Shape 16">
              <a:extLst>
                <a:ext uri="{FF2B5EF4-FFF2-40B4-BE49-F238E27FC236}">
                  <a16:creationId xmlns:a16="http://schemas.microsoft.com/office/drawing/2014/main" id="{4AD0B0F6-BA5A-B247-9D85-CACCF85EEB1E}"/>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66" name="Freeform: Shape 17">
              <a:extLst>
                <a:ext uri="{FF2B5EF4-FFF2-40B4-BE49-F238E27FC236}">
                  <a16:creationId xmlns:a16="http://schemas.microsoft.com/office/drawing/2014/main" id="{FE5B05A8-50A6-D14D-9E37-1945DA825B1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67" name="Freeform: Shape 18">
              <a:extLst>
                <a:ext uri="{FF2B5EF4-FFF2-40B4-BE49-F238E27FC236}">
                  <a16:creationId xmlns:a16="http://schemas.microsoft.com/office/drawing/2014/main" id="{C764B296-35D4-EE4F-9A6D-A35BA8EEA83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68" name="Freeform: Shape 19">
              <a:extLst>
                <a:ext uri="{FF2B5EF4-FFF2-40B4-BE49-F238E27FC236}">
                  <a16:creationId xmlns:a16="http://schemas.microsoft.com/office/drawing/2014/main" id="{7AE851BA-ECC6-404E-932C-2685A854DA7B}"/>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69" name="Freeform: Shape 20">
              <a:extLst>
                <a:ext uri="{FF2B5EF4-FFF2-40B4-BE49-F238E27FC236}">
                  <a16:creationId xmlns:a16="http://schemas.microsoft.com/office/drawing/2014/main" id="{6A949E72-7870-5044-A2BB-A09D27FC7F03}"/>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70" name="Freeform: Shape 21">
              <a:extLst>
                <a:ext uri="{FF2B5EF4-FFF2-40B4-BE49-F238E27FC236}">
                  <a16:creationId xmlns:a16="http://schemas.microsoft.com/office/drawing/2014/main" id="{C597BB55-2F59-FF44-837A-8312317E43DC}"/>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71" name="Freeform: Shape 22">
              <a:extLst>
                <a:ext uri="{FF2B5EF4-FFF2-40B4-BE49-F238E27FC236}">
                  <a16:creationId xmlns:a16="http://schemas.microsoft.com/office/drawing/2014/main" id="{64FBEE84-5AD5-7245-9FB7-641A6210D5FB}"/>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72" name="Freeform: Shape 23">
              <a:extLst>
                <a:ext uri="{FF2B5EF4-FFF2-40B4-BE49-F238E27FC236}">
                  <a16:creationId xmlns:a16="http://schemas.microsoft.com/office/drawing/2014/main" id="{B2FB2B0E-150A-444C-A7C7-CDC222A6811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
        <p:nvSpPr>
          <p:cNvPr id="74" name="Picture Placeholder 3">
            <a:extLst>
              <a:ext uri="{FF2B5EF4-FFF2-40B4-BE49-F238E27FC236}">
                <a16:creationId xmlns:a16="http://schemas.microsoft.com/office/drawing/2014/main" id="{56F2438D-F6D4-2A43-B805-614C646B7939}"/>
              </a:ext>
            </a:extLst>
          </p:cNvPr>
          <p:cNvSpPr>
            <a:spLocks noGrp="1"/>
          </p:cNvSpPr>
          <p:nvPr>
            <p:ph type="pic" sz="quarter" idx="14"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tx1">
                    <a:lumMod val="65000"/>
                    <a:lumOff val="35000"/>
                  </a:schemeClr>
                </a:solidFill>
              </a:defRPr>
            </a:lvl1pPr>
          </a:lstStyle>
          <a:p>
            <a:r>
              <a:rPr lang="en-US" dirty="0"/>
              <a:t>Client Logo</a:t>
            </a:r>
          </a:p>
        </p:txBody>
      </p:sp>
      <p:sp>
        <p:nvSpPr>
          <p:cNvPr id="32" name="Text Placeholder 9">
            <a:extLst>
              <a:ext uri="{FF2B5EF4-FFF2-40B4-BE49-F238E27FC236}">
                <a16:creationId xmlns:a16="http://schemas.microsoft.com/office/drawing/2014/main" id="{BBC1A8B9-F559-064E-86C6-1CA35E265F5F}"/>
              </a:ext>
            </a:extLst>
          </p:cNvPr>
          <p:cNvSpPr>
            <a:spLocks noGrp="1"/>
          </p:cNvSpPr>
          <p:nvPr>
            <p:ph type="body" sz="quarter" idx="65" hasCustomPrompt="1"/>
          </p:nvPr>
        </p:nvSpPr>
        <p:spPr>
          <a:xfrm>
            <a:off x="452215" y="3694149"/>
            <a:ext cx="4164923" cy="461665"/>
          </a:xfrm>
          <a:prstGeom prst="rect">
            <a:avLst/>
          </a:prstGeom>
          <a:solidFill>
            <a:schemeClr val="bg2"/>
          </a:solidFill>
        </p:spPr>
        <p:txBody>
          <a:bodyPr wrap="none" lIns="109728" rIns="109728" anchor="ctr" anchorCtr="0">
            <a:spAutoFit/>
          </a:bodyPr>
          <a:lstStyle>
            <a:lvl1pPr marL="0" marR="0" indent="-82296"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Subtitle of the presentation</a:t>
            </a:r>
            <a:endParaRPr lang="en-GB" dirty="0"/>
          </a:p>
        </p:txBody>
      </p:sp>
      <p:sp>
        <p:nvSpPr>
          <p:cNvPr id="33" name="Text Placeholder 10">
            <a:extLst>
              <a:ext uri="{FF2B5EF4-FFF2-40B4-BE49-F238E27FC236}">
                <a16:creationId xmlns:a16="http://schemas.microsoft.com/office/drawing/2014/main" id="{9FE846F9-1D54-8943-813C-4D868F0234F8}"/>
              </a:ext>
            </a:extLst>
          </p:cNvPr>
          <p:cNvSpPr>
            <a:spLocks noGrp="1"/>
          </p:cNvSpPr>
          <p:nvPr>
            <p:ph type="body" sz="quarter" idx="62" hasCustomPrompt="1"/>
          </p:nvPr>
        </p:nvSpPr>
        <p:spPr>
          <a:xfrm>
            <a:off x="452215" y="746635"/>
            <a:ext cx="4076757"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a:t>
            </a:r>
          </a:p>
        </p:txBody>
      </p:sp>
      <p:sp>
        <p:nvSpPr>
          <p:cNvPr id="34" name="Text Placeholder 10">
            <a:extLst>
              <a:ext uri="{FF2B5EF4-FFF2-40B4-BE49-F238E27FC236}">
                <a16:creationId xmlns:a16="http://schemas.microsoft.com/office/drawing/2014/main" id="{7639AF42-6FEC-EE44-8AA7-3FAED1E7DFA3}"/>
              </a:ext>
            </a:extLst>
          </p:cNvPr>
          <p:cNvSpPr>
            <a:spLocks noGrp="1"/>
          </p:cNvSpPr>
          <p:nvPr>
            <p:ph type="body" sz="quarter" idx="66" hasCustomPrompt="1"/>
          </p:nvPr>
        </p:nvSpPr>
        <p:spPr>
          <a:xfrm>
            <a:off x="452215" y="2220392"/>
            <a:ext cx="4717958"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The Slide</a:t>
            </a:r>
          </a:p>
        </p:txBody>
      </p:sp>
    </p:spTree>
    <p:extLst>
      <p:ext uri="{BB962C8B-B14F-4D97-AF65-F5344CB8AC3E}">
        <p14:creationId xmlns:p14="http://schemas.microsoft.com/office/powerpoint/2010/main" val="16865877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1_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13" name="Text Placeholder 9">
            <a:extLst>
              <a:ext uri="{FF2B5EF4-FFF2-40B4-BE49-F238E27FC236}">
                <a16:creationId xmlns:a16="http://schemas.microsoft.com/office/drawing/2014/main" id="{61F9F925-37A1-4C48-A210-316D76140780}"/>
              </a:ext>
            </a:extLst>
          </p:cNvPr>
          <p:cNvSpPr>
            <a:spLocks noGrp="1"/>
          </p:cNvSpPr>
          <p:nvPr>
            <p:ph type="body" sz="quarter" idx="64" hasCustomPrompt="1"/>
          </p:nvPr>
        </p:nvSpPr>
        <p:spPr>
          <a:xfrm>
            <a:off x="995696" y="2928957"/>
            <a:ext cx="2743200" cy="1815882"/>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4" name="Text Placeholder 9">
            <a:extLst>
              <a:ext uri="{FF2B5EF4-FFF2-40B4-BE49-F238E27FC236}">
                <a16:creationId xmlns:a16="http://schemas.microsoft.com/office/drawing/2014/main" id="{970B3882-F9BC-D24F-9708-00AFD2A9B580}"/>
              </a:ext>
            </a:extLst>
          </p:cNvPr>
          <p:cNvSpPr>
            <a:spLocks noGrp="1"/>
          </p:cNvSpPr>
          <p:nvPr>
            <p:ph type="body" sz="quarter" idx="67" hasCustomPrompt="1"/>
          </p:nvPr>
        </p:nvSpPr>
        <p:spPr>
          <a:xfrm>
            <a:off x="995696" y="2183760"/>
            <a:ext cx="2743200" cy="307777"/>
          </a:xfrm>
          <a:prstGeom prst="rect">
            <a:avLst/>
          </a:prstGeom>
        </p:spPr>
        <p:txBody>
          <a:bodyPr wrap="square" lIns="0" tIns="0" rIns="0" b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21" name="Text Placeholder 9">
            <a:extLst>
              <a:ext uri="{FF2B5EF4-FFF2-40B4-BE49-F238E27FC236}">
                <a16:creationId xmlns:a16="http://schemas.microsoft.com/office/drawing/2014/main" id="{290CA108-6845-264D-B102-7A0705420272}"/>
              </a:ext>
            </a:extLst>
          </p:cNvPr>
          <p:cNvSpPr>
            <a:spLocks noGrp="1"/>
          </p:cNvSpPr>
          <p:nvPr>
            <p:ph type="body" sz="quarter" idx="70" hasCustomPrompt="1"/>
          </p:nvPr>
        </p:nvSpPr>
        <p:spPr>
          <a:xfrm>
            <a:off x="8450588" y="2928957"/>
            <a:ext cx="2743200" cy="1815882"/>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2" name="Text Placeholder 9">
            <a:extLst>
              <a:ext uri="{FF2B5EF4-FFF2-40B4-BE49-F238E27FC236}">
                <a16:creationId xmlns:a16="http://schemas.microsoft.com/office/drawing/2014/main" id="{0E935589-80D8-B042-8A9D-15DF0553C7C4}"/>
              </a:ext>
            </a:extLst>
          </p:cNvPr>
          <p:cNvSpPr>
            <a:spLocks noGrp="1"/>
          </p:cNvSpPr>
          <p:nvPr>
            <p:ph type="body" sz="quarter" idx="71" hasCustomPrompt="1"/>
          </p:nvPr>
        </p:nvSpPr>
        <p:spPr>
          <a:xfrm>
            <a:off x="8450588" y="2183760"/>
            <a:ext cx="2743200" cy="307777"/>
          </a:xfrm>
          <a:prstGeom prst="rect">
            <a:avLst/>
          </a:prstGeom>
        </p:spPr>
        <p:txBody>
          <a:bodyPr wrap="square" lIns="0" tIns="0" rIns="0" b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20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23" name="Text Placeholder 9">
            <a:extLst>
              <a:ext uri="{FF2B5EF4-FFF2-40B4-BE49-F238E27FC236}">
                <a16:creationId xmlns:a16="http://schemas.microsoft.com/office/drawing/2014/main" id="{68E58158-0BF4-484A-BEA0-AA1C65EEE92F}"/>
              </a:ext>
            </a:extLst>
          </p:cNvPr>
          <p:cNvSpPr>
            <a:spLocks noGrp="1"/>
          </p:cNvSpPr>
          <p:nvPr>
            <p:ph type="body" sz="quarter" idx="72" hasCustomPrompt="1"/>
          </p:nvPr>
        </p:nvSpPr>
        <p:spPr>
          <a:xfrm>
            <a:off x="4723142" y="2928957"/>
            <a:ext cx="2743200" cy="1815882"/>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4" name="Text Placeholder 9">
            <a:extLst>
              <a:ext uri="{FF2B5EF4-FFF2-40B4-BE49-F238E27FC236}">
                <a16:creationId xmlns:a16="http://schemas.microsoft.com/office/drawing/2014/main" id="{1580D72E-C898-C242-A993-A228128E6733}"/>
              </a:ext>
            </a:extLst>
          </p:cNvPr>
          <p:cNvSpPr>
            <a:spLocks noGrp="1"/>
          </p:cNvSpPr>
          <p:nvPr>
            <p:ph type="body" sz="quarter" idx="73" hasCustomPrompt="1"/>
          </p:nvPr>
        </p:nvSpPr>
        <p:spPr>
          <a:xfrm>
            <a:off x="4723142" y="2183760"/>
            <a:ext cx="2743200" cy="307777"/>
          </a:xfrm>
          <a:prstGeom prst="rect">
            <a:avLst/>
          </a:prstGeom>
        </p:spPr>
        <p:txBody>
          <a:bodyPr wrap="square" lIns="0" tIns="0" rIns="0" b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20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3" name="Espace réservé du titre 1">
            <a:extLst>
              <a:ext uri="{FF2B5EF4-FFF2-40B4-BE49-F238E27FC236}">
                <a16:creationId xmlns:a16="http://schemas.microsoft.com/office/drawing/2014/main" id="{67F9E4F7-BD3E-734A-B22A-69D0DB93B4BA}"/>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lvl1pPr algn="ctr">
              <a:defRPr/>
            </a:lvl1pPr>
          </a:lstStyle>
          <a:p>
            <a:r>
              <a:rPr lang="en-GB" dirty="0"/>
              <a:t>Title of the slide</a:t>
            </a:r>
          </a:p>
        </p:txBody>
      </p:sp>
    </p:spTree>
    <p:extLst>
      <p:ext uri="{BB962C8B-B14F-4D97-AF65-F5344CB8AC3E}">
        <p14:creationId xmlns:p14="http://schemas.microsoft.com/office/powerpoint/2010/main" val="419821932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6" name="Content Placeholder 2">
            <a:extLst>
              <a:ext uri="{FF2B5EF4-FFF2-40B4-BE49-F238E27FC236}">
                <a16:creationId xmlns:a16="http://schemas.microsoft.com/office/drawing/2014/main" id="{1B9CCA5D-C6E4-DF47-836C-0A1E80A4B141}"/>
              </a:ext>
            </a:extLst>
          </p:cNvPr>
          <p:cNvSpPr>
            <a:spLocks noGrp="1"/>
          </p:cNvSpPr>
          <p:nvPr>
            <p:ph idx="1" hasCustomPrompt="1"/>
          </p:nvPr>
        </p:nvSpPr>
        <p:spPr>
          <a:xfrm>
            <a:off x="404786" y="1717883"/>
            <a:ext cx="11384280" cy="338554"/>
          </a:xfrm>
          <a:prstGeom prst="rect">
            <a:avLst/>
          </a:prstGeom>
        </p:spPr>
        <p:txBody>
          <a:bodyPr lIns="73152" rIns="73152">
            <a:spAutoFit/>
          </a:bodyPr>
          <a:lstStyle>
            <a:lvl1pPr>
              <a:spcBef>
                <a:spcPts val="0"/>
              </a:spcBef>
              <a:spcAft>
                <a:spcPts val="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cxnSp>
        <p:nvCxnSpPr>
          <p:cNvPr id="7" name="Straight Connector 35">
            <a:extLst>
              <a:ext uri="{FF2B5EF4-FFF2-40B4-BE49-F238E27FC236}">
                <a16:creationId xmlns:a16="http://schemas.microsoft.com/office/drawing/2014/main" id="{B7240CE2-2FFD-4448-B4B3-AA037733FFF3}"/>
              </a:ext>
            </a:extLst>
          </p:cNvPr>
          <p:cNvCxnSpPr>
            <a:cxnSpLocks/>
          </p:cNvCxnSpPr>
          <p:nvPr userDrawn="1"/>
        </p:nvCxnSpPr>
        <p:spPr>
          <a:xfrm flipV="1">
            <a:off x="6095998" y="2575507"/>
            <a:ext cx="0" cy="310139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99B8CC7-67D7-C44E-9446-3D6AD942AC1D}"/>
              </a:ext>
            </a:extLst>
          </p:cNvPr>
          <p:cNvSpPr>
            <a:spLocks noGrp="1"/>
          </p:cNvSpPr>
          <p:nvPr>
            <p:ph idx="63" hasCustomPrompt="1"/>
          </p:nvPr>
        </p:nvSpPr>
        <p:spPr>
          <a:xfrm>
            <a:off x="404786" y="5479232"/>
            <a:ext cx="5325451" cy="276999"/>
          </a:xfrm>
          <a:prstGeom prst="rect">
            <a:avLst/>
          </a:prstGeom>
        </p:spPr>
        <p:txBody>
          <a:bodyPr wrap="square" lIns="73152" rIns="73152">
            <a:spAutoFit/>
          </a:bodyPr>
          <a:lstStyle>
            <a:lvl1pPr>
              <a:spcBef>
                <a:spcPts val="0"/>
              </a:spcBef>
              <a:spcAft>
                <a:spcPts val="0"/>
              </a:spcAft>
              <a:defRPr sz="12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0" name="Content Placeholder 2">
            <a:extLst>
              <a:ext uri="{FF2B5EF4-FFF2-40B4-BE49-F238E27FC236}">
                <a16:creationId xmlns:a16="http://schemas.microsoft.com/office/drawing/2014/main" id="{C2342B55-7432-F246-822E-73971CE80BC9}"/>
              </a:ext>
            </a:extLst>
          </p:cNvPr>
          <p:cNvSpPr>
            <a:spLocks noGrp="1"/>
          </p:cNvSpPr>
          <p:nvPr>
            <p:ph idx="64" hasCustomPrompt="1"/>
          </p:nvPr>
        </p:nvSpPr>
        <p:spPr>
          <a:xfrm>
            <a:off x="6463615" y="5479232"/>
            <a:ext cx="5325451" cy="276999"/>
          </a:xfrm>
          <a:prstGeom prst="rect">
            <a:avLst/>
          </a:prstGeom>
        </p:spPr>
        <p:txBody>
          <a:bodyPr wrap="square" lIns="73152" rIns="73152">
            <a:spAutoFit/>
          </a:bodyPr>
          <a:lstStyle>
            <a:lvl1pPr>
              <a:spcBef>
                <a:spcPts val="0"/>
              </a:spcBef>
              <a:spcAft>
                <a:spcPts val="0"/>
              </a:spcAft>
              <a:defRPr sz="12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1" name="Media Placeholder 4">
            <a:extLst>
              <a:ext uri="{FF2B5EF4-FFF2-40B4-BE49-F238E27FC236}">
                <a16:creationId xmlns:a16="http://schemas.microsoft.com/office/drawing/2014/main" id="{A712864C-3662-3547-B478-978EFD1F9ECB}"/>
              </a:ext>
            </a:extLst>
          </p:cNvPr>
          <p:cNvSpPr>
            <a:spLocks noGrp="1"/>
          </p:cNvSpPr>
          <p:nvPr>
            <p:ph type="media" sz="quarter" idx="12" hasCustomPrompt="1"/>
          </p:nvPr>
        </p:nvSpPr>
        <p:spPr>
          <a:xfrm>
            <a:off x="404783" y="2575507"/>
            <a:ext cx="5323581" cy="2608005"/>
          </a:xfrm>
          <a:prstGeom prst="rect">
            <a:avLst/>
          </a:prstGeom>
          <a:solidFill>
            <a:schemeClr val="bg1">
              <a:lumMod val="95000"/>
            </a:schemeClr>
          </a:solidFill>
        </p:spPr>
        <p:txBody>
          <a:bodyPr tIns="228600"/>
          <a:lstStyle>
            <a:lvl1pPr algn="ctr">
              <a:defRPr spc="-30" baseline="0"/>
            </a:lvl1pPr>
          </a:lstStyle>
          <a:p>
            <a:r>
              <a:rPr lang="en-US" dirty="0"/>
              <a:t>Video here</a:t>
            </a:r>
          </a:p>
        </p:txBody>
      </p:sp>
      <p:sp>
        <p:nvSpPr>
          <p:cNvPr id="12" name="Media Placeholder 4">
            <a:extLst>
              <a:ext uri="{FF2B5EF4-FFF2-40B4-BE49-F238E27FC236}">
                <a16:creationId xmlns:a16="http://schemas.microsoft.com/office/drawing/2014/main" id="{3F8EFFAD-D3AB-4542-A492-619623809BE6}"/>
              </a:ext>
            </a:extLst>
          </p:cNvPr>
          <p:cNvSpPr>
            <a:spLocks noGrp="1"/>
          </p:cNvSpPr>
          <p:nvPr>
            <p:ph type="media" sz="quarter" idx="65" hasCustomPrompt="1"/>
          </p:nvPr>
        </p:nvSpPr>
        <p:spPr>
          <a:xfrm>
            <a:off x="6465485" y="2575507"/>
            <a:ext cx="5323581" cy="2608005"/>
          </a:xfrm>
          <a:prstGeom prst="rect">
            <a:avLst/>
          </a:prstGeom>
          <a:solidFill>
            <a:schemeClr val="bg1">
              <a:lumMod val="95000"/>
            </a:schemeClr>
          </a:solidFill>
        </p:spPr>
        <p:txBody>
          <a:bodyPr tIns="228600"/>
          <a:lstStyle>
            <a:lvl1pPr algn="ctr">
              <a:defRPr spc="-30" baseline="0"/>
            </a:lvl1pPr>
          </a:lstStyle>
          <a:p>
            <a:r>
              <a:rPr lang="en-US" dirty="0"/>
              <a:t>Video here</a:t>
            </a:r>
          </a:p>
        </p:txBody>
      </p:sp>
    </p:spTree>
    <p:extLst>
      <p:ext uri="{BB962C8B-B14F-4D97-AF65-F5344CB8AC3E}">
        <p14:creationId xmlns:p14="http://schemas.microsoft.com/office/powerpoint/2010/main" val="128003601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6789526" y="0"/>
            <a:ext cx="402336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 name="Titre 7">
            <a:extLst>
              <a:ext uri="{FF2B5EF4-FFF2-40B4-BE49-F238E27FC236}">
                <a16:creationId xmlns:a16="http://schemas.microsoft.com/office/drawing/2014/main" id="{E3257481-EB31-F84C-99AB-91D3BB03D1D6}"/>
              </a:ext>
            </a:extLst>
          </p:cNvPr>
          <p:cNvSpPr>
            <a:spLocks noGrp="1"/>
          </p:cNvSpPr>
          <p:nvPr>
            <p:ph type="title" hasCustomPrompt="1"/>
          </p:nvPr>
        </p:nvSpPr>
        <p:spPr>
          <a:xfrm>
            <a:off x="404785" y="382816"/>
            <a:ext cx="5786517"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33" name="Content Placeholder 2">
            <a:extLst>
              <a:ext uri="{FF2B5EF4-FFF2-40B4-BE49-F238E27FC236}">
                <a16:creationId xmlns:a16="http://schemas.microsoft.com/office/drawing/2014/main" id="{C67CC2FE-0DA0-AB4C-B6A6-B1CC539E716D}"/>
              </a:ext>
            </a:extLst>
          </p:cNvPr>
          <p:cNvSpPr>
            <a:spLocks noGrp="1"/>
          </p:cNvSpPr>
          <p:nvPr>
            <p:ph idx="28" hasCustomPrompt="1"/>
          </p:nvPr>
        </p:nvSpPr>
        <p:spPr>
          <a:xfrm>
            <a:off x="404785" y="1717748"/>
            <a:ext cx="5786517" cy="338554"/>
          </a:xfrm>
          <a:prstGeom prst="rect">
            <a:avLst/>
          </a:prstGeom>
        </p:spPr>
        <p:txBody>
          <a:bodyPr wrap="square" lIns="73152" rIns="73152" anchor="t" anchorCtr="0">
            <a:spAutoFit/>
          </a:bodyPr>
          <a:lstStyle>
            <a:lvl1pPr marL="0" indent="0">
              <a:spcBef>
                <a:spcPts val="600"/>
              </a:spcBef>
              <a:spcAft>
                <a:spcPts val="600"/>
              </a:spcAft>
              <a:buNone/>
              <a:defRPr sz="1600" b="0">
                <a:solidFill>
                  <a:schemeClr val="bg1"/>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39" name="Text Placeholder 9">
            <a:extLst>
              <a:ext uri="{FF2B5EF4-FFF2-40B4-BE49-F238E27FC236}">
                <a16:creationId xmlns:a16="http://schemas.microsoft.com/office/drawing/2014/main" id="{F3A436DF-CDA2-1E46-8A73-96DCB2C02A39}"/>
              </a:ext>
            </a:extLst>
          </p:cNvPr>
          <p:cNvSpPr>
            <a:spLocks noGrp="1"/>
          </p:cNvSpPr>
          <p:nvPr>
            <p:ph type="body" sz="quarter" idx="68" hasCustomPrompt="1"/>
          </p:nvPr>
        </p:nvSpPr>
        <p:spPr>
          <a:xfrm>
            <a:off x="9631681" y="4325251"/>
            <a:ext cx="2148839" cy="738664"/>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373716305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D2DA0196-5CB6-E14F-9512-0B0B97380579}"/>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10" name="Text Placeholder 9">
            <a:extLst>
              <a:ext uri="{FF2B5EF4-FFF2-40B4-BE49-F238E27FC236}">
                <a16:creationId xmlns:a16="http://schemas.microsoft.com/office/drawing/2014/main" id="{E939461B-7425-644D-B590-14367FB1A028}"/>
              </a:ext>
            </a:extLst>
          </p:cNvPr>
          <p:cNvSpPr>
            <a:spLocks noGrp="1"/>
          </p:cNvSpPr>
          <p:nvPr>
            <p:ph type="body" sz="quarter" idx="65" hasCustomPrompt="1"/>
          </p:nvPr>
        </p:nvSpPr>
        <p:spPr>
          <a:xfrm>
            <a:off x="452215" y="3723920"/>
            <a:ext cx="3467681" cy="461665"/>
          </a:xfrm>
          <a:prstGeom prst="rect">
            <a:avLst/>
          </a:prstGeom>
          <a:solidFill>
            <a:schemeClr val="bg2"/>
          </a:solidFill>
        </p:spPr>
        <p:txBody>
          <a:bodyPr wrap="none" lIns="109728" rIns="109728" anchor="ctr" anchorCtr="0">
            <a:spAutoFit/>
          </a:bodyPr>
          <a:lstStyle>
            <a:lvl1pPr marL="0" marR="0" indent="-82296"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Subtitle of the chapter</a:t>
            </a:r>
            <a:endParaRPr lang="en-GB" dirty="0"/>
          </a:p>
        </p:txBody>
      </p:sp>
      <p:sp>
        <p:nvSpPr>
          <p:cNvPr id="12" name="Text Placeholder 10">
            <a:extLst>
              <a:ext uri="{FF2B5EF4-FFF2-40B4-BE49-F238E27FC236}">
                <a16:creationId xmlns:a16="http://schemas.microsoft.com/office/drawing/2014/main" id="{F92809EA-174F-CE44-9918-4446C8479B45}"/>
              </a:ext>
            </a:extLst>
          </p:cNvPr>
          <p:cNvSpPr>
            <a:spLocks noGrp="1"/>
          </p:cNvSpPr>
          <p:nvPr>
            <p:ph type="body" sz="quarter" idx="62" hasCustomPrompt="1"/>
          </p:nvPr>
        </p:nvSpPr>
        <p:spPr>
          <a:xfrm>
            <a:off x="452215" y="785128"/>
            <a:ext cx="6086923"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 the</a:t>
            </a:r>
          </a:p>
        </p:txBody>
      </p:sp>
      <p:sp>
        <p:nvSpPr>
          <p:cNvPr id="13" name="Text Placeholder 10">
            <a:extLst>
              <a:ext uri="{FF2B5EF4-FFF2-40B4-BE49-F238E27FC236}">
                <a16:creationId xmlns:a16="http://schemas.microsoft.com/office/drawing/2014/main" id="{5A0AE874-3A97-9C4F-9483-C75E87491C42}"/>
              </a:ext>
            </a:extLst>
          </p:cNvPr>
          <p:cNvSpPr>
            <a:spLocks noGrp="1"/>
          </p:cNvSpPr>
          <p:nvPr>
            <p:ph type="body" sz="quarter" idx="66" hasCustomPrompt="1"/>
          </p:nvPr>
        </p:nvSpPr>
        <p:spPr>
          <a:xfrm>
            <a:off x="452215" y="2254524"/>
            <a:ext cx="4288353"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chapter</a:t>
            </a:r>
          </a:p>
        </p:txBody>
      </p:sp>
    </p:spTree>
    <p:extLst>
      <p:ext uri="{BB962C8B-B14F-4D97-AF65-F5344CB8AC3E}">
        <p14:creationId xmlns:p14="http://schemas.microsoft.com/office/powerpoint/2010/main" val="31472210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2_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220946"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11" name="Content Placeholder 2">
            <a:extLst>
              <a:ext uri="{FF2B5EF4-FFF2-40B4-BE49-F238E27FC236}">
                <a16:creationId xmlns:a16="http://schemas.microsoft.com/office/drawing/2014/main" id="{866CF0FD-A7EE-3444-B686-58885AF0F9C7}"/>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71405785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5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0" name="Espace réservé pour une image  14">
            <a:extLst>
              <a:ext uri="{FF2B5EF4-FFF2-40B4-BE49-F238E27FC236}">
                <a16:creationId xmlns:a16="http://schemas.microsoft.com/office/drawing/2014/main" id="{F49EE7E2-D40C-6545-A6B9-E549D193E67A}"/>
              </a:ext>
            </a:extLst>
          </p:cNvPr>
          <p:cNvSpPr>
            <a:spLocks noGrp="1"/>
          </p:cNvSpPr>
          <p:nvPr>
            <p:ph type="pic" sz="quarter" idx="13" hasCustomPrompt="1"/>
          </p:nvPr>
        </p:nvSpPr>
        <p:spPr>
          <a:xfrm>
            <a:off x="8250936" y="1364488"/>
            <a:ext cx="3941064" cy="4325112"/>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7" name="Content Placeholder 2">
            <a:extLst>
              <a:ext uri="{FF2B5EF4-FFF2-40B4-BE49-F238E27FC236}">
                <a16:creationId xmlns:a16="http://schemas.microsoft.com/office/drawing/2014/main" id="{132E91D7-AC96-0B49-954E-2DAFE606F3A9}"/>
              </a:ext>
            </a:extLst>
          </p:cNvPr>
          <p:cNvSpPr>
            <a:spLocks noGrp="1"/>
          </p:cNvSpPr>
          <p:nvPr>
            <p:ph idx="21" hasCustomPrompt="1"/>
          </p:nvPr>
        </p:nvSpPr>
        <p:spPr>
          <a:xfrm>
            <a:off x="404786" y="1369867"/>
            <a:ext cx="7205472"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52986420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9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0" name="Espace réservé pour une image  14">
            <a:extLst>
              <a:ext uri="{FF2B5EF4-FFF2-40B4-BE49-F238E27FC236}">
                <a16:creationId xmlns:a16="http://schemas.microsoft.com/office/drawing/2014/main" id="{F49EE7E2-D40C-6545-A6B9-E549D193E67A}"/>
              </a:ext>
            </a:extLst>
          </p:cNvPr>
          <p:cNvSpPr>
            <a:spLocks noGrp="1"/>
          </p:cNvSpPr>
          <p:nvPr>
            <p:ph type="pic" sz="quarter" idx="13" hasCustomPrompt="1"/>
          </p:nvPr>
        </p:nvSpPr>
        <p:spPr>
          <a:xfrm>
            <a:off x="8250936" y="1364488"/>
            <a:ext cx="3941064" cy="4325112"/>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8" name="Content Placeholder 2">
            <a:extLst>
              <a:ext uri="{FF2B5EF4-FFF2-40B4-BE49-F238E27FC236}">
                <a16:creationId xmlns:a16="http://schemas.microsoft.com/office/drawing/2014/main" id="{E08E59F6-D20D-EC43-8F97-30530849D348}"/>
              </a:ext>
            </a:extLst>
          </p:cNvPr>
          <p:cNvSpPr>
            <a:spLocks noGrp="1"/>
          </p:cNvSpPr>
          <p:nvPr>
            <p:ph idx="1" hasCustomPrompt="1"/>
          </p:nvPr>
        </p:nvSpPr>
        <p:spPr>
          <a:xfrm>
            <a:off x="404786" y="1785503"/>
            <a:ext cx="7205472"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7205472"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378486723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0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5321808" cy="338554"/>
          </a:xfrm>
          <a:prstGeom prst="rect">
            <a:avLst/>
          </a:prstGeom>
        </p:spPr>
        <p:txBody>
          <a:bodyPr lIns="73152" rIns="73152">
            <a:spAutoFit/>
          </a:bodyPr>
          <a:lstStyle>
            <a:lvl1pPr marL="0" indent="0">
              <a:spcBef>
                <a:spcPts val="0"/>
              </a:spcBef>
              <a:spcAft>
                <a:spcPts val="0"/>
              </a:spcAft>
              <a:buNone/>
              <a:defRPr sz="1600" b="1">
                <a:solidFill>
                  <a:schemeClr val="bg2"/>
                </a:solidFill>
              </a:defRPr>
            </a:lvl1pPr>
          </a:lstStyle>
          <a:p>
            <a:r>
              <a:rPr lang="en-US" dirty="0"/>
              <a:t>Paragraph header</a:t>
            </a:r>
          </a:p>
        </p:txBody>
      </p:sp>
      <p:sp>
        <p:nvSpPr>
          <p:cNvPr id="14" name="Text Placeholder 2">
            <a:extLst>
              <a:ext uri="{FF2B5EF4-FFF2-40B4-BE49-F238E27FC236}">
                <a16:creationId xmlns:a16="http://schemas.microsoft.com/office/drawing/2014/main" id="{6E24CA41-DC1E-0443-B97C-5BA9B63F120C}"/>
              </a:ext>
            </a:extLst>
          </p:cNvPr>
          <p:cNvSpPr>
            <a:spLocks noGrp="1"/>
          </p:cNvSpPr>
          <p:nvPr>
            <p:ph type="body" sz="quarter" idx="23" hasCustomPrompt="1"/>
          </p:nvPr>
        </p:nvSpPr>
        <p:spPr>
          <a:xfrm>
            <a:off x="6465406" y="1368493"/>
            <a:ext cx="5321808" cy="338554"/>
          </a:xfrm>
          <a:prstGeom prst="rect">
            <a:avLst/>
          </a:prstGeom>
        </p:spPr>
        <p:txBody>
          <a:bodyPr lIns="73152" rIns="73152">
            <a:spAutoFit/>
          </a:bodyPr>
          <a:lstStyle>
            <a:lvl1pPr marL="0" indent="0">
              <a:spcBef>
                <a:spcPts val="0"/>
              </a:spcBef>
              <a:spcAft>
                <a:spcPts val="0"/>
              </a:spcAft>
              <a:buNone/>
              <a:defRPr sz="1600" b="1">
                <a:solidFill>
                  <a:schemeClr val="bg2"/>
                </a:solidFill>
              </a:defRPr>
            </a:lvl1pPr>
          </a:lstStyle>
          <a:p>
            <a:r>
              <a:rPr lang="en-US" dirty="0"/>
              <a:t>Paragraph header</a:t>
            </a:r>
          </a:p>
        </p:txBody>
      </p:sp>
      <p:cxnSp>
        <p:nvCxnSpPr>
          <p:cNvPr id="15" name="Straight Connector 35">
            <a:extLst>
              <a:ext uri="{FF2B5EF4-FFF2-40B4-BE49-F238E27FC236}">
                <a16:creationId xmlns:a16="http://schemas.microsoft.com/office/drawing/2014/main" id="{2227B915-E775-334D-B013-89D922A44D3F}"/>
              </a:ext>
            </a:extLst>
          </p:cNvPr>
          <p:cNvCxnSpPr>
            <a:cxnSpLocks/>
          </p:cNvCxnSpPr>
          <p:nvPr userDrawn="1"/>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9">
            <a:extLst>
              <a:ext uri="{FF2B5EF4-FFF2-40B4-BE49-F238E27FC236}">
                <a16:creationId xmlns:a16="http://schemas.microsoft.com/office/drawing/2014/main" id="{51B031C6-70D7-2944-B228-AAE89CEA5341}"/>
              </a:ext>
            </a:extLst>
          </p:cNvPr>
          <p:cNvSpPr>
            <a:spLocks noGrp="1"/>
          </p:cNvSpPr>
          <p:nvPr>
            <p:ph type="body" sz="quarter" idx="64" hasCustomPrompt="1"/>
          </p:nvPr>
        </p:nvSpPr>
        <p:spPr>
          <a:xfrm>
            <a:off x="404785" y="2489548"/>
            <a:ext cx="5321808"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8" name="Text Placeholder 9">
            <a:extLst>
              <a:ext uri="{FF2B5EF4-FFF2-40B4-BE49-F238E27FC236}">
                <a16:creationId xmlns:a16="http://schemas.microsoft.com/office/drawing/2014/main" id="{F40E2F3C-234E-1D49-A7C2-31CA4F2C9DED}"/>
              </a:ext>
            </a:extLst>
          </p:cNvPr>
          <p:cNvSpPr>
            <a:spLocks noGrp="1"/>
          </p:cNvSpPr>
          <p:nvPr>
            <p:ph type="body" sz="quarter" idx="65" hasCustomPrompt="1"/>
          </p:nvPr>
        </p:nvSpPr>
        <p:spPr>
          <a:xfrm>
            <a:off x="6465406" y="2489548"/>
            <a:ext cx="5321808"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19069786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1_2 Columns with titles and wayfinder">
    <p:spTree>
      <p:nvGrpSpPr>
        <p:cNvPr id="1" name=""/>
        <p:cNvGrpSpPr/>
        <p:nvPr/>
      </p:nvGrpSpPr>
      <p:grpSpPr>
        <a:xfrm>
          <a:off x="0" y="0"/>
          <a:ext cx="0" cy="0"/>
          <a:chOff x="0" y="0"/>
          <a:chExt cx="0" cy="0"/>
        </a:xfrm>
      </p:grpSpPr>
      <p:sp>
        <p:nvSpPr>
          <p:cNvPr id="8" name="Espace réservé pour une image  14">
            <a:extLst>
              <a:ext uri="{FF2B5EF4-FFF2-40B4-BE49-F238E27FC236}">
                <a16:creationId xmlns:a16="http://schemas.microsoft.com/office/drawing/2014/main" id="{C876762F-03D4-894A-8112-1B83E1C0EFC2}"/>
              </a:ext>
            </a:extLst>
          </p:cNvPr>
          <p:cNvSpPr>
            <a:spLocks noGrp="1"/>
          </p:cNvSpPr>
          <p:nvPr>
            <p:ph type="pic" sz="quarter" idx="13" hasCustomPrompt="1"/>
          </p:nvPr>
        </p:nvSpPr>
        <p:spPr>
          <a:xfrm>
            <a:off x="0" y="0"/>
            <a:ext cx="12192000" cy="2687948"/>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2958802"/>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9" name="Text Placeholder 9">
            <a:extLst>
              <a:ext uri="{FF2B5EF4-FFF2-40B4-BE49-F238E27FC236}">
                <a16:creationId xmlns:a16="http://schemas.microsoft.com/office/drawing/2014/main" id="{5819ABEC-8874-C34A-BDEE-F11105977D32}"/>
              </a:ext>
            </a:extLst>
          </p:cNvPr>
          <p:cNvSpPr>
            <a:spLocks noGrp="1"/>
          </p:cNvSpPr>
          <p:nvPr>
            <p:ph type="body" sz="quarter" idx="64" hasCustomPrompt="1"/>
          </p:nvPr>
        </p:nvSpPr>
        <p:spPr>
          <a:xfrm>
            <a:off x="404784"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0609779-3121-3B49-8443-EC919F2D13CD}"/>
              </a:ext>
            </a:extLst>
          </p:cNvPr>
          <p:cNvSpPr>
            <a:spLocks noGrp="1"/>
          </p:cNvSpPr>
          <p:nvPr>
            <p:ph type="body" sz="quarter" idx="68" hasCustomPrompt="1"/>
          </p:nvPr>
        </p:nvSpPr>
        <p:spPr>
          <a:xfrm>
            <a:off x="8254202"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DC53B2D3-79BE-5B4F-A806-F23B7454B017}"/>
              </a:ext>
            </a:extLst>
          </p:cNvPr>
          <p:cNvSpPr>
            <a:spLocks noGrp="1"/>
          </p:cNvSpPr>
          <p:nvPr>
            <p:ph type="body" sz="quarter" idx="69" hasCustomPrompt="1"/>
          </p:nvPr>
        </p:nvSpPr>
        <p:spPr>
          <a:xfrm>
            <a:off x="4328569"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3538719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2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61D26E86-D769-B941-A5CA-2F1C4C6B3B98}"/>
              </a:ext>
            </a:extLst>
          </p:cNvPr>
          <p:cNvSpPr>
            <a:spLocks noGrp="1"/>
          </p:cNvSpPr>
          <p:nvPr>
            <p:ph type="pic" sz="quarter" idx="13" hasCustomPrompt="1"/>
          </p:nvPr>
        </p:nvSpPr>
        <p:spPr>
          <a:xfrm>
            <a:off x="365760" y="0"/>
            <a:ext cx="3941064"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Rectangle 5">
            <a:extLst>
              <a:ext uri="{FF2B5EF4-FFF2-40B4-BE49-F238E27FC236}">
                <a16:creationId xmlns:a16="http://schemas.microsoft.com/office/drawing/2014/main" id="{4CA38517-C3A7-6D4F-B2DE-1A7653C35150}"/>
              </a:ext>
            </a:extLst>
          </p:cNvPr>
          <p:cNvSpPr/>
          <p:nvPr userDrawn="1"/>
        </p:nvSpPr>
        <p:spPr>
          <a:xfrm>
            <a:off x="0" y="0"/>
            <a:ext cx="365760" cy="6858000"/>
          </a:xfrm>
          <a:prstGeom prst="rect">
            <a:avLst/>
          </a:prstGeom>
          <a:gradFill>
            <a:gsLst>
              <a:gs pos="99000">
                <a:schemeClr val="tx2"/>
              </a:gs>
              <a:gs pos="0">
                <a:schemeClr val="bg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99000">
                    <a:schemeClr val="tx2"/>
                  </a:gs>
                  <a:gs pos="0">
                    <a:schemeClr val="bg2"/>
                  </a:gs>
                </a:gsLst>
                <a:lin ang="2700000" scaled="0"/>
              </a:gradFill>
            </a:endParaRP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37F974C5-1F2F-BF4E-B5FF-F74BC4639243}"/>
              </a:ext>
            </a:extLst>
          </p:cNvPr>
          <p:cNvSpPr>
            <a:spLocks noGrp="1"/>
          </p:cNvSpPr>
          <p:nvPr>
            <p:ph type="title" hasCustomPrompt="1"/>
          </p:nvPr>
        </p:nvSpPr>
        <p:spPr>
          <a:xfrm>
            <a:off x="4705741" y="382816"/>
            <a:ext cx="7080875"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9">
            <a:extLst>
              <a:ext uri="{FF2B5EF4-FFF2-40B4-BE49-F238E27FC236}">
                <a16:creationId xmlns:a16="http://schemas.microsoft.com/office/drawing/2014/main" id="{1BF4B58B-98EC-0846-93A9-65F23D785607}"/>
              </a:ext>
            </a:extLst>
          </p:cNvPr>
          <p:cNvSpPr>
            <a:spLocks noGrp="1"/>
          </p:cNvSpPr>
          <p:nvPr>
            <p:ph type="body" sz="quarter" idx="64" hasCustomPrompt="1"/>
          </p:nvPr>
        </p:nvSpPr>
        <p:spPr>
          <a:xfrm>
            <a:off x="4705741" y="1339287"/>
            <a:ext cx="7080875" cy="7386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54528158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2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5671536" y="382816"/>
            <a:ext cx="4956048"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5671536" y="1368493"/>
            <a:ext cx="4956048" cy="400110"/>
          </a:xfrm>
          <a:prstGeom prst="rect">
            <a:avLst/>
          </a:prstGeom>
        </p:spPr>
        <p:txBody>
          <a:bodyPr lIns="73152" rIns="73152">
            <a:spAutoFit/>
          </a:bodyPr>
          <a:lstStyle>
            <a:lvl1pPr marL="0" indent="0">
              <a:spcBef>
                <a:spcPts val="0"/>
              </a:spcBef>
              <a:spcAft>
                <a:spcPts val="0"/>
              </a:spcAft>
              <a:buNone/>
              <a:defRPr sz="2000" b="1">
                <a:solidFill>
                  <a:schemeClr val="bg1"/>
                </a:solidFill>
              </a:defRPr>
            </a:lvl1pPr>
          </a:lstStyle>
          <a:p>
            <a:r>
              <a:rPr lang="en-US" dirty="0"/>
              <a:t>Paragraph header</a:t>
            </a:r>
          </a:p>
        </p:txBody>
      </p:sp>
      <p:sp>
        <p:nvSpPr>
          <p:cNvPr id="10" name="Espace réservé pour une image  14">
            <a:extLst>
              <a:ext uri="{FF2B5EF4-FFF2-40B4-BE49-F238E27FC236}">
                <a16:creationId xmlns:a16="http://schemas.microsoft.com/office/drawing/2014/main" id="{5625A48D-16DE-EA4D-A540-7B908F03BA82}"/>
              </a:ext>
            </a:extLst>
          </p:cNvPr>
          <p:cNvSpPr>
            <a:spLocks noGrp="1"/>
          </p:cNvSpPr>
          <p:nvPr>
            <p:ph type="pic" sz="quarter" idx="13" hasCustomPrompt="1"/>
          </p:nvPr>
        </p:nvSpPr>
        <p:spPr>
          <a:xfrm>
            <a:off x="382932" y="0"/>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1" name="Espace réservé pour une image  14">
            <a:extLst>
              <a:ext uri="{FF2B5EF4-FFF2-40B4-BE49-F238E27FC236}">
                <a16:creationId xmlns:a16="http://schemas.microsoft.com/office/drawing/2014/main" id="{E8E46389-6FA7-9D43-BC13-2F0D64D9411C}"/>
              </a:ext>
            </a:extLst>
          </p:cNvPr>
          <p:cNvSpPr>
            <a:spLocks noGrp="1"/>
          </p:cNvSpPr>
          <p:nvPr>
            <p:ph type="pic" sz="quarter" idx="68" hasCustomPrompt="1"/>
          </p:nvPr>
        </p:nvSpPr>
        <p:spPr>
          <a:xfrm>
            <a:off x="382932" y="2523742"/>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Espace réservé pour une image  14">
            <a:extLst>
              <a:ext uri="{FF2B5EF4-FFF2-40B4-BE49-F238E27FC236}">
                <a16:creationId xmlns:a16="http://schemas.microsoft.com/office/drawing/2014/main" id="{9D7CBF29-A96F-9044-A3B5-B1CFABBB611D}"/>
              </a:ext>
            </a:extLst>
          </p:cNvPr>
          <p:cNvSpPr>
            <a:spLocks noGrp="1"/>
          </p:cNvSpPr>
          <p:nvPr>
            <p:ph type="pic" sz="quarter" idx="69" hasCustomPrompt="1"/>
          </p:nvPr>
        </p:nvSpPr>
        <p:spPr>
          <a:xfrm>
            <a:off x="2912736" y="0"/>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3" name="Espace réservé pour une image  14">
            <a:extLst>
              <a:ext uri="{FF2B5EF4-FFF2-40B4-BE49-F238E27FC236}">
                <a16:creationId xmlns:a16="http://schemas.microsoft.com/office/drawing/2014/main" id="{4C97B119-8761-1340-A97D-0AEFE0E49B1C}"/>
              </a:ext>
            </a:extLst>
          </p:cNvPr>
          <p:cNvSpPr>
            <a:spLocks noGrp="1"/>
          </p:cNvSpPr>
          <p:nvPr>
            <p:ph type="pic" sz="quarter" idx="70" hasCustomPrompt="1"/>
          </p:nvPr>
        </p:nvSpPr>
        <p:spPr>
          <a:xfrm>
            <a:off x="2912736" y="2523742"/>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4" name="Text Placeholder 9">
            <a:extLst>
              <a:ext uri="{FF2B5EF4-FFF2-40B4-BE49-F238E27FC236}">
                <a16:creationId xmlns:a16="http://schemas.microsoft.com/office/drawing/2014/main" id="{69BEB800-F9CA-BD43-9968-B9F18A66C3E4}"/>
              </a:ext>
            </a:extLst>
          </p:cNvPr>
          <p:cNvSpPr>
            <a:spLocks noGrp="1"/>
          </p:cNvSpPr>
          <p:nvPr>
            <p:ph type="body" sz="quarter" idx="64" hasCustomPrompt="1"/>
          </p:nvPr>
        </p:nvSpPr>
        <p:spPr>
          <a:xfrm>
            <a:off x="5670187" y="1788458"/>
            <a:ext cx="4957397"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Char char="•"/>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12825550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8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Text Placeholder 9">
            <a:extLst>
              <a:ext uri="{FF2B5EF4-FFF2-40B4-BE49-F238E27FC236}">
                <a16:creationId xmlns:a16="http://schemas.microsoft.com/office/drawing/2014/main" id="{5EB94351-0DA6-E240-BE9E-F821FD1A719D}"/>
              </a:ext>
            </a:extLst>
          </p:cNvPr>
          <p:cNvSpPr>
            <a:spLocks noGrp="1"/>
          </p:cNvSpPr>
          <p:nvPr>
            <p:ph type="body" sz="quarter" idx="67" hasCustomPrompt="1"/>
          </p:nvPr>
        </p:nvSpPr>
        <p:spPr>
          <a:xfrm>
            <a:off x="404783" y="2421261"/>
            <a:ext cx="5321808" cy="400110"/>
          </a:xfrm>
          <a:prstGeom prst="rect">
            <a:avLst/>
          </a:prstGeom>
        </p:spPr>
        <p:txBody>
          <a:bodyPr wrap="square" lIns="73152" rIns="73152" anchor="t" anchorCtr="0">
            <a:spAutoFit/>
          </a:bodyPr>
          <a:lstStyle>
            <a:lvl1pPr marL="0" indent="0">
              <a:spcBef>
                <a:spcPts val="0"/>
              </a:spcBef>
              <a:spcAft>
                <a:spcPts val="0"/>
              </a:spcAft>
              <a:buClr>
                <a:schemeClr val="accent2"/>
              </a:buClr>
              <a:buSzPct val="100000"/>
              <a:buFont typeface="Arial" panose="020B0604020202020204" pitchFamily="34" charset="0"/>
              <a:buNone/>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5" name="Text Placeholder 9">
            <a:extLst>
              <a:ext uri="{FF2B5EF4-FFF2-40B4-BE49-F238E27FC236}">
                <a16:creationId xmlns:a16="http://schemas.microsoft.com/office/drawing/2014/main" id="{40F6454A-D93D-5048-9AE0-3FC0F741E118}"/>
              </a:ext>
            </a:extLst>
          </p:cNvPr>
          <p:cNvSpPr>
            <a:spLocks noGrp="1"/>
          </p:cNvSpPr>
          <p:nvPr>
            <p:ph type="body" sz="quarter" idx="68" hasCustomPrompt="1"/>
          </p:nvPr>
        </p:nvSpPr>
        <p:spPr>
          <a:xfrm>
            <a:off x="404783" y="2947204"/>
            <a:ext cx="5321808" cy="1077218"/>
          </a:xfrm>
          <a:prstGeom prst="rect">
            <a:avLst/>
          </a:prstGeom>
        </p:spPr>
        <p:txBody>
          <a:bodyPr wrap="square" lIns="73152" rIns="73152"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6" name="Text Placeholder 9">
            <a:extLst>
              <a:ext uri="{FF2B5EF4-FFF2-40B4-BE49-F238E27FC236}">
                <a16:creationId xmlns:a16="http://schemas.microsoft.com/office/drawing/2014/main" id="{3E86167D-D601-F344-8943-21963C466837}"/>
              </a:ext>
            </a:extLst>
          </p:cNvPr>
          <p:cNvSpPr>
            <a:spLocks noGrp="1"/>
          </p:cNvSpPr>
          <p:nvPr>
            <p:ph type="body" sz="quarter" idx="69" hasCustomPrompt="1"/>
          </p:nvPr>
        </p:nvSpPr>
        <p:spPr>
          <a:xfrm>
            <a:off x="6465406" y="2421261"/>
            <a:ext cx="5321808" cy="400110"/>
          </a:xfrm>
          <a:prstGeom prst="rect">
            <a:avLst/>
          </a:prstGeom>
        </p:spPr>
        <p:txBody>
          <a:bodyPr wrap="square" lIns="73152" rIns="73152" anchor="t" anchorCtr="0">
            <a:spAutoFit/>
          </a:bodyPr>
          <a:lstStyle>
            <a:lvl1pPr marL="0" indent="0">
              <a:spcBef>
                <a:spcPts val="0"/>
              </a:spcBef>
              <a:spcAft>
                <a:spcPts val="0"/>
              </a:spcAft>
              <a:buClr>
                <a:schemeClr val="accent2"/>
              </a:buClr>
              <a:buSzPct val="100000"/>
              <a:buFont typeface="Arial" panose="020B0604020202020204" pitchFamily="34" charset="0"/>
              <a:buNone/>
              <a:defRPr sz="20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7" name="Text Placeholder 9">
            <a:extLst>
              <a:ext uri="{FF2B5EF4-FFF2-40B4-BE49-F238E27FC236}">
                <a16:creationId xmlns:a16="http://schemas.microsoft.com/office/drawing/2014/main" id="{123ADD7F-9E8C-C44F-9BD8-A943E865AB9A}"/>
              </a:ext>
            </a:extLst>
          </p:cNvPr>
          <p:cNvSpPr>
            <a:spLocks noGrp="1"/>
          </p:cNvSpPr>
          <p:nvPr>
            <p:ph type="body" sz="quarter" idx="70" hasCustomPrompt="1"/>
          </p:nvPr>
        </p:nvSpPr>
        <p:spPr>
          <a:xfrm>
            <a:off x="6465406" y="2947204"/>
            <a:ext cx="5321808" cy="1077218"/>
          </a:xfrm>
          <a:prstGeom prst="rect">
            <a:avLst/>
          </a:prstGeom>
        </p:spPr>
        <p:txBody>
          <a:bodyPr wrap="square" lIns="73152" rIns="73152"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cxnSp>
        <p:nvCxnSpPr>
          <p:cNvPr id="8" name="Straight Connector 35">
            <a:extLst>
              <a:ext uri="{FF2B5EF4-FFF2-40B4-BE49-F238E27FC236}">
                <a16:creationId xmlns:a16="http://schemas.microsoft.com/office/drawing/2014/main" id="{260B7F91-A7EF-F840-936F-579FEFE7DA57}"/>
              </a:ext>
            </a:extLst>
          </p:cNvPr>
          <p:cNvCxnSpPr>
            <a:cxnSpLocks/>
          </p:cNvCxnSpPr>
          <p:nvPr userDrawn="1"/>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30612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1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7" name="Text Placeholder 9">
            <a:extLst>
              <a:ext uri="{FF2B5EF4-FFF2-40B4-BE49-F238E27FC236}">
                <a16:creationId xmlns:a16="http://schemas.microsoft.com/office/drawing/2014/main" id="{425DE1D8-44C4-544E-89EF-AC0D7F1F747F}"/>
              </a:ext>
            </a:extLst>
          </p:cNvPr>
          <p:cNvSpPr>
            <a:spLocks noGrp="1"/>
          </p:cNvSpPr>
          <p:nvPr>
            <p:ph type="body" sz="quarter" idx="71" hasCustomPrompt="1"/>
          </p:nvPr>
        </p:nvSpPr>
        <p:spPr>
          <a:xfrm>
            <a:off x="495300"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8" name="Text Placeholder 9">
            <a:extLst>
              <a:ext uri="{FF2B5EF4-FFF2-40B4-BE49-F238E27FC236}">
                <a16:creationId xmlns:a16="http://schemas.microsoft.com/office/drawing/2014/main" id="{B393D0CF-7EDF-5649-80F8-8B52137D2464}"/>
              </a:ext>
            </a:extLst>
          </p:cNvPr>
          <p:cNvSpPr>
            <a:spLocks noGrp="1"/>
          </p:cNvSpPr>
          <p:nvPr>
            <p:ph type="body" sz="quarter" idx="72" hasCustomPrompt="1"/>
          </p:nvPr>
        </p:nvSpPr>
        <p:spPr>
          <a:xfrm>
            <a:off x="3400127"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9" name="Text Placeholder 9">
            <a:extLst>
              <a:ext uri="{FF2B5EF4-FFF2-40B4-BE49-F238E27FC236}">
                <a16:creationId xmlns:a16="http://schemas.microsoft.com/office/drawing/2014/main" id="{C60AE378-4078-4649-AC41-9BDA9954FF0F}"/>
              </a:ext>
            </a:extLst>
          </p:cNvPr>
          <p:cNvSpPr>
            <a:spLocks noGrp="1"/>
          </p:cNvSpPr>
          <p:nvPr>
            <p:ph type="body" sz="quarter" idx="73" hasCustomPrompt="1"/>
          </p:nvPr>
        </p:nvSpPr>
        <p:spPr>
          <a:xfrm>
            <a:off x="6313496"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0" name="Text Placeholder 9">
            <a:extLst>
              <a:ext uri="{FF2B5EF4-FFF2-40B4-BE49-F238E27FC236}">
                <a16:creationId xmlns:a16="http://schemas.microsoft.com/office/drawing/2014/main" id="{5ED1B072-FB07-4D42-BA4C-8A9E124EDDB1}"/>
              </a:ext>
            </a:extLst>
          </p:cNvPr>
          <p:cNvSpPr>
            <a:spLocks noGrp="1"/>
          </p:cNvSpPr>
          <p:nvPr>
            <p:ph type="body" sz="quarter" idx="74" hasCustomPrompt="1"/>
          </p:nvPr>
        </p:nvSpPr>
        <p:spPr>
          <a:xfrm>
            <a:off x="9228898"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5" name="Text Placeholder 9">
            <a:extLst>
              <a:ext uri="{FF2B5EF4-FFF2-40B4-BE49-F238E27FC236}">
                <a16:creationId xmlns:a16="http://schemas.microsoft.com/office/drawing/2014/main" id="{A2652097-160E-9447-BC3D-E0853B48A26E}"/>
              </a:ext>
            </a:extLst>
          </p:cNvPr>
          <p:cNvSpPr>
            <a:spLocks noGrp="1"/>
          </p:cNvSpPr>
          <p:nvPr>
            <p:ph type="body" sz="quarter" idx="75" hasCustomPrompt="1"/>
          </p:nvPr>
        </p:nvSpPr>
        <p:spPr>
          <a:xfrm>
            <a:off x="495300"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6" name="Text Placeholder 9">
            <a:extLst>
              <a:ext uri="{FF2B5EF4-FFF2-40B4-BE49-F238E27FC236}">
                <a16:creationId xmlns:a16="http://schemas.microsoft.com/office/drawing/2014/main" id="{23973E7A-2A4C-EA41-B5C1-EDC24211AF1D}"/>
              </a:ext>
            </a:extLst>
          </p:cNvPr>
          <p:cNvSpPr>
            <a:spLocks noGrp="1"/>
          </p:cNvSpPr>
          <p:nvPr>
            <p:ph type="body" sz="quarter" idx="76" hasCustomPrompt="1"/>
          </p:nvPr>
        </p:nvSpPr>
        <p:spPr>
          <a:xfrm>
            <a:off x="3400127"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7" name="Text Placeholder 9">
            <a:extLst>
              <a:ext uri="{FF2B5EF4-FFF2-40B4-BE49-F238E27FC236}">
                <a16:creationId xmlns:a16="http://schemas.microsoft.com/office/drawing/2014/main" id="{59D6C69B-A800-5444-9FEA-8E7D030C0081}"/>
              </a:ext>
            </a:extLst>
          </p:cNvPr>
          <p:cNvSpPr>
            <a:spLocks noGrp="1"/>
          </p:cNvSpPr>
          <p:nvPr>
            <p:ph type="body" sz="quarter" idx="77" hasCustomPrompt="1"/>
          </p:nvPr>
        </p:nvSpPr>
        <p:spPr>
          <a:xfrm>
            <a:off x="6313496"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8" name="Text Placeholder 9">
            <a:extLst>
              <a:ext uri="{FF2B5EF4-FFF2-40B4-BE49-F238E27FC236}">
                <a16:creationId xmlns:a16="http://schemas.microsoft.com/office/drawing/2014/main" id="{C7A61FE7-7A27-ED46-B622-23D41B3B9E2B}"/>
              </a:ext>
            </a:extLst>
          </p:cNvPr>
          <p:cNvSpPr>
            <a:spLocks noGrp="1"/>
          </p:cNvSpPr>
          <p:nvPr>
            <p:ph type="body" sz="quarter" idx="78" hasCustomPrompt="1"/>
          </p:nvPr>
        </p:nvSpPr>
        <p:spPr>
          <a:xfrm>
            <a:off x="9228898"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85366258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6" name="Espace réservé pour une image  14">
            <a:extLst>
              <a:ext uri="{FF2B5EF4-FFF2-40B4-BE49-F238E27FC236}">
                <a16:creationId xmlns:a16="http://schemas.microsoft.com/office/drawing/2014/main" id="{39EAB301-6F52-E746-BD49-571B31352C66}"/>
              </a:ext>
            </a:extLst>
          </p:cNvPr>
          <p:cNvSpPr>
            <a:spLocks noGrp="1"/>
          </p:cNvSpPr>
          <p:nvPr>
            <p:ph type="pic" sz="quarter" idx="13" hasCustomPrompt="1"/>
          </p:nvPr>
        </p:nvSpPr>
        <p:spPr>
          <a:xfrm>
            <a:off x="7948393" y="0"/>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7" name="Espace réservé pour une image  14">
            <a:extLst>
              <a:ext uri="{FF2B5EF4-FFF2-40B4-BE49-F238E27FC236}">
                <a16:creationId xmlns:a16="http://schemas.microsoft.com/office/drawing/2014/main" id="{B748412C-EDFE-0949-9438-1097A62613A1}"/>
              </a:ext>
            </a:extLst>
          </p:cNvPr>
          <p:cNvSpPr>
            <a:spLocks noGrp="1"/>
          </p:cNvSpPr>
          <p:nvPr>
            <p:ph type="pic" sz="quarter" idx="66" hasCustomPrompt="1"/>
          </p:nvPr>
        </p:nvSpPr>
        <p:spPr>
          <a:xfrm>
            <a:off x="7948393" y="4572002"/>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Espace réservé pour une image  14">
            <a:extLst>
              <a:ext uri="{FF2B5EF4-FFF2-40B4-BE49-F238E27FC236}">
                <a16:creationId xmlns:a16="http://schemas.microsoft.com/office/drawing/2014/main" id="{3F898A1C-7505-9A42-92C9-5CCDC09E1026}"/>
              </a:ext>
            </a:extLst>
          </p:cNvPr>
          <p:cNvSpPr>
            <a:spLocks noGrp="1"/>
          </p:cNvSpPr>
          <p:nvPr>
            <p:ph type="pic" sz="quarter" idx="67" hasCustomPrompt="1"/>
          </p:nvPr>
        </p:nvSpPr>
        <p:spPr>
          <a:xfrm>
            <a:off x="4900393" y="2285998"/>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19984513-0F1F-0D4C-BA03-89E3F116CEF2}"/>
              </a:ext>
            </a:extLst>
          </p:cNvPr>
          <p:cNvSpPr>
            <a:spLocks noGrp="1"/>
          </p:cNvSpPr>
          <p:nvPr>
            <p:ph type="title" hasCustomPrompt="1"/>
          </p:nvPr>
        </p:nvSpPr>
        <p:spPr>
          <a:xfrm>
            <a:off x="404784" y="382816"/>
            <a:ext cx="4114609"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0" name="Text Placeholder 9">
            <a:extLst>
              <a:ext uri="{FF2B5EF4-FFF2-40B4-BE49-F238E27FC236}">
                <a16:creationId xmlns:a16="http://schemas.microsoft.com/office/drawing/2014/main" id="{5BE2E0FA-E9F5-374C-814D-628B78358395}"/>
              </a:ext>
            </a:extLst>
          </p:cNvPr>
          <p:cNvSpPr>
            <a:spLocks noGrp="1"/>
          </p:cNvSpPr>
          <p:nvPr>
            <p:ph type="body" sz="quarter" idx="64" hasCustomPrompt="1"/>
          </p:nvPr>
        </p:nvSpPr>
        <p:spPr>
          <a:xfrm>
            <a:off x="404784" y="1390874"/>
            <a:ext cx="4114609" cy="1169551"/>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80D37CAD-82EE-0942-9FFF-4F557CF57B47}"/>
              </a:ext>
            </a:extLst>
          </p:cNvPr>
          <p:cNvSpPr>
            <a:spLocks noGrp="1"/>
          </p:cNvSpPr>
          <p:nvPr>
            <p:ph type="body" sz="quarter" idx="63" hasCustomPrompt="1"/>
          </p:nvPr>
        </p:nvSpPr>
        <p:spPr>
          <a:xfrm>
            <a:off x="5087845" y="665946"/>
            <a:ext cx="2670048" cy="954107"/>
          </a:xfrm>
          <a:prstGeom prst="rect">
            <a:avLst/>
          </a:prstGeom>
        </p:spPr>
        <p:txBody>
          <a:bodyPr wrap="square" lIns="0" rIns="0" anchor="ctr" anchorCtr="0">
            <a:spAutoFit/>
          </a:bodyPr>
          <a:lstStyle>
            <a:lvl1pPr marL="0" marR="0" indent="0" algn="l" defTabSz="914400" rtl="0" eaLnBrk="1" fontAlgn="auto" latinLnBrk="0" hangingPunct="1">
              <a:lnSpc>
                <a:spcPct val="100000"/>
              </a:lnSpc>
              <a:spcBef>
                <a:spcPts val="600"/>
              </a:spcBef>
              <a:spcAft>
                <a:spcPts val="600"/>
              </a:spcAft>
              <a:buClr>
                <a:schemeClr val="accent2"/>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marL="0" marR="0" lvl="0" indent="0" algn="l" defTabSz="914400" rtl="0" eaLnBrk="1" fontAlgn="auto" latinLnBrk="0" hangingPunct="1">
              <a:lnSpc>
                <a:spcPct val="100000"/>
              </a:lnSpc>
              <a:spcBef>
                <a:spcPts val="600"/>
              </a:spcBef>
              <a:spcAft>
                <a:spcPts val="600"/>
              </a:spcAft>
              <a:buClr>
                <a:schemeClr val="accent2"/>
              </a:buClr>
              <a:buSzPct val="100000"/>
              <a:buFont typeface="Arial" panose="020B0604020202020204" pitchFamily="34" charset="0"/>
              <a:buNone/>
              <a:tabLst/>
              <a:defRPr/>
            </a:pPr>
            <a:r>
              <a:rPr lang="en-US" dirty="0"/>
              <a:t>Lorem ipsum dolor sit amet, consectetuer adipiscing elit. Maecenas porttitor congue </a:t>
            </a:r>
            <a:r>
              <a:rPr lang="en-US" dirty="0" err="1"/>
              <a:t>massa</a:t>
            </a:r>
            <a:r>
              <a:rPr lang="en-US" dirty="0"/>
              <a:t>.</a:t>
            </a:r>
            <a:endParaRPr lang="en-GB" dirty="0"/>
          </a:p>
        </p:txBody>
      </p:sp>
      <p:sp>
        <p:nvSpPr>
          <p:cNvPr id="12" name="Text Placeholder 9">
            <a:extLst>
              <a:ext uri="{FF2B5EF4-FFF2-40B4-BE49-F238E27FC236}">
                <a16:creationId xmlns:a16="http://schemas.microsoft.com/office/drawing/2014/main" id="{1AE9FB86-BEA4-784C-9503-DA1331EC6BEF}"/>
              </a:ext>
            </a:extLst>
          </p:cNvPr>
          <p:cNvSpPr>
            <a:spLocks noGrp="1"/>
          </p:cNvSpPr>
          <p:nvPr>
            <p:ph type="body" sz="quarter" idx="68" hasCustomPrompt="1"/>
          </p:nvPr>
        </p:nvSpPr>
        <p:spPr>
          <a:xfrm>
            <a:off x="8135845" y="2951945"/>
            <a:ext cx="2670048" cy="954107"/>
          </a:xfrm>
          <a:prstGeom prst="rect">
            <a:avLst/>
          </a:prstGeom>
        </p:spPr>
        <p:txBody>
          <a:bodyPr wrap="square" lIns="0" rIns="0" anchor="ctr" anchorCtr="0">
            <a:spAutoFit/>
          </a:bodyPr>
          <a:lstStyle>
            <a:lvl1pPr marL="285750" marR="0" indent="-28575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Char char="•"/>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endParaRPr lang="en-GB" dirty="0"/>
          </a:p>
        </p:txBody>
      </p:sp>
      <p:sp>
        <p:nvSpPr>
          <p:cNvPr id="13" name="Text Placeholder 9">
            <a:extLst>
              <a:ext uri="{FF2B5EF4-FFF2-40B4-BE49-F238E27FC236}">
                <a16:creationId xmlns:a16="http://schemas.microsoft.com/office/drawing/2014/main" id="{CED1E8C1-7CBF-B647-9984-97109B64790E}"/>
              </a:ext>
            </a:extLst>
          </p:cNvPr>
          <p:cNvSpPr>
            <a:spLocks noGrp="1"/>
          </p:cNvSpPr>
          <p:nvPr>
            <p:ph type="body" sz="quarter" idx="65" hasCustomPrompt="1"/>
          </p:nvPr>
        </p:nvSpPr>
        <p:spPr>
          <a:xfrm>
            <a:off x="5087845" y="5483187"/>
            <a:ext cx="2670048" cy="95410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endParaRPr lang="en-GB" dirty="0"/>
          </a:p>
        </p:txBody>
      </p:sp>
    </p:spTree>
    <p:extLst>
      <p:ext uri="{BB962C8B-B14F-4D97-AF65-F5344CB8AC3E}">
        <p14:creationId xmlns:p14="http://schemas.microsoft.com/office/powerpoint/2010/main" val="162881527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9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Espace réservé pour une image  14">
            <a:extLst>
              <a:ext uri="{FF2B5EF4-FFF2-40B4-BE49-F238E27FC236}">
                <a16:creationId xmlns:a16="http://schemas.microsoft.com/office/drawing/2014/main" id="{161045FD-8DA7-634F-AABA-377AC254E6BF}"/>
              </a:ext>
            </a:extLst>
          </p:cNvPr>
          <p:cNvSpPr>
            <a:spLocks noGrp="1"/>
          </p:cNvSpPr>
          <p:nvPr>
            <p:ph type="pic" sz="quarter" idx="13" hasCustomPrompt="1"/>
          </p:nvPr>
        </p:nvSpPr>
        <p:spPr>
          <a:xfrm>
            <a:off x="8249920" y="0"/>
            <a:ext cx="3942080" cy="33633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5" name="Espace réservé pour une image  14">
            <a:extLst>
              <a:ext uri="{FF2B5EF4-FFF2-40B4-BE49-F238E27FC236}">
                <a16:creationId xmlns:a16="http://schemas.microsoft.com/office/drawing/2014/main" id="{CA065709-5DF2-544A-B8E7-8912195C73C7}"/>
              </a:ext>
            </a:extLst>
          </p:cNvPr>
          <p:cNvSpPr>
            <a:spLocks noGrp="1"/>
          </p:cNvSpPr>
          <p:nvPr>
            <p:ph type="pic" sz="quarter" idx="63" hasCustomPrompt="1"/>
          </p:nvPr>
        </p:nvSpPr>
        <p:spPr>
          <a:xfrm>
            <a:off x="-1" y="0"/>
            <a:ext cx="3941064" cy="33633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Text Placeholder 9">
            <a:extLst>
              <a:ext uri="{FF2B5EF4-FFF2-40B4-BE49-F238E27FC236}">
                <a16:creationId xmlns:a16="http://schemas.microsoft.com/office/drawing/2014/main" id="{2305808E-3D91-F340-B240-B6C1DE4D2534}"/>
              </a:ext>
            </a:extLst>
          </p:cNvPr>
          <p:cNvSpPr>
            <a:spLocks noGrp="1"/>
          </p:cNvSpPr>
          <p:nvPr>
            <p:ph type="body" sz="quarter" idx="65" hasCustomPrompt="1"/>
          </p:nvPr>
        </p:nvSpPr>
        <p:spPr>
          <a:xfrm>
            <a:off x="4307840" y="989193"/>
            <a:ext cx="3576319" cy="1384995"/>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itre 7">
            <a:extLst>
              <a:ext uri="{FF2B5EF4-FFF2-40B4-BE49-F238E27FC236}">
                <a16:creationId xmlns:a16="http://schemas.microsoft.com/office/drawing/2014/main" id="{E41B68B3-56B8-A64C-83C7-0E30D4A86B08}"/>
              </a:ext>
            </a:extLst>
          </p:cNvPr>
          <p:cNvSpPr>
            <a:spLocks noGrp="1"/>
          </p:cNvSpPr>
          <p:nvPr>
            <p:ph type="title" hasCustomPrompt="1"/>
          </p:nvPr>
        </p:nvSpPr>
        <p:spPr>
          <a:xfrm>
            <a:off x="404784" y="3669653"/>
            <a:ext cx="11384280" cy="452432"/>
          </a:xfrm>
        </p:spPr>
        <p:txBody>
          <a:bodyPr/>
          <a:lstStyle>
            <a:lvl1pPr algn="ctr">
              <a:defRPr sz="2600" b="1" cap="none" spc="0">
                <a:solidFill>
                  <a:schemeClr val="tx1">
                    <a:lumMod val="65000"/>
                    <a:lumOff val="35000"/>
                  </a:schemeClr>
                </a:solidFill>
              </a:defRPr>
            </a:lvl1pPr>
          </a:lstStyle>
          <a:p>
            <a:r>
              <a:rPr lang="fr-FR" dirty="0" err="1"/>
              <a:t>Title</a:t>
            </a:r>
            <a:r>
              <a:rPr lang="fr-FR" dirty="0"/>
              <a:t> of the slide</a:t>
            </a:r>
          </a:p>
        </p:txBody>
      </p:sp>
      <p:sp>
        <p:nvSpPr>
          <p:cNvPr id="8" name="Text Placeholder 9">
            <a:extLst>
              <a:ext uri="{FF2B5EF4-FFF2-40B4-BE49-F238E27FC236}">
                <a16:creationId xmlns:a16="http://schemas.microsoft.com/office/drawing/2014/main" id="{3132AD61-8CC8-E24A-A42B-57B3E4F06604}"/>
              </a:ext>
            </a:extLst>
          </p:cNvPr>
          <p:cNvSpPr>
            <a:spLocks noGrp="1"/>
          </p:cNvSpPr>
          <p:nvPr>
            <p:ph type="body" sz="quarter" idx="64" hasCustomPrompt="1"/>
          </p:nvPr>
        </p:nvSpPr>
        <p:spPr>
          <a:xfrm>
            <a:off x="404784" y="4269552"/>
            <a:ext cx="11381832" cy="58477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91180863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8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7855BD9A-486C-6F49-BFF4-AA22478A8A89}"/>
              </a:ext>
            </a:extLst>
          </p:cNvPr>
          <p:cNvSpPr>
            <a:spLocks noGrp="1"/>
          </p:cNvSpPr>
          <p:nvPr>
            <p:ph type="pic" sz="quarter" idx="13" hasCustomPrompt="1"/>
          </p:nvPr>
        </p:nvSpPr>
        <p:spPr>
          <a:xfrm>
            <a:off x="0" y="0"/>
            <a:ext cx="3044952"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5" name="Titre 7">
            <a:extLst>
              <a:ext uri="{FF2B5EF4-FFF2-40B4-BE49-F238E27FC236}">
                <a16:creationId xmlns:a16="http://schemas.microsoft.com/office/drawing/2014/main" id="{250AEF5A-7F7B-D049-B31A-B8AF56DD0CEB}"/>
              </a:ext>
            </a:extLst>
          </p:cNvPr>
          <p:cNvSpPr>
            <a:spLocks noGrp="1"/>
          </p:cNvSpPr>
          <p:nvPr>
            <p:ph type="title" hasCustomPrompt="1"/>
          </p:nvPr>
        </p:nvSpPr>
        <p:spPr>
          <a:xfrm>
            <a:off x="6455664" y="382816"/>
            <a:ext cx="5330952"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E323A9E4-6BD8-544E-8BFB-8C484119082B}"/>
              </a:ext>
            </a:extLst>
          </p:cNvPr>
          <p:cNvSpPr>
            <a:spLocks noGrp="1"/>
          </p:cNvSpPr>
          <p:nvPr>
            <p:ph type="body" sz="quarter" idx="64" hasCustomPrompt="1"/>
          </p:nvPr>
        </p:nvSpPr>
        <p:spPr>
          <a:xfrm>
            <a:off x="6455664" y="1339287"/>
            <a:ext cx="5330952" cy="1323439"/>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ext Placeholder 9">
            <a:extLst>
              <a:ext uri="{FF2B5EF4-FFF2-40B4-BE49-F238E27FC236}">
                <a16:creationId xmlns:a16="http://schemas.microsoft.com/office/drawing/2014/main" id="{C0345477-83D7-AD44-B987-4836437D3FC4}"/>
              </a:ext>
            </a:extLst>
          </p:cNvPr>
          <p:cNvSpPr>
            <a:spLocks noGrp="1"/>
          </p:cNvSpPr>
          <p:nvPr>
            <p:ph type="body" sz="quarter" idx="65" hasCustomPrompt="1"/>
          </p:nvPr>
        </p:nvSpPr>
        <p:spPr>
          <a:xfrm>
            <a:off x="3407664" y="1729744"/>
            <a:ext cx="2325624" cy="203132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41136568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2121045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892694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7_2 Columns with titles and wayfinder">
    <p:spTree>
      <p:nvGrpSpPr>
        <p:cNvPr id="1" name=""/>
        <p:cNvGrpSpPr/>
        <p:nvPr/>
      </p:nvGrpSpPr>
      <p:grpSpPr>
        <a:xfrm>
          <a:off x="0" y="0"/>
          <a:ext cx="0" cy="0"/>
          <a:chOff x="0" y="0"/>
          <a:chExt cx="0" cy="0"/>
        </a:xfrm>
      </p:grpSpPr>
      <p:sp>
        <p:nvSpPr>
          <p:cNvPr id="11" name="Espace réservé pour une image  14">
            <a:extLst>
              <a:ext uri="{FF2B5EF4-FFF2-40B4-BE49-F238E27FC236}">
                <a16:creationId xmlns:a16="http://schemas.microsoft.com/office/drawing/2014/main" id="{BF44BFA8-422C-7449-949E-38CC567688B5}"/>
              </a:ext>
            </a:extLst>
          </p:cNvPr>
          <p:cNvSpPr>
            <a:spLocks noGrp="1"/>
          </p:cNvSpPr>
          <p:nvPr>
            <p:ph type="pic" sz="quarter" idx="13" hasCustomPrompt="1"/>
          </p:nvPr>
        </p:nvSpPr>
        <p:spPr>
          <a:xfrm>
            <a:off x="6164578" y="0"/>
            <a:ext cx="6027423" cy="335746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Espace réservé pour une image  14">
            <a:extLst>
              <a:ext uri="{FF2B5EF4-FFF2-40B4-BE49-F238E27FC236}">
                <a16:creationId xmlns:a16="http://schemas.microsoft.com/office/drawing/2014/main" id="{65E6802A-D79D-274B-B003-8ECA17BB5875}"/>
              </a:ext>
            </a:extLst>
          </p:cNvPr>
          <p:cNvSpPr>
            <a:spLocks noGrp="1"/>
          </p:cNvSpPr>
          <p:nvPr>
            <p:ph type="pic" sz="quarter" idx="63" hasCustomPrompt="1"/>
          </p:nvPr>
        </p:nvSpPr>
        <p:spPr>
          <a:xfrm>
            <a:off x="1" y="3506458"/>
            <a:ext cx="6027423" cy="335746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5" name="Titre 7">
            <a:extLst>
              <a:ext uri="{FF2B5EF4-FFF2-40B4-BE49-F238E27FC236}">
                <a16:creationId xmlns:a16="http://schemas.microsoft.com/office/drawing/2014/main" id="{223713A0-DBEB-5040-A463-1E3CC323E073}"/>
              </a:ext>
            </a:extLst>
          </p:cNvPr>
          <p:cNvSpPr>
            <a:spLocks noGrp="1"/>
          </p:cNvSpPr>
          <p:nvPr>
            <p:ph type="title" hasCustomPrompt="1"/>
          </p:nvPr>
        </p:nvSpPr>
        <p:spPr>
          <a:xfrm>
            <a:off x="385276" y="382816"/>
            <a:ext cx="5256878" cy="452432"/>
          </a:xfrm>
        </p:spPr>
        <p:txBody>
          <a:bodyPr lIns="91440">
            <a:spAutoFit/>
          </a:bodyPr>
          <a:lstStyle>
            <a:lvl1pPr algn="ctr">
              <a:defRPr sz="2600" b="1" cap="none" spc="0">
                <a:solidFill>
                  <a:schemeClr val="bg1"/>
                </a:solidFill>
              </a:defRPr>
            </a:lvl1pPr>
          </a:lstStyle>
          <a:p>
            <a:r>
              <a:rPr lang="fr-FR" dirty="0" err="1"/>
              <a:t>Title</a:t>
            </a:r>
            <a:r>
              <a:rPr lang="fr-FR" dirty="0"/>
              <a:t> of the slide</a:t>
            </a:r>
          </a:p>
        </p:txBody>
      </p:sp>
      <p:sp>
        <p:nvSpPr>
          <p:cNvPr id="9" name="Text Placeholder 9">
            <a:extLst>
              <a:ext uri="{FF2B5EF4-FFF2-40B4-BE49-F238E27FC236}">
                <a16:creationId xmlns:a16="http://schemas.microsoft.com/office/drawing/2014/main" id="{A1649F3E-2557-C248-8135-ADCD3FF1D15A}"/>
              </a:ext>
            </a:extLst>
          </p:cNvPr>
          <p:cNvSpPr>
            <a:spLocks noGrp="1"/>
          </p:cNvSpPr>
          <p:nvPr>
            <p:ph type="body" sz="quarter" idx="60" hasCustomPrompt="1"/>
          </p:nvPr>
        </p:nvSpPr>
        <p:spPr>
          <a:xfrm>
            <a:off x="6549388" y="4911409"/>
            <a:ext cx="5257800" cy="954107"/>
          </a:xfrm>
          <a:prstGeom prst="rect">
            <a:avLst/>
          </a:prstGeom>
        </p:spPr>
        <p:txBody>
          <a:bodyPr wrap="square" lIns="73152" rIns="73152" anchor="t" anchorCtr="0">
            <a:spAutoFit/>
          </a:bodyPr>
          <a:lstStyle>
            <a:lvl1pPr marL="0" indent="0" algn="ctr">
              <a:spcBef>
                <a:spcPts val="600"/>
              </a:spcBef>
              <a:spcAft>
                <a:spcPts val="600"/>
              </a:spcAft>
              <a:buClr>
                <a:schemeClr val="accent2"/>
              </a:buClr>
              <a:buSzPct val="100000"/>
              <a:buFont typeface="Arial" panose="020B0604020202020204" pitchFamily="34" charset="0"/>
              <a:buNone/>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3E170D87-BEF1-6F40-BFC7-3D6EDD1B9A43}"/>
              </a:ext>
            </a:extLst>
          </p:cNvPr>
          <p:cNvSpPr>
            <a:spLocks noGrp="1"/>
          </p:cNvSpPr>
          <p:nvPr>
            <p:ph type="body" sz="quarter" idx="64" hasCustomPrompt="1"/>
          </p:nvPr>
        </p:nvSpPr>
        <p:spPr>
          <a:xfrm>
            <a:off x="384815" y="1337817"/>
            <a:ext cx="5257800" cy="954107"/>
          </a:xfrm>
          <a:prstGeom prst="rect">
            <a:avLst/>
          </a:prstGeom>
        </p:spPr>
        <p:txBody>
          <a:bodyPr wrap="square" lIns="73152" rIns="73152" anchor="t" anchorCtr="0">
            <a:spAutoFit/>
          </a:bodyPr>
          <a:lstStyle>
            <a:lvl1pPr marL="0" indent="0" algn="ctr">
              <a:spcBef>
                <a:spcPts val="600"/>
              </a:spcBef>
              <a:spcAft>
                <a:spcPts val="600"/>
              </a:spcAft>
              <a:buClr>
                <a:schemeClr val="accent2"/>
              </a:buClr>
              <a:buSzPct val="100000"/>
              <a:buFont typeface="Arial" panose="020B0604020202020204" pitchFamily="34" charset="0"/>
              <a:buNone/>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583770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4_1 column">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9" name="Titre 7">
            <a:extLst>
              <a:ext uri="{FF2B5EF4-FFF2-40B4-BE49-F238E27FC236}">
                <a16:creationId xmlns:a16="http://schemas.microsoft.com/office/drawing/2014/main" id="{729A866E-735E-D54C-8FD7-A6D0E404E892}"/>
              </a:ext>
            </a:extLst>
          </p:cNvPr>
          <p:cNvSpPr>
            <a:spLocks noGrp="1"/>
          </p:cNvSpPr>
          <p:nvPr>
            <p:ph type="title" hasCustomPrompt="1"/>
          </p:nvPr>
        </p:nvSpPr>
        <p:spPr>
          <a:xfrm>
            <a:off x="404785" y="3202784"/>
            <a:ext cx="4899251" cy="452432"/>
          </a:xfrm>
        </p:spPr>
        <p:txBody>
          <a:bodyPr lIns="73152" anchor="ctr" anchorCtr="0"/>
          <a:lstStyle>
            <a:lvl1pPr>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141723759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459028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4590288"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Espace réservé pour une image  14">
            <a:extLst>
              <a:ext uri="{FF2B5EF4-FFF2-40B4-BE49-F238E27FC236}">
                <a16:creationId xmlns:a16="http://schemas.microsoft.com/office/drawing/2014/main" id="{ED644756-0CF8-254C-AD84-B29C9E862673}"/>
              </a:ext>
            </a:extLst>
          </p:cNvPr>
          <p:cNvSpPr>
            <a:spLocks noGrp="1"/>
          </p:cNvSpPr>
          <p:nvPr>
            <p:ph type="pic" sz="quarter" idx="13" hasCustomPrompt="1"/>
          </p:nvPr>
        </p:nvSpPr>
        <p:spPr>
          <a:xfrm>
            <a:off x="5358384" y="2286000"/>
            <a:ext cx="3051048" cy="4571999"/>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Text Placeholder 9">
            <a:extLst>
              <a:ext uri="{FF2B5EF4-FFF2-40B4-BE49-F238E27FC236}">
                <a16:creationId xmlns:a16="http://schemas.microsoft.com/office/drawing/2014/main" id="{EBB01689-F67F-E048-A430-A7FC6C088E9F}"/>
              </a:ext>
            </a:extLst>
          </p:cNvPr>
          <p:cNvSpPr>
            <a:spLocks noGrp="1"/>
          </p:cNvSpPr>
          <p:nvPr>
            <p:ph type="body" sz="quarter" idx="65" hasCustomPrompt="1"/>
          </p:nvPr>
        </p:nvSpPr>
        <p:spPr>
          <a:xfrm>
            <a:off x="9137904" y="1270337"/>
            <a:ext cx="2325624" cy="2031325"/>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80071592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335584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335584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9" name="Text Placeholder 9">
            <a:extLst>
              <a:ext uri="{FF2B5EF4-FFF2-40B4-BE49-F238E27FC236}">
                <a16:creationId xmlns:a16="http://schemas.microsoft.com/office/drawing/2014/main" id="{CF1EF1DE-0EB6-DC4F-8E1E-0958DFD50410}"/>
              </a:ext>
            </a:extLst>
          </p:cNvPr>
          <p:cNvSpPr>
            <a:spLocks noGrp="1"/>
          </p:cNvSpPr>
          <p:nvPr>
            <p:ph type="body" sz="quarter" idx="65" hasCustomPrompt="1"/>
          </p:nvPr>
        </p:nvSpPr>
        <p:spPr>
          <a:xfrm>
            <a:off x="4307839" y="1572091"/>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6D7C3D6-C7A8-6F40-9C63-4DDAE009F15B}"/>
              </a:ext>
            </a:extLst>
          </p:cNvPr>
          <p:cNvSpPr>
            <a:spLocks noGrp="1"/>
          </p:cNvSpPr>
          <p:nvPr>
            <p:ph type="body" sz="quarter" idx="68" hasCustomPrompt="1"/>
          </p:nvPr>
        </p:nvSpPr>
        <p:spPr>
          <a:xfrm>
            <a:off x="4307839" y="5061255"/>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99E47D65-6997-1347-A248-B235FD2EE85A}"/>
              </a:ext>
            </a:extLst>
          </p:cNvPr>
          <p:cNvSpPr>
            <a:spLocks noGrp="1"/>
          </p:cNvSpPr>
          <p:nvPr>
            <p:ph type="body" sz="quarter" idx="69" hasCustomPrompt="1"/>
          </p:nvPr>
        </p:nvSpPr>
        <p:spPr>
          <a:xfrm>
            <a:off x="8420863" y="1572091"/>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2" name="Text Placeholder 9">
            <a:extLst>
              <a:ext uri="{FF2B5EF4-FFF2-40B4-BE49-F238E27FC236}">
                <a16:creationId xmlns:a16="http://schemas.microsoft.com/office/drawing/2014/main" id="{04C6D043-DFA5-1149-A97A-3D1B443290F1}"/>
              </a:ext>
            </a:extLst>
          </p:cNvPr>
          <p:cNvSpPr>
            <a:spLocks noGrp="1"/>
          </p:cNvSpPr>
          <p:nvPr>
            <p:ph type="body" sz="quarter" idx="70" hasCustomPrompt="1"/>
          </p:nvPr>
        </p:nvSpPr>
        <p:spPr>
          <a:xfrm>
            <a:off x="8420863" y="5061255"/>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3" name="Text Placeholder 9">
            <a:extLst>
              <a:ext uri="{FF2B5EF4-FFF2-40B4-BE49-F238E27FC236}">
                <a16:creationId xmlns:a16="http://schemas.microsoft.com/office/drawing/2014/main" id="{7F1B92AF-B0FF-B941-99E0-CFB88164E77A}"/>
              </a:ext>
            </a:extLst>
          </p:cNvPr>
          <p:cNvSpPr>
            <a:spLocks noGrp="1"/>
          </p:cNvSpPr>
          <p:nvPr>
            <p:ph type="body" sz="quarter" idx="64" hasCustomPrompt="1"/>
          </p:nvPr>
        </p:nvSpPr>
        <p:spPr>
          <a:xfrm>
            <a:off x="404784" y="1782353"/>
            <a:ext cx="3354412" cy="2062103"/>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54220979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3_2 Columns with titles and wayfinder">
    <p:spTree>
      <p:nvGrpSpPr>
        <p:cNvPr id="1" name=""/>
        <p:cNvGrpSpPr/>
        <p:nvPr/>
      </p:nvGrpSpPr>
      <p:grpSpPr>
        <a:xfrm>
          <a:off x="0" y="0"/>
          <a:ext cx="0" cy="0"/>
          <a:chOff x="0" y="0"/>
          <a:chExt cx="0" cy="0"/>
        </a:xfrm>
      </p:grpSpPr>
      <p:sp>
        <p:nvSpPr>
          <p:cNvPr id="14" name="Espace réservé pour une image  14">
            <a:extLst>
              <a:ext uri="{FF2B5EF4-FFF2-40B4-BE49-F238E27FC236}">
                <a16:creationId xmlns:a16="http://schemas.microsoft.com/office/drawing/2014/main" id="{FED061ED-BA65-C042-9851-7C54F10EE628}"/>
              </a:ext>
            </a:extLst>
          </p:cNvPr>
          <p:cNvSpPr>
            <a:spLocks noGrp="1"/>
          </p:cNvSpPr>
          <p:nvPr>
            <p:ph type="pic" sz="quarter" idx="13" hasCustomPrompt="1"/>
          </p:nvPr>
        </p:nvSpPr>
        <p:spPr>
          <a:xfrm>
            <a:off x="0" y="0"/>
            <a:ext cx="6094475"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5" name="Titre 7">
            <a:extLst>
              <a:ext uri="{FF2B5EF4-FFF2-40B4-BE49-F238E27FC236}">
                <a16:creationId xmlns:a16="http://schemas.microsoft.com/office/drawing/2014/main" id="{2F5F1712-657A-944B-B2AD-2420C198C79A}"/>
              </a:ext>
            </a:extLst>
          </p:cNvPr>
          <p:cNvSpPr>
            <a:spLocks noGrp="1"/>
          </p:cNvSpPr>
          <p:nvPr>
            <p:ph type="title" hasCustomPrompt="1"/>
          </p:nvPr>
        </p:nvSpPr>
        <p:spPr>
          <a:xfrm>
            <a:off x="6455663" y="382816"/>
            <a:ext cx="5330953"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9" name="Text Placeholder 9">
            <a:extLst>
              <a:ext uri="{FF2B5EF4-FFF2-40B4-BE49-F238E27FC236}">
                <a16:creationId xmlns:a16="http://schemas.microsoft.com/office/drawing/2014/main" id="{DF0DD6F3-CE20-E146-8CF5-0A382F4B0464}"/>
              </a:ext>
            </a:extLst>
          </p:cNvPr>
          <p:cNvSpPr>
            <a:spLocks noGrp="1"/>
          </p:cNvSpPr>
          <p:nvPr>
            <p:ph type="body" sz="quarter" idx="65" hasCustomPrompt="1"/>
          </p:nvPr>
        </p:nvSpPr>
        <p:spPr>
          <a:xfrm>
            <a:off x="7118018" y="1684580"/>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3" name="Text Placeholder 9">
            <a:extLst>
              <a:ext uri="{FF2B5EF4-FFF2-40B4-BE49-F238E27FC236}">
                <a16:creationId xmlns:a16="http://schemas.microsoft.com/office/drawing/2014/main" id="{0F5A3F07-40B0-9D4E-8662-04AFDD31FA36}"/>
              </a:ext>
            </a:extLst>
          </p:cNvPr>
          <p:cNvSpPr>
            <a:spLocks noGrp="1"/>
          </p:cNvSpPr>
          <p:nvPr>
            <p:ph type="body" sz="quarter" idx="66" hasCustomPrompt="1"/>
          </p:nvPr>
        </p:nvSpPr>
        <p:spPr>
          <a:xfrm>
            <a:off x="7118018" y="2783443"/>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471BF57B-6C05-7F44-8C2A-1AAD3BF9BB9F}"/>
              </a:ext>
            </a:extLst>
          </p:cNvPr>
          <p:cNvSpPr>
            <a:spLocks noGrp="1"/>
          </p:cNvSpPr>
          <p:nvPr>
            <p:ph type="body" sz="quarter" idx="67" hasCustomPrompt="1"/>
          </p:nvPr>
        </p:nvSpPr>
        <p:spPr>
          <a:xfrm>
            <a:off x="7118018" y="3883580"/>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31" name="Text Placeholder 9">
            <a:extLst>
              <a:ext uri="{FF2B5EF4-FFF2-40B4-BE49-F238E27FC236}">
                <a16:creationId xmlns:a16="http://schemas.microsoft.com/office/drawing/2014/main" id="{AE833A75-1213-6746-89A6-BE375A8A8236}"/>
              </a:ext>
            </a:extLst>
          </p:cNvPr>
          <p:cNvSpPr>
            <a:spLocks noGrp="1"/>
          </p:cNvSpPr>
          <p:nvPr>
            <p:ph type="body" sz="quarter" idx="68" hasCustomPrompt="1"/>
          </p:nvPr>
        </p:nvSpPr>
        <p:spPr>
          <a:xfrm>
            <a:off x="7118018" y="4988891"/>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91875299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5_2 Columns with titles and wayfinder">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36838DF-7C51-5F40-A91B-CE3A0C82327B}"/>
              </a:ext>
            </a:extLst>
          </p:cNvPr>
          <p:cNvSpPr/>
          <p:nvPr userDrawn="1"/>
        </p:nvSpPr>
        <p:spPr>
          <a:xfrm>
            <a:off x="0" y="0"/>
            <a:ext cx="1219200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grpSp>
        <p:nvGrpSpPr>
          <p:cNvPr id="33" name="Group 10">
            <a:extLst>
              <a:ext uri="{FF2B5EF4-FFF2-40B4-BE49-F238E27FC236}">
                <a16:creationId xmlns:a16="http://schemas.microsoft.com/office/drawing/2014/main" id="{08B6E51A-3D21-2244-81A6-ABF940FA5FFC}"/>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34" name="Freeform 11">
              <a:extLst>
                <a:ext uri="{FF2B5EF4-FFF2-40B4-BE49-F238E27FC236}">
                  <a16:creationId xmlns:a16="http://schemas.microsoft.com/office/drawing/2014/main" id="{3617F0D7-5B59-5E40-AB93-198DCBCE946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2">
              <a:extLst>
                <a:ext uri="{FF2B5EF4-FFF2-40B4-BE49-F238E27FC236}">
                  <a16:creationId xmlns:a16="http://schemas.microsoft.com/office/drawing/2014/main" id="{5A204A0C-0A0D-E549-99BA-11753BB14C0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6" name="Titre 3">
            <a:extLst>
              <a:ext uri="{FF2B5EF4-FFF2-40B4-BE49-F238E27FC236}">
                <a16:creationId xmlns:a16="http://schemas.microsoft.com/office/drawing/2014/main" id="{3413923B-7302-E34F-A5A8-8E81D9C7B2A1}"/>
              </a:ext>
            </a:extLst>
          </p:cNvPr>
          <p:cNvSpPr>
            <a:spLocks noGrp="1"/>
          </p:cNvSpPr>
          <p:nvPr>
            <p:ph type="title" hasCustomPrompt="1"/>
          </p:nvPr>
        </p:nvSpPr>
        <p:spPr>
          <a:xfrm>
            <a:off x="404786" y="382816"/>
            <a:ext cx="11384280" cy="452432"/>
          </a:xfrm>
        </p:spPr>
        <p:txBody>
          <a:bodyPr/>
          <a:lstStyle>
            <a:lvl1pPr>
              <a:defRPr>
                <a:solidFill>
                  <a:schemeClr val="bg1"/>
                </a:solidFill>
              </a:defRPr>
            </a:lvl1pPr>
          </a:lstStyle>
          <a:p>
            <a:r>
              <a:rPr lang="fr-FR" dirty="0" err="1"/>
              <a:t>Title</a:t>
            </a:r>
            <a:r>
              <a:rPr lang="fr-FR" dirty="0"/>
              <a:t> of the slide</a:t>
            </a:r>
          </a:p>
        </p:txBody>
      </p:sp>
      <p:sp>
        <p:nvSpPr>
          <p:cNvPr id="39" name="Espace réservé du pied de page 4">
            <a:extLst>
              <a:ext uri="{FF2B5EF4-FFF2-40B4-BE49-F238E27FC236}">
                <a16:creationId xmlns:a16="http://schemas.microsoft.com/office/drawing/2014/main" id="{DE0E7E2B-6A4C-AA4E-933E-A461895DF54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grpSp>
        <p:nvGrpSpPr>
          <p:cNvPr id="11" name="Group 10">
            <a:extLst>
              <a:ext uri="{FF2B5EF4-FFF2-40B4-BE49-F238E27FC236}">
                <a16:creationId xmlns:a16="http://schemas.microsoft.com/office/drawing/2014/main" id="{302A2560-2FEF-9644-85A0-B0D3C666A216}"/>
              </a:ext>
            </a:extLst>
          </p:cNvPr>
          <p:cNvGrpSpPr/>
          <p:nvPr userDrawn="1"/>
        </p:nvGrpSpPr>
        <p:grpSpPr>
          <a:xfrm>
            <a:off x="11364899" y="6200776"/>
            <a:ext cx="432372" cy="394468"/>
            <a:chOff x="11309880" y="6178130"/>
            <a:chExt cx="490427" cy="447433"/>
          </a:xfrm>
        </p:grpSpPr>
        <p:sp>
          <p:nvSpPr>
            <p:cNvPr id="12" name="Freeform: Shape 6">
              <a:extLst>
                <a:ext uri="{FF2B5EF4-FFF2-40B4-BE49-F238E27FC236}">
                  <a16:creationId xmlns:a16="http://schemas.microsoft.com/office/drawing/2014/main" id="{BC6B7649-2DAC-2942-8DE5-DED27C321E6C}"/>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8">
              <a:extLst>
                <a:ext uri="{FF2B5EF4-FFF2-40B4-BE49-F238E27FC236}">
                  <a16:creationId xmlns:a16="http://schemas.microsoft.com/office/drawing/2014/main" id="{1DFEFCB4-4ACA-EA48-8FBC-63177C069AB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1">
              <a:extLst>
                <a:ext uri="{FF2B5EF4-FFF2-40B4-BE49-F238E27FC236}">
                  <a16:creationId xmlns:a16="http://schemas.microsoft.com/office/drawing/2014/main" id="{66309154-3C93-AA4B-8075-4F90FED99286}"/>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2">
              <a:extLst>
                <a:ext uri="{FF2B5EF4-FFF2-40B4-BE49-F238E27FC236}">
                  <a16:creationId xmlns:a16="http://schemas.microsoft.com/office/drawing/2014/main" id="{A70E5E73-804A-E74B-8861-93579BD829C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3">
              <a:extLst>
                <a:ext uri="{FF2B5EF4-FFF2-40B4-BE49-F238E27FC236}">
                  <a16:creationId xmlns:a16="http://schemas.microsoft.com/office/drawing/2014/main" id="{962D3D25-AF5E-0C41-BF41-6BD18B21BE2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4">
              <a:extLst>
                <a:ext uri="{FF2B5EF4-FFF2-40B4-BE49-F238E27FC236}">
                  <a16:creationId xmlns:a16="http://schemas.microsoft.com/office/drawing/2014/main" id="{D02D37E2-10A4-9E46-8A2E-6EA8E48BC707}"/>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5">
              <a:extLst>
                <a:ext uri="{FF2B5EF4-FFF2-40B4-BE49-F238E27FC236}">
                  <a16:creationId xmlns:a16="http://schemas.microsoft.com/office/drawing/2014/main" id="{5AEC6994-EC52-5F48-8DB8-8892B715D9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6">
              <a:extLst>
                <a:ext uri="{FF2B5EF4-FFF2-40B4-BE49-F238E27FC236}">
                  <a16:creationId xmlns:a16="http://schemas.microsoft.com/office/drawing/2014/main" id="{1D76A416-B036-4B44-A93B-4A8EF0B31A9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7">
              <a:extLst>
                <a:ext uri="{FF2B5EF4-FFF2-40B4-BE49-F238E27FC236}">
                  <a16:creationId xmlns:a16="http://schemas.microsoft.com/office/drawing/2014/main" id="{18F847F1-8C15-C041-A79C-EECF9674AAB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8">
              <a:extLst>
                <a:ext uri="{FF2B5EF4-FFF2-40B4-BE49-F238E27FC236}">
                  <a16:creationId xmlns:a16="http://schemas.microsoft.com/office/drawing/2014/main" id="{F956AC18-16F2-4B48-AF42-78C29DB6BD54}"/>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9">
              <a:extLst>
                <a:ext uri="{FF2B5EF4-FFF2-40B4-BE49-F238E27FC236}">
                  <a16:creationId xmlns:a16="http://schemas.microsoft.com/office/drawing/2014/main" id="{447D19CE-2870-F046-9792-B5C96DC58511}"/>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0">
              <a:extLst>
                <a:ext uri="{FF2B5EF4-FFF2-40B4-BE49-F238E27FC236}">
                  <a16:creationId xmlns:a16="http://schemas.microsoft.com/office/drawing/2014/main" id="{AA926DCC-EBAB-3D4F-827B-A9453DA6E852}"/>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1">
              <a:extLst>
                <a:ext uri="{FF2B5EF4-FFF2-40B4-BE49-F238E27FC236}">
                  <a16:creationId xmlns:a16="http://schemas.microsoft.com/office/drawing/2014/main" id="{C7524AC8-296A-4D47-B7AC-48B9577D1D6D}"/>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2">
              <a:extLst>
                <a:ext uri="{FF2B5EF4-FFF2-40B4-BE49-F238E27FC236}">
                  <a16:creationId xmlns:a16="http://schemas.microsoft.com/office/drawing/2014/main" id="{ADDE41D9-DBD0-D148-AA54-FDC9E0D8E721}"/>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3">
              <a:extLst>
                <a:ext uri="{FF2B5EF4-FFF2-40B4-BE49-F238E27FC236}">
                  <a16:creationId xmlns:a16="http://schemas.microsoft.com/office/drawing/2014/main" id="{A280E73B-14F0-6942-83C9-EE31089A9617}"/>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8" name="Espace réservé du texte 20">
            <a:extLst>
              <a:ext uri="{FF2B5EF4-FFF2-40B4-BE49-F238E27FC236}">
                <a16:creationId xmlns:a16="http://schemas.microsoft.com/office/drawing/2014/main" id="{946540EA-0D49-4744-BF69-A647F1091265}"/>
              </a:ext>
            </a:extLst>
          </p:cNvPr>
          <p:cNvSpPr>
            <a:spLocks noGrp="1"/>
          </p:cNvSpPr>
          <p:nvPr>
            <p:ph type="body" sz="quarter" idx="15" hasCustomPrompt="1"/>
          </p:nvPr>
        </p:nvSpPr>
        <p:spPr>
          <a:xfrm>
            <a:off x="2351088" y="1494906"/>
            <a:ext cx="8238744" cy="2636591"/>
          </a:xfrm>
          <a:prstGeom prst="rect">
            <a:avLst/>
          </a:prstGeom>
        </p:spPr>
        <p:txBody>
          <a:bodyPr lIns="0" rIns="0" anchor="b">
            <a:normAutofit/>
          </a:bodyPr>
          <a:lstStyle>
            <a:lvl1pPr marL="0" indent="0">
              <a:spcBef>
                <a:spcPts val="0"/>
              </a:spcBef>
              <a:buNone/>
              <a:defRPr sz="2800">
                <a:solidFill>
                  <a:schemeClr val="bg1"/>
                </a:solidFill>
                <a:latin typeface="+mj-lt"/>
              </a:defRPr>
            </a:lvl1pPr>
          </a:lstStyle>
          <a:p>
            <a:pPr lvl="0"/>
            <a:r>
              <a:rPr lang="en-GB" dirty="0"/>
              <a:t>Insert your quote here</a:t>
            </a:r>
          </a:p>
        </p:txBody>
      </p:sp>
    </p:spTree>
    <p:extLst>
      <p:ext uri="{BB962C8B-B14F-4D97-AF65-F5344CB8AC3E}">
        <p14:creationId xmlns:p14="http://schemas.microsoft.com/office/powerpoint/2010/main" val="414770763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8_34 Columns with titles and wayfinder">
    <p:spTree>
      <p:nvGrpSpPr>
        <p:cNvPr id="1" name=""/>
        <p:cNvGrpSpPr/>
        <p:nvPr/>
      </p:nvGrpSpPr>
      <p:grpSpPr>
        <a:xfrm>
          <a:off x="0" y="0"/>
          <a:ext cx="0" cy="0"/>
          <a:chOff x="0" y="0"/>
          <a:chExt cx="0" cy="0"/>
        </a:xfrm>
      </p:grpSpPr>
      <p:sp>
        <p:nvSpPr>
          <p:cNvPr id="34" name="Espace réservé pour une image  14">
            <a:extLst>
              <a:ext uri="{FF2B5EF4-FFF2-40B4-BE49-F238E27FC236}">
                <a16:creationId xmlns:a16="http://schemas.microsoft.com/office/drawing/2014/main" id="{1B04A827-7C9A-FB45-8876-74553F99DF10}"/>
              </a:ext>
            </a:extLst>
          </p:cNvPr>
          <p:cNvSpPr>
            <a:spLocks noGrp="1"/>
          </p:cNvSpPr>
          <p:nvPr>
            <p:ph type="pic" sz="quarter" idx="65" hasCustomPrompt="1"/>
          </p:nvPr>
        </p:nvSpPr>
        <p:spPr>
          <a:xfrm>
            <a:off x="0" y="4584658"/>
            <a:ext cx="3941064" cy="227334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1" name="Text Placeholder 9">
            <a:extLst>
              <a:ext uri="{FF2B5EF4-FFF2-40B4-BE49-F238E27FC236}">
                <a16:creationId xmlns:a16="http://schemas.microsoft.com/office/drawing/2014/main" id="{D4ADED50-3119-5B4E-8DCC-DD2BE9E6A7A6}"/>
              </a:ext>
            </a:extLst>
          </p:cNvPr>
          <p:cNvSpPr>
            <a:spLocks noGrp="1"/>
          </p:cNvSpPr>
          <p:nvPr>
            <p:ph type="body" sz="quarter" idx="66" hasCustomPrompt="1"/>
          </p:nvPr>
        </p:nvSpPr>
        <p:spPr>
          <a:xfrm>
            <a:off x="182880" y="2670998"/>
            <a:ext cx="3575304" cy="138499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4" name="Espace réservé du titre 1">
            <a:extLst>
              <a:ext uri="{FF2B5EF4-FFF2-40B4-BE49-F238E27FC236}">
                <a16:creationId xmlns:a16="http://schemas.microsoft.com/office/drawing/2014/main" id="{4106D3E9-C8B4-B244-8C1E-85D378A4C4D5}"/>
              </a:ext>
            </a:extLst>
          </p:cNvPr>
          <p:cNvSpPr>
            <a:spLocks noGrp="1"/>
          </p:cNvSpPr>
          <p:nvPr>
            <p:ph type="title"/>
          </p:nvPr>
        </p:nvSpPr>
        <p:spPr>
          <a:xfrm>
            <a:off x="4306824" y="382816"/>
            <a:ext cx="7480390" cy="452432"/>
          </a:xfrm>
          <a:prstGeom prst="rect">
            <a:avLst/>
          </a:prstGeom>
        </p:spPr>
        <p:txBody>
          <a:bodyPr vert="horz" wrap="square" lIns="72000" tIns="45720" rIns="72000" bIns="45720" rtlCol="0" anchor="t">
            <a:spAutoFit/>
          </a:bodyPr>
          <a:lstStyle/>
          <a:p>
            <a:r>
              <a:rPr lang="en-GB" dirty="0"/>
              <a:t>Title of the slide</a:t>
            </a:r>
          </a:p>
        </p:txBody>
      </p:sp>
      <p:sp>
        <p:nvSpPr>
          <p:cNvPr id="24" name="Text Placeholder 9">
            <a:extLst>
              <a:ext uri="{FF2B5EF4-FFF2-40B4-BE49-F238E27FC236}">
                <a16:creationId xmlns:a16="http://schemas.microsoft.com/office/drawing/2014/main" id="{0243EE7B-BD36-2446-8151-442ECE3EFD83}"/>
              </a:ext>
            </a:extLst>
          </p:cNvPr>
          <p:cNvSpPr>
            <a:spLocks noGrp="1"/>
          </p:cNvSpPr>
          <p:nvPr>
            <p:ph type="body" sz="quarter" idx="64" hasCustomPrompt="1"/>
          </p:nvPr>
        </p:nvSpPr>
        <p:spPr>
          <a:xfrm>
            <a:off x="6227065" y="1598470"/>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5" name="Text Placeholder 9">
            <a:extLst>
              <a:ext uri="{FF2B5EF4-FFF2-40B4-BE49-F238E27FC236}">
                <a16:creationId xmlns:a16="http://schemas.microsoft.com/office/drawing/2014/main" id="{C999DC63-E75A-B24A-BB3C-D51471D920C9}"/>
              </a:ext>
            </a:extLst>
          </p:cNvPr>
          <p:cNvSpPr>
            <a:spLocks noGrp="1"/>
          </p:cNvSpPr>
          <p:nvPr>
            <p:ph type="body" sz="quarter" idx="67" hasCustomPrompt="1"/>
          </p:nvPr>
        </p:nvSpPr>
        <p:spPr>
          <a:xfrm>
            <a:off x="6227065" y="2733880"/>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6" name="Text Placeholder 9">
            <a:extLst>
              <a:ext uri="{FF2B5EF4-FFF2-40B4-BE49-F238E27FC236}">
                <a16:creationId xmlns:a16="http://schemas.microsoft.com/office/drawing/2014/main" id="{6E47FE33-0C42-584D-9408-C0D6A9EE9D43}"/>
              </a:ext>
            </a:extLst>
          </p:cNvPr>
          <p:cNvSpPr>
            <a:spLocks noGrp="1"/>
          </p:cNvSpPr>
          <p:nvPr>
            <p:ph type="body" sz="quarter" idx="68" hasCustomPrompt="1"/>
          </p:nvPr>
        </p:nvSpPr>
        <p:spPr>
          <a:xfrm>
            <a:off x="6227065" y="3859748"/>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FA3B67C0-4A19-8740-B170-945B486C1A41}"/>
              </a:ext>
            </a:extLst>
          </p:cNvPr>
          <p:cNvSpPr>
            <a:spLocks noGrp="1"/>
          </p:cNvSpPr>
          <p:nvPr>
            <p:ph type="body" sz="quarter" idx="69" hasCustomPrompt="1"/>
          </p:nvPr>
        </p:nvSpPr>
        <p:spPr>
          <a:xfrm>
            <a:off x="6227065" y="5004699"/>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8" name="Text Placeholder 9">
            <a:extLst>
              <a:ext uri="{FF2B5EF4-FFF2-40B4-BE49-F238E27FC236}">
                <a16:creationId xmlns:a16="http://schemas.microsoft.com/office/drawing/2014/main" id="{517A439F-BF5B-A942-BAB8-2B4E43310EB5}"/>
              </a:ext>
            </a:extLst>
          </p:cNvPr>
          <p:cNvSpPr>
            <a:spLocks noGrp="1"/>
          </p:cNvSpPr>
          <p:nvPr>
            <p:ph type="body" sz="quarter" idx="70" hasCustomPrompt="1"/>
          </p:nvPr>
        </p:nvSpPr>
        <p:spPr>
          <a:xfrm>
            <a:off x="4489704" y="1660026"/>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29" name="Text Placeholder 9">
            <a:extLst>
              <a:ext uri="{FF2B5EF4-FFF2-40B4-BE49-F238E27FC236}">
                <a16:creationId xmlns:a16="http://schemas.microsoft.com/office/drawing/2014/main" id="{1DB6DCB2-F141-3C49-9E12-EBE118F77564}"/>
              </a:ext>
            </a:extLst>
          </p:cNvPr>
          <p:cNvSpPr>
            <a:spLocks noGrp="1"/>
          </p:cNvSpPr>
          <p:nvPr>
            <p:ph type="body" sz="quarter" idx="71" hasCustomPrompt="1"/>
          </p:nvPr>
        </p:nvSpPr>
        <p:spPr>
          <a:xfrm>
            <a:off x="4489704" y="2795436"/>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0" name="Text Placeholder 9">
            <a:extLst>
              <a:ext uri="{FF2B5EF4-FFF2-40B4-BE49-F238E27FC236}">
                <a16:creationId xmlns:a16="http://schemas.microsoft.com/office/drawing/2014/main" id="{21BAF827-43DF-954E-9047-069314E03B3E}"/>
              </a:ext>
            </a:extLst>
          </p:cNvPr>
          <p:cNvSpPr>
            <a:spLocks noGrp="1"/>
          </p:cNvSpPr>
          <p:nvPr>
            <p:ph type="body" sz="quarter" idx="72" hasCustomPrompt="1"/>
          </p:nvPr>
        </p:nvSpPr>
        <p:spPr>
          <a:xfrm>
            <a:off x="4489704" y="3921304"/>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1" name="Text Placeholder 9">
            <a:extLst>
              <a:ext uri="{FF2B5EF4-FFF2-40B4-BE49-F238E27FC236}">
                <a16:creationId xmlns:a16="http://schemas.microsoft.com/office/drawing/2014/main" id="{056A23BC-11C1-DD43-995B-D8E01493A039}"/>
              </a:ext>
            </a:extLst>
          </p:cNvPr>
          <p:cNvSpPr>
            <a:spLocks noGrp="1"/>
          </p:cNvSpPr>
          <p:nvPr>
            <p:ph type="body" sz="quarter" idx="73" hasCustomPrompt="1"/>
          </p:nvPr>
        </p:nvSpPr>
        <p:spPr>
          <a:xfrm>
            <a:off x="4489704" y="5066255"/>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3" name="Espace réservé pour une image  14">
            <a:extLst>
              <a:ext uri="{FF2B5EF4-FFF2-40B4-BE49-F238E27FC236}">
                <a16:creationId xmlns:a16="http://schemas.microsoft.com/office/drawing/2014/main" id="{56197AE5-87CA-BD4F-AB6B-27F25FCED2AC}"/>
              </a:ext>
            </a:extLst>
          </p:cNvPr>
          <p:cNvSpPr>
            <a:spLocks noGrp="1"/>
          </p:cNvSpPr>
          <p:nvPr>
            <p:ph type="pic" sz="quarter" idx="13" hasCustomPrompt="1"/>
          </p:nvPr>
        </p:nvSpPr>
        <p:spPr>
          <a:xfrm>
            <a:off x="0" y="1"/>
            <a:ext cx="3941064" cy="2271284"/>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Tree>
    <p:extLst>
      <p:ext uri="{BB962C8B-B14F-4D97-AF65-F5344CB8AC3E}">
        <p14:creationId xmlns:p14="http://schemas.microsoft.com/office/powerpoint/2010/main" val="23811789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7" name="Espace réservé du titre 1">
            <a:extLst>
              <a:ext uri="{FF2B5EF4-FFF2-40B4-BE49-F238E27FC236}">
                <a16:creationId xmlns:a16="http://schemas.microsoft.com/office/drawing/2014/main" id="{A2762F76-E413-6E4B-9965-1F6F2E043C34}"/>
              </a:ext>
            </a:extLst>
          </p:cNvPr>
          <p:cNvSpPr>
            <a:spLocks noGrp="1"/>
          </p:cNvSpPr>
          <p:nvPr>
            <p:ph type="title" hasCustomPrompt="1"/>
          </p:nvPr>
        </p:nvSpPr>
        <p:spPr>
          <a:xfrm>
            <a:off x="729995" y="382816"/>
            <a:ext cx="2322576" cy="452432"/>
          </a:xfrm>
          <a:prstGeom prst="rect">
            <a:avLst/>
          </a:prstGeom>
        </p:spPr>
        <p:txBody>
          <a:bodyPr vert="horz" wrap="square" lIns="0" tIns="45720" rIns="0" bIns="45720" rtlCol="0" anchor="t">
            <a:spAutoFit/>
          </a:bodyPr>
          <a:lstStyle>
            <a:lvl1pPr>
              <a:spcBef>
                <a:spcPts val="0"/>
              </a:spcBef>
              <a:spcAft>
                <a:spcPts val="0"/>
              </a:spcAft>
              <a:defRPr>
                <a:solidFill>
                  <a:schemeClr val="bg1"/>
                </a:solidFill>
              </a:defRPr>
            </a:lvl1pPr>
          </a:lstStyle>
          <a:p>
            <a:r>
              <a:rPr lang="en-GB" dirty="0"/>
              <a:t>Title of the slide</a:t>
            </a:r>
          </a:p>
        </p:txBody>
      </p:sp>
      <p:sp>
        <p:nvSpPr>
          <p:cNvPr id="20" name="Text Placeholder 9">
            <a:extLst>
              <a:ext uri="{FF2B5EF4-FFF2-40B4-BE49-F238E27FC236}">
                <a16:creationId xmlns:a16="http://schemas.microsoft.com/office/drawing/2014/main" id="{0234F4D1-47B4-704B-8FDF-B480B4A56CD0}"/>
              </a:ext>
            </a:extLst>
          </p:cNvPr>
          <p:cNvSpPr>
            <a:spLocks noGrp="1"/>
          </p:cNvSpPr>
          <p:nvPr>
            <p:ph type="body" sz="quarter" idx="71" hasCustomPrompt="1"/>
          </p:nvPr>
        </p:nvSpPr>
        <p:spPr>
          <a:xfrm>
            <a:off x="4146803" y="2428927"/>
            <a:ext cx="2322576" cy="738664"/>
          </a:xfrm>
          <a:prstGeom prst="rect">
            <a:avLst/>
          </a:prstGeom>
        </p:spPr>
        <p:txBody>
          <a:bodyPr wrap="square" lIns="0" tIns="0" rIns="0" b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0"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304973645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8_1 column">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0"/>
            <a:ext cx="6089904"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30" name="Text Placeholder 9">
            <a:extLst>
              <a:ext uri="{FF2B5EF4-FFF2-40B4-BE49-F238E27FC236}">
                <a16:creationId xmlns:a16="http://schemas.microsoft.com/office/drawing/2014/main" id="{205A2BE1-2547-C440-B34A-2B1097B275E0}"/>
              </a:ext>
            </a:extLst>
          </p:cNvPr>
          <p:cNvSpPr>
            <a:spLocks noGrp="1"/>
          </p:cNvSpPr>
          <p:nvPr>
            <p:ph type="body" sz="quarter" idx="71" hasCustomPrompt="1"/>
          </p:nvPr>
        </p:nvSpPr>
        <p:spPr>
          <a:xfrm>
            <a:off x="6480052" y="355285"/>
            <a:ext cx="5349240" cy="83099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endParaRPr lang="en-GB" dirty="0"/>
          </a:p>
        </p:txBody>
      </p:sp>
      <p:sp>
        <p:nvSpPr>
          <p:cNvPr id="28" name="Text Placeholder 9">
            <a:extLst>
              <a:ext uri="{FF2B5EF4-FFF2-40B4-BE49-F238E27FC236}">
                <a16:creationId xmlns:a16="http://schemas.microsoft.com/office/drawing/2014/main" id="{BF9FE515-DAB2-8745-A9C1-F5D5ECDBF56B}"/>
              </a:ext>
            </a:extLst>
          </p:cNvPr>
          <p:cNvSpPr>
            <a:spLocks noGrp="1"/>
          </p:cNvSpPr>
          <p:nvPr>
            <p:ph type="body" sz="quarter" idx="72" hasCustomPrompt="1"/>
          </p:nvPr>
        </p:nvSpPr>
        <p:spPr>
          <a:xfrm>
            <a:off x="6480052" y="1899376"/>
            <a:ext cx="5349240" cy="83099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endParaRPr lang="en-GB" dirty="0"/>
          </a:p>
        </p:txBody>
      </p:sp>
      <p:sp>
        <p:nvSpPr>
          <p:cNvPr id="29" name="Text Placeholder 9">
            <a:extLst>
              <a:ext uri="{FF2B5EF4-FFF2-40B4-BE49-F238E27FC236}">
                <a16:creationId xmlns:a16="http://schemas.microsoft.com/office/drawing/2014/main" id="{FAF2B8E8-F7F3-5E44-98E3-3B2F87F7CAEC}"/>
              </a:ext>
            </a:extLst>
          </p:cNvPr>
          <p:cNvSpPr>
            <a:spLocks noGrp="1"/>
          </p:cNvSpPr>
          <p:nvPr>
            <p:ph type="body" sz="quarter" idx="73" hasCustomPrompt="1"/>
          </p:nvPr>
        </p:nvSpPr>
        <p:spPr>
          <a:xfrm>
            <a:off x="6480052" y="3443467"/>
            <a:ext cx="5349240" cy="83099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endParaRPr lang="en-GB" dirty="0"/>
          </a:p>
        </p:txBody>
      </p:sp>
      <p:sp>
        <p:nvSpPr>
          <p:cNvPr id="31" name="Text Placeholder 9">
            <a:extLst>
              <a:ext uri="{FF2B5EF4-FFF2-40B4-BE49-F238E27FC236}">
                <a16:creationId xmlns:a16="http://schemas.microsoft.com/office/drawing/2014/main" id="{30A2E737-CF7A-3E40-8D29-199EE267CE05}"/>
              </a:ext>
            </a:extLst>
          </p:cNvPr>
          <p:cNvSpPr>
            <a:spLocks noGrp="1"/>
          </p:cNvSpPr>
          <p:nvPr>
            <p:ph type="body" sz="quarter" idx="74" hasCustomPrompt="1"/>
          </p:nvPr>
        </p:nvSpPr>
        <p:spPr>
          <a:xfrm>
            <a:off x="6474960" y="5286448"/>
            <a:ext cx="1371600" cy="646331"/>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8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35" name="Text Placeholder 9">
            <a:extLst>
              <a:ext uri="{FF2B5EF4-FFF2-40B4-BE49-F238E27FC236}">
                <a16:creationId xmlns:a16="http://schemas.microsoft.com/office/drawing/2014/main" id="{189AEDB4-E120-2F45-A002-74DBC54E811C}"/>
              </a:ext>
            </a:extLst>
          </p:cNvPr>
          <p:cNvSpPr>
            <a:spLocks noGrp="1"/>
          </p:cNvSpPr>
          <p:nvPr>
            <p:ph type="body" sz="quarter" idx="75" hasCustomPrompt="1"/>
          </p:nvPr>
        </p:nvSpPr>
        <p:spPr>
          <a:xfrm>
            <a:off x="8468872" y="5286448"/>
            <a:ext cx="1371600" cy="646331"/>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8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36" name="Text Placeholder 9">
            <a:extLst>
              <a:ext uri="{FF2B5EF4-FFF2-40B4-BE49-F238E27FC236}">
                <a16:creationId xmlns:a16="http://schemas.microsoft.com/office/drawing/2014/main" id="{E34DB7BC-3BC4-464C-AC82-51179F651863}"/>
              </a:ext>
            </a:extLst>
          </p:cNvPr>
          <p:cNvSpPr>
            <a:spLocks noGrp="1"/>
          </p:cNvSpPr>
          <p:nvPr>
            <p:ph type="body" sz="quarter" idx="76" hasCustomPrompt="1"/>
          </p:nvPr>
        </p:nvSpPr>
        <p:spPr>
          <a:xfrm>
            <a:off x="10454368" y="5286448"/>
            <a:ext cx="1371600" cy="646331"/>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8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Tree>
    <p:extLst>
      <p:ext uri="{BB962C8B-B14F-4D97-AF65-F5344CB8AC3E}">
        <p14:creationId xmlns:p14="http://schemas.microsoft.com/office/powerpoint/2010/main" val="353047222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3_1 column">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4A1532DE-2F57-B146-A694-6CA834342B53}"/>
              </a:ext>
            </a:extLst>
          </p:cNvPr>
          <p:cNvSpPr>
            <a:spLocks noGrp="1"/>
          </p:cNvSpPr>
          <p:nvPr>
            <p:ph type="pic" sz="quarter" idx="13" hasCustomPrompt="1"/>
          </p:nvPr>
        </p:nvSpPr>
        <p:spPr>
          <a:xfrm>
            <a:off x="404786" y="4114800"/>
            <a:ext cx="7506158" cy="27432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147080"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9" name="Text Placeholder 9">
            <a:extLst>
              <a:ext uri="{FF2B5EF4-FFF2-40B4-BE49-F238E27FC236}">
                <a16:creationId xmlns:a16="http://schemas.microsoft.com/office/drawing/2014/main" id="{26914EA9-73F1-544D-A0C4-BBA3DC1FDCD9}"/>
              </a:ext>
            </a:extLst>
          </p:cNvPr>
          <p:cNvSpPr>
            <a:spLocks noGrp="1"/>
          </p:cNvSpPr>
          <p:nvPr>
            <p:ph type="body" sz="quarter" idx="66" hasCustomPrompt="1"/>
          </p:nvPr>
        </p:nvSpPr>
        <p:spPr>
          <a:xfrm>
            <a:off x="404786" y="966583"/>
            <a:ext cx="4097660" cy="492443"/>
          </a:xfrm>
          <a:prstGeom prst="rect">
            <a:avLst/>
          </a:prstGeom>
          <a:solidFill>
            <a:schemeClr val="tx1">
              <a:lumMod val="65000"/>
              <a:lumOff val="35000"/>
            </a:schemeClr>
          </a:solidFill>
        </p:spPr>
        <p:txBody>
          <a:bodyPr wrap="none" lIns="73152" rIns="73152"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600" b="1" i="0" cap="none">
                <a:solidFill>
                  <a:schemeClr val="bg1"/>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Second line if needed</a:t>
            </a:r>
            <a:endParaRPr lang="en-GB" dirty="0"/>
          </a:p>
        </p:txBody>
      </p:sp>
      <p:sp>
        <p:nvSpPr>
          <p:cNvPr id="20" name="Text Placeholder 9">
            <a:extLst>
              <a:ext uri="{FF2B5EF4-FFF2-40B4-BE49-F238E27FC236}">
                <a16:creationId xmlns:a16="http://schemas.microsoft.com/office/drawing/2014/main" id="{16618B10-3EDB-CB45-BE30-C35B1AADDFDF}"/>
              </a:ext>
            </a:extLst>
          </p:cNvPr>
          <p:cNvSpPr>
            <a:spLocks noGrp="1"/>
          </p:cNvSpPr>
          <p:nvPr>
            <p:ph type="body" sz="quarter" idx="65" hasCustomPrompt="1"/>
          </p:nvPr>
        </p:nvSpPr>
        <p:spPr>
          <a:xfrm>
            <a:off x="404786" y="2011553"/>
            <a:ext cx="3570198" cy="1384995"/>
          </a:xfrm>
          <a:prstGeom prst="rect">
            <a:avLst/>
          </a:prstGeom>
        </p:spPr>
        <p:txBody>
          <a:bodyPr wrap="square" lIns="73152" rIns="73152" bIns="45720"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4" name="Text Placeholder 9">
            <a:extLst>
              <a:ext uri="{FF2B5EF4-FFF2-40B4-BE49-F238E27FC236}">
                <a16:creationId xmlns:a16="http://schemas.microsoft.com/office/drawing/2014/main" id="{7897A533-0494-5E47-BDA8-07F1FEC9FEED}"/>
              </a:ext>
            </a:extLst>
          </p:cNvPr>
          <p:cNvSpPr>
            <a:spLocks noGrp="1"/>
          </p:cNvSpPr>
          <p:nvPr>
            <p:ph type="body" sz="quarter" idx="67" hasCustomPrompt="1"/>
          </p:nvPr>
        </p:nvSpPr>
        <p:spPr>
          <a:xfrm>
            <a:off x="4340747" y="2011553"/>
            <a:ext cx="3570198" cy="1384995"/>
          </a:xfrm>
          <a:prstGeom prst="rect">
            <a:avLst/>
          </a:prstGeom>
        </p:spPr>
        <p:txBody>
          <a:bodyPr wrap="square" lIns="73152" rIns="73152" bIns="45720"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9" name="Text Placeholder 9">
            <a:extLst>
              <a:ext uri="{FF2B5EF4-FFF2-40B4-BE49-F238E27FC236}">
                <a16:creationId xmlns:a16="http://schemas.microsoft.com/office/drawing/2014/main" id="{A4DFE786-34F4-904B-BF1E-8082727A53FC}"/>
              </a:ext>
            </a:extLst>
          </p:cNvPr>
          <p:cNvSpPr>
            <a:spLocks noGrp="1"/>
          </p:cNvSpPr>
          <p:nvPr>
            <p:ph type="body" sz="quarter" idx="68" hasCustomPrompt="1"/>
          </p:nvPr>
        </p:nvSpPr>
        <p:spPr>
          <a:xfrm>
            <a:off x="8412008" y="1729744"/>
            <a:ext cx="2454112" cy="1815882"/>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1190475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tags" Target="../tags/tag16.xml"/><Relationship Id="rId50" Type="http://schemas.openxmlformats.org/officeDocument/2006/relationships/image" Target="../media/image12.png"/><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9" Type="http://schemas.openxmlformats.org/officeDocument/2006/relationships/slideLayout" Target="../slideLayouts/slideLayout39.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image" Target="../media/image1.emf"/><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oleObject" Target="../embeddings/oleObject8.bin"/><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tags" Target="../tags/tag15.xml"/><Relationship Id="rId20" Type="http://schemas.openxmlformats.org/officeDocument/2006/relationships/slideLayout" Target="../slideLayouts/slideLayout30.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ags" Target="../tags/tag72.xml"/><Relationship Id="rId18" Type="http://schemas.openxmlformats.org/officeDocument/2006/relationships/image" Target="../media/image3.emf"/><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56.xml"/><Relationship Id="rId16" Type="http://schemas.openxmlformats.org/officeDocument/2006/relationships/image" Target="../media/image1.em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oleObject" Target="../embeddings/oleObject18.bin"/><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ags" Target="../tags/tag7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tags" Target="../tags/tag86.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9" Type="http://schemas.openxmlformats.org/officeDocument/2006/relationships/slideLayout" Target="../slideLayouts/slideLayout94.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theme" Target="../theme/theme4.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image" Target="../media/image1.emf"/><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oleObject" Target="../embeddings/oleObject25.bin"/><Relationship Id="rId8" Type="http://schemas.openxmlformats.org/officeDocument/2006/relationships/slideLayout" Target="../slideLayouts/slideLayout73.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tags" Target="../tags/tag85.xml"/><Relationship Id="rId20" Type="http://schemas.openxmlformats.org/officeDocument/2006/relationships/slideLayout" Target="../slideLayouts/slideLayout85.xml"/><Relationship Id="rId41" Type="http://schemas.openxmlformats.org/officeDocument/2006/relationships/slideLayout" Target="../slideLayouts/slideLayout106.xml"/><Relationship Id="rId1" Type="http://schemas.openxmlformats.org/officeDocument/2006/relationships/slideLayout" Target="../slideLayouts/slideLayout66.xml"/><Relationship Id="rId6"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12"/>
            </p:custDataLst>
            <p:extLst>
              <p:ext uri="{D42A27DB-BD31-4B8C-83A1-F6EECF244321}">
                <p14:modId xmlns:p14="http://schemas.microsoft.com/office/powerpoint/2010/main" val="3512338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4" imgW="532" imgH="530" progId="TCLayout.ActiveDocument.1">
                  <p:embed/>
                </p:oleObj>
              </mc:Choice>
              <mc:Fallback>
                <p:oleObj name="Diapositive think-cell" r:id="rId14" imgW="532" imgH="53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1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en-GB" smtClean="0"/>
              <a:pPr/>
              <a:t>‹#›</a:t>
            </a:fld>
            <a:r>
              <a:rPr lang="en-GB" dirty="0"/>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Ipsos </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64" r:id="rId3"/>
    <p:sldLayoutId id="2147483663" r:id="rId4"/>
    <p:sldLayoutId id="2147483674" r:id="rId5"/>
    <p:sldLayoutId id="2147483762" r:id="rId6"/>
    <p:sldLayoutId id="2147483676" r:id="rId7"/>
    <p:sldLayoutId id="2147483720" r:id="rId8"/>
    <p:sldLayoutId id="2147483671" r:id="rId9"/>
    <p:sldLayoutId id="2147483709" r:id="rId10"/>
  </p:sldLayoutIdLst>
  <p:hf hdr="0" ftr="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17"/>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4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8" imgW="532" imgH="530" progId="TCLayout.ActiveDocument.1">
                  <p:embed/>
                </p:oleObj>
              </mc:Choice>
              <mc:Fallback>
                <p:oleObj name="Diapositive think-cell" r:id="rId48"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47"/>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50">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6042833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 id="2147483797" r:id="rId34"/>
    <p:sldLayoutId id="2147483798" r:id="rId35"/>
    <p:sldLayoutId id="2147483799" r:id="rId36"/>
    <p:sldLayoutId id="2147483800" r:id="rId37"/>
    <p:sldLayoutId id="2147483801" r:id="rId38"/>
    <p:sldLayoutId id="2147483802" r:id="rId39"/>
    <p:sldLayoutId id="2147483803" r:id="rId40"/>
    <p:sldLayoutId id="2147483804" r:id="rId41"/>
    <p:sldLayoutId id="2147483805" r:id="rId42"/>
    <p:sldLayoutId id="2147483806" r:id="rId43"/>
    <p:sldLayoutId id="2147483807" r:id="rId44"/>
  </p:sldLayoutIdLst>
  <p:hf hdr="0" ftr="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Clr>
          <a:schemeClr val="tx2"/>
        </a:buClr>
        <a:buSzPct val="100000"/>
        <a:buFont typeface="Wingdings" panose="05000000000000000000" pitchFamily="2" charset="2"/>
        <a:buChar char="§"/>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13"/>
            </p:custDataLst>
            <p:extLst>
              <p:ext uri="{D42A27DB-BD31-4B8C-83A1-F6EECF244321}">
                <p14:modId xmlns:p14="http://schemas.microsoft.com/office/powerpoint/2010/main" val="3512338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5" imgW="532" imgH="530" progId="TCLayout.ActiveDocument.1">
                  <p:embed/>
                </p:oleObj>
              </mc:Choice>
              <mc:Fallback>
                <p:oleObj name="Diapositive think-cell" r:id="rId15"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14"/>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en-GB" smtClean="0"/>
              <a:pPr/>
              <a:t>‹#›</a:t>
            </a:fld>
            <a:r>
              <a:rPr lang="en-GB" dirty="0"/>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Ipsos </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8777761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ftr="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18"/>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4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8" imgW="532" imgH="530" progId="TCLayout.ActiveDocument.1">
                  <p:embed/>
                </p:oleObj>
              </mc:Choice>
              <mc:Fallback>
                <p:oleObj name="Diapositive think-cell" r:id="rId48"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47"/>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4280" cy="452432"/>
          </a:xfrm>
          <a:prstGeom prst="rect">
            <a:avLst/>
          </a:prstGeom>
        </p:spPr>
        <p:txBody>
          <a:bodyPr vert="horz" wrap="square" lIns="72000" tIns="45720" rIns="72000" bIns="45720" rtlCol="0" anchor="t">
            <a:spAutoFit/>
          </a:bodyPr>
          <a:lstStyle/>
          <a:p>
            <a:r>
              <a:rPr lang="en-GB" dirty="0"/>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F469C">
                    <a:lumMod val="75000"/>
                  </a:srgbClr>
                </a:solidFill>
                <a:effectLst/>
                <a:uLnTx/>
                <a:uFillTx/>
                <a:latin typeface="Arial"/>
                <a:ea typeface="+mn-ea"/>
                <a:cs typeface="+mn-cs"/>
              </a:rPr>
              <a:t>© Ipsos</a:t>
            </a:r>
          </a:p>
        </p:txBody>
      </p:sp>
      <p:grpSp>
        <p:nvGrpSpPr>
          <p:cNvPr id="45" name="Group 44">
            <a:extLst>
              <a:ext uri="{FF2B5EF4-FFF2-40B4-BE49-F238E27FC236}">
                <a16:creationId xmlns:a16="http://schemas.microsoft.com/office/drawing/2014/main" id="{EA6948E1-99A3-7648-87CA-D6AE0A8A4858}"/>
              </a:ext>
            </a:extLst>
          </p:cNvPr>
          <p:cNvGrpSpPr/>
          <p:nvPr userDrawn="1"/>
        </p:nvGrpSpPr>
        <p:grpSpPr>
          <a:xfrm>
            <a:off x="11364899" y="6200776"/>
            <a:ext cx="432372" cy="394468"/>
            <a:chOff x="11309880" y="6178130"/>
            <a:chExt cx="490427" cy="447433"/>
          </a:xfrm>
        </p:grpSpPr>
        <p:sp>
          <p:nvSpPr>
            <p:cNvPr id="46" name="Freeform: Shape 6">
              <a:extLst>
                <a:ext uri="{FF2B5EF4-FFF2-40B4-BE49-F238E27FC236}">
                  <a16:creationId xmlns:a16="http://schemas.microsoft.com/office/drawing/2014/main" id="{AAD5BFB5-E18C-BC46-A361-3AB63FD7FA4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Shape 8">
              <a:extLst>
                <a:ext uri="{FF2B5EF4-FFF2-40B4-BE49-F238E27FC236}">
                  <a16:creationId xmlns:a16="http://schemas.microsoft.com/office/drawing/2014/main" id="{1643C9A2-DD37-0B49-BBBC-82258957A324}"/>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11">
              <a:extLst>
                <a:ext uri="{FF2B5EF4-FFF2-40B4-BE49-F238E27FC236}">
                  <a16:creationId xmlns:a16="http://schemas.microsoft.com/office/drawing/2014/main" id="{45B7A084-DAC4-CB43-95C1-24EBF5577ED1}"/>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12">
              <a:extLst>
                <a:ext uri="{FF2B5EF4-FFF2-40B4-BE49-F238E27FC236}">
                  <a16:creationId xmlns:a16="http://schemas.microsoft.com/office/drawing/2014/main" id="{44D499F0-2657-314D-8914-254574EA1AD6}"/>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13">
              <a:extLst>
                <a:ext uri="{FF2B5EF4-FFF2-40B4-BE49-F238E27FC236}">
                  <a16:creationId xmlns:a16="http://schemas.microsoft.com/office/drawing/2014/main" id="{F3C0921E-1BA2-D643-8921-3917538F88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14">
              <a:extLst>
                <a:ext uri="{FF2B5EF4-FFF2-40B4-BE49-F238E27FC236}">
                  <a16:creationId xmlns:a16="http://schemas.microsoft.com/office/drawing/2014/main" id="{1CA95BEC-EDD4-4B4B-BEEA-8B2688D6FAEF}"/>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15">
              <a:extLst>
                <a:ext uri="{FF2B5EF4-FFF2-40B4-BE49-F238E27FC236}">
                  <a16:creationId xmlns:a16="http://schemas.microsoft.com/office/drawing/2014/main" id="{48EE503E-03B2-7244-B11E-456B6FA3D7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16">
              <a:extLst>
                <a:ext uri="{FF2B5EF4-FFF2-40B4-BE49-F238E27FC236}">
                  <a16:creationId xmlns:a16="http://schemas.microsoft.com/office/drawing/2014/main" id="{1D160224-E410-1344-939E-99EB3A4761D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17">
              <a:extLst>
                <a:ext uri="{FF2B5EF4-FFF2-40B4-BE49-F238E27FC236}">
                  <a16:creationId xmlns:a16="http://schemas.microsoft.com/office/drawing/2014/main" id="{7E9190C1-C2A9-C64A-806A-8671F546A44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18">
              <a:extLst>
                <a:ext uri="{FF2B5EF4-FFF2-40B4-BE49-F238E27FC236}">
                  <a16:creationId xmlns:a16="http://schemas.microsoft.com/office/drawing/2014/main" id="{C486C44F-6213-B846-82AE-49A5F33EB88B}"/>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19">
              <a:extLst>
                <a:ext uri="{FF2B5EF4-FFF2-40B4-BE49-F238E27FC236}">
                  <a16:creationId xmlns:a16="http://schemas.microsoft.com/office/drawing/2014/main" id="{FFE64C85-07C0-5249-AAA4-FECFB236377E}"/>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20">
              <a:extLst>
                <a:ext uri="{FF2B5EF4-FFF2-40B4-BE49-F238E27FC236}">
                  <a16:creationId xmlns:a16="http://schemas.microsoft.com/office/drawing/2014/main" id="{EAFDA291-A4C7-5C46-8037-95B0265445B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21">
              <a:extLst>
                <a:ext uri="{FF2B5EF4-FFF2-40B4-BE49-F238E27FC236}">
                  <a16:creationId xmlns:a16="http://schemas.microsoft.com/office/drawing/2014/main" id="{965FB69E-CA6C-0048-A5C1-C398A6A53E79}"/>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22">
              <a:extLst>
                <a:ext uri="{FF2B5EF4-FFF2-40B4-BE49-F238E27FC236}">
                  <a16:creationId xmlns:a16="http://schemas.microsoft.com/office/drawing/2014/main" id="{59857BE5-9A51-694F-A6C7-020E4CFD6188}"/>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23">
              <a:extLst>
                <a:ext uri="{FF2B5EF4-FFF2-40B4-BE49-F238E27FC236}">
                  <a16:creationId xmlns:a16="http://schemas.microsoft.com/office/drawing/2014/main" id="{42ACDB2F-3E01-3F46-9C6C-3F3F7A3FBC0A}"/>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5474856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Lst>
  <p:hf hdr="0" dt="0"/>
  <p:txStyles>
    <p:titleStyle>
      <a:lvl1pPr algn="l" defTabSz="914400" rtl="0" eaLnBrk="1" latinLnBrk="0" hangingPunct="1">
        <a:lnSpc>
          <a:spcPct val="90000"/>
        </a:lnSpc>
        <a:spcBef>
          <a:spcPct val="0"/>
        </a:spcBef>
        <a:buNone/>
        <a:defRPr sz="2600" b="1" kern="1200" cap="none" spc="0" baseline="0">
          <a:solidFill>
            <a:schemeClr val="tx1">
              <a:lumMod val="65000"/>
              <a:lumOff val="35000"/>
            </a:schemeClr>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16.xml"/><Relationship Id="rId2" Type="http://schemas.openxmlformats.org/officeDocument/2006/relationships/slideLayout" Target="../slideLayouts/slideLayout109.xml"/><Relationship Id="rId1" Type="http://schemas.openxmlformats.org/officeDocument/2006/relationships/tags" Target="../tags/tag128.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tags" Target="../tags/tag131.xml"/><Relationship Id="rId7" Type="http://schemas.openxmlformats.org/officeDocument/2006/relationships/image" Target="../media/image1.emf"/><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oleObject" Target="../embeddings/oleObject32.bin"/><Relationship Id="rId5" Type="http://schemas.openxmlformats.org/officeDocument/2006/relationships/slideLayout" Target="../slideLayouts/slideLayout108.xml"/><Relationship Id="rId4" Type="http://schemas.openxmlformats.org/officeDocument/2006/relationships/tags" Target="../tags/tag132.xml"/><Relationship Id="rId9" Type="http://schemas.openxmlformats.org/officeDocument/2006/relationships/chart" Target="../charts/chart18.xml"/></Relationships>
</file>

<file path=ppt/slides/_rels/slide13.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tags" Target="../tags/tag135.xml"/><Relationship Id="rId7" Type="http://schemas.openxmlformats.org/officeDocument/2006/relationships/image" Target="../media/image1.emf"/><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oleObject" Target="../embeddings/oleObject32.bin"/><Relationship Id="rId5" Type="http://schemas.openxmlformats.org/officeDocument/2006/relationships/slideLayout" Target="../slideLayouts/slideLayout108.xml"/><Relationship Id="rId4" Type="http://schemas.openxmlformats.org/officeDocument/2006/relationships/tags" Target="../tags/tag136.xml"/><Relationship Id="rId9" Type="http://schemas.openxmlformats.org/officeDocument/2006/relationships/chart" Target="../charts/chart2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chart" Target="../charts/chart21.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chart" Target="../charts/chart22.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9.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notesSlide" Target="../notesSlides/notesSlide2.xml"/><Relationship Id="rId4" Type="http://schemas.openxmlformats.org/officeDocument/2006/relationships/tags" Target="../tags/tag111.xml"/><Relationship Id="rId9"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chart" Target="../charts/chart6.xml"/><Relationship Id="rId3" Type="http://schemas.openxmlformats.org/officeDocument/2006/relationships/tags" Target="../tags/tag118.xml"/><Relationship Id="rId7" Type="http://schemas.openxmlformats.org/officeDocument/2006/relationships/slideLayout" Target="../slideLayouts/slideLayout109.xml"/><Relationship Id="rId12" Type="http://schemas.openxmlformats.org/officeDocument/2006/relationships/chart" Target="../charts/chart5.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chart" Target="../charts/chart4.xml"/><Relationship Id="rId5" Type="http://schemas.openxmlformats.org/officeDocument/2006/relationships/tags" Target="../tags/tag120.xml"/><Relationship Id="rId10" Type="http://schemas.openxmlformats.org/officeDocument/2006/relationships/chart" Target="../charts/chart3.xml"/><Relationship Id="rId4" Type="http://schemas.openxmlformats.org/officeDocument/2006/relationships/tags" Target="../tags/tag119.xml"/><Relationship Id="rId9"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chart" Target="../charts/chart11.xml"/><Relationship Id="rId3" Type="http://schemas.openxmlformats.org/officeDocument/2006/relationships/tags" Target="../tags/tag124.xml"/><Relationship Id="rId7" Type="http://schemas.openxmlformats.org/officeDocument/2006/relationships/slideLayout" Target="../slideLayouts/slideLayout109.xml"/><Relationship Id="rId12" Type="http://schemas.openxmlformats.org/officeDocument/2006/relationships/chart" Target="../charts/chart10.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chart" Target="../charts/chart9.xml"/><Relationship Id="rId5" Type="http://schemas.openxmlformats.org/officeDocument/2006/relationships/tags" Target="../tags/tag126.xml"/><Relationship Id="rId10" Type="http://schemas.openxmlformats.org/officeDocument/2006/relationships/chart" Target="../charts/chart8.xml"/><Relationship Id="rId4" Type="http://schemas.openxmlformats.org/officeDocument/2006/relationships/tags" Target="../tags/tag125.xml"/><Relationship Id="rId9"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descr="A person and person holding a baby&#10;&#10;Description automatically generated">
            <a:extLst>
              <a:ext uri="{FF2B5EF4-FFF2-40B4-BE49-F238E27FC236}">
                <a16:creationId xmlns:a16="http://schemas.microsoft.com/office/drawing/2014/main" id="{2E136C5C-E6EF-3B7D-AE0C-686EC47356E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7815" b="7815"/>
          <a:stretch>
            <a:fillRect/>
          </a:stretch>
        </p:blipFill>
        <p:spPr/>
      </p:pic>
      <p:grpSp>
        <p:nvGrpSpPr>
          <p:cNvPr id="27" name="Group 26">
            <a:extLst>
              <a:ext uri="{FF2B5EF4-FFF2-40B4-BE49-F238E27FC236}">
                <a16:creationId xmlns:a16="http://schemas.microsoft.com/office/drawing/2014/main" id="{D7842752-32BF-A546-AA6C-C3BD596752F4}"/>
              </a:ext>
            </a:extLst>
          </p:cNvPr>
          <p:cNvGrpSpPr/>
          <p:nvPr/>
        </p:nvGrpSpPr>
        <p:grpSpPr>
          <a:xfrm>
            <a:off x="-954765" y="0"/>
            <a:ext cx="6774017" cy="6862621"/>
            <a:chOff x="-954765" y="9944"/>
            <a:chExt cx="6774017" cy="6852677"/>
          </a:xfrm>
        </p:grpSpPr>
        <p:sp>
          <p:nvSpPr>
            <p:cNvPr id="28" name="Rectangle 27">
              <a:extLst>
                <a:ext uri="{FF2B5EF4-FFF2-40B4-BE49-F238E27FC236}">
                  <a16:creationId xmlns:a16="http://schemas.microsoft.com/office/drawing/2014/main" id="{FCF45704-6C8B-484A-8AD8-0BBFA315A8FC}"/>
                </a:ext>
              </a:extLst>
            </p:cNvPr>
            <p:cNvSpPr/>
            <p:nvPr userDrawn="1"/>
          </p:nvSpPr>
          <p:spPr>
            <a:xfrm>
              <a:off x="-6192" y="9944"/>
              <a:ext cx="5825444" cy="6852677"/>
            </a:xfrm>
            <a:prstGeom prst="rect">
              <a:avLst/>
            </a:prstGeom>
            <a:gradFill flip="none" rotWithShape="1">
              <a:gsLst>
                <a:gs pos="0">
                  <a:schemeClr val="tx1">
                    <a:alpha val="60000"/>
                  </a:schemeClr>
                </a:gs>
                <a:gs pos="94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Forme libre : forme 22">
              <a:extLst>
                <a:ext uri="{FF2B5EF4-FFF2-40B4-BE49-F238E27FC236}">
                  <a16:creationId xmlns:a16="http://schemas.microsoft.com/office/drawing/2014/main" id="{8AE813B6-75F7-8641-B9B6-172114AF896F}"/>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0" name="Forme libre : forme 20">
              <a:extLst>
                <a:ext uri="{FF2B5EF4-FFF2-40B4-BE49-F238E27FC236}">
                  <a16:creationId xmlns:a16="http://schemas.microsoft.com/office/drawing/2014/main" id="{B7827A6D-8DC1-B54F-B6D3-136E2B399A32}"/>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 name="Text Placeholder 4">
            <a:extLst>
              <a:ext uri="{FF2B5EF4-FFF2-40B4-BE49-F238E27FC236}">
                <a16:creationId xmlns:a16="http://schemas.microsoft.com/office/drawing/2014/main" id="{BECED4BF-878A-AA48-A900-90D820967733}"/>
              </a:ext>
            </a:extLst>
          </p:cNvPr>
          <p:cNvSpPr>
            <a:spLocks noGrp="1"/>
          </p:cNvSpPr>
          <p:nvPr>
            <p:ph type="body" sz="quarter" idx="65"/>
          </p:nvPr>
        </p:nvSpPr>
        <p:spPr>
          <a:xfrm>
            <a:off x="553182" y="5428992"/>
            <a:ext cx="3946978" cy="400110"/>
          </a:xfrm>
          <a:solidFill>
            <a:schemeClr val="bg2"/>
          </a:solidFill>
        </p:spPr>
        <p:txBody>
          <a:bodyPr/>
          <a:lstStyle/>
          <a:p>
            <a:r>
              <a:rPr lang="hr-HR" sz="2000" dirty="0">
                <a:latin typeface="Biome" panose="020B0503030204020804" pitchFamily="34" charset="0"/>
                <a:cs typeface="Biome" panose="020B0503030204020804" pitchFamily="34" charset="0"/>
              </a:rPr>
              <a:t>Zemlja istraživanja</a:t>
            </a:r>
            <a:r>
              <a:rPr lang="en-US" sz="2000" dirty="0">
                <a:latin typeface="Biome" panose="020B0503030204020804" pitchFamily="34" charset="0"/>
                <a:cs typeface="Biome" panose="020B0503030204020804" pitchFamily="34" charset="0"/>
              </a:rPr>
              <a:t>: </a:t>
            </a:r>
            <a:r>
              <a:rPr lang="hr-HR" sz="2000" dirty="0">
                <a:latin typeface="Biome" panose="020B0503030204020804" pitchFamily="34" charset="0"/>
                <a:cs typeface="Biome" panose="020B0503030204020804" pitchFamily="34" charset="0"/>
              </a:rPr>
              <a:t>Hrvatska</a:t>
            </a:r>
            <a:endParaRPr lang="en-US" sz="2000" dirty="0">
              <a:latin typeface="Biome" panose="020B0503030204020804" pitchFamily="34" charset="0"/>
              <a:cs typeface="Biome" panose="020B0503030204020804" pitchFamily="34" charset="0"/>
            </a:endParaRPr>
          </a:p>
        </p:txBody>
      </p:sp>
      <p:sp>
        <p:nvSpPr>
          <p:cNvPr id="6" name="Text Placeholder 5">
            <a:extLst>
              <a:ext uri="{FF2B5EF4-FFF2-40B4-BE49-F238E27FC236}">
                <a16:creationId xmlns:a16="http://schemas.microsoft.com/office/drawing/2014/main" id="{284B11BF-95CF-9448-ACED-B6276059149D}"/>
              </a:ext>
            </a:extLst>
          </p:cNvPr>
          <p:cNvSpPr>
            <a:spLocks noGrp="1"/>
          </p:cNvSpPr>
          <p:nvPr>
            <p:ph type="body" sz="quarter" idx="62"/>
          </p:nvPr>
        </p:nvSpPr>
        <p:spPr>
          <a:xfrm>
            <a:off x="2819636" y="3043704"/>
            <a:ext cx="8877687" cy="1107996"/>
          </a:xfrm>
        </p:spPr>
        <p:txBody>
          <a:bodyPr/>
          <a:lstStyle/>
          <a:p>
            <a:r>
              <a:rPr lang="hr-HR" b="1" cap="none" dirty="0">
                <a:latin typeface="Biome" panose="020B0503030204020804" pitchFamily="34" charset="0"/>
                <a:cs typeface="Biome" panose="020B0503030204020804" pitchFamily="34" charset="0"/>
              </a:rPr>
              <a:t>RODITELJSKI I OČINSKI</a:t>
            </a:r>
          </a:p>
        </p:txBody>
      </p:sp>
      <p:sp>
        <p:nvSpPr>
          <p:cNvPr id="7" name="Text Placeholder 6">
            <a:extLst>
              <a:ext uri="{FF2B5EF4-FFF2-40B4-BE49-F238E27FC236}">
                <a16:creationId xmlns:a16="http://schemas.microsoft.com/office/drawing/2014/main" id="{4CD8F437-402B-A645-B497-3E024C744CB9}"/>
              </a:ext>
            </a:extLst>
          </p:cNvPr>
          <p:cNvSpPr>
            <a:spLocks noGrp="1"/>
          </p:cNvSpPr>
          <p:nvPr>
            <p:ph type="body" sz="quarter" idx="66"/>
          </p:nvPr>
        </p:nvSpPr>
        <p:spPr>
          <a:xfrm>
            <a:off x="8394880" y="4206918"/>
            <a:ext cx="3302443" cy="1107996"/>
          </a:xfrm>
        </p:spPr>
        <p:txBody>
          <a:bodyPr/>
          <a:lstStyle/>
          <a:p>
            <a:r>
              <a:rPr lang="hr-HR" b="1" dirty="0">
                <a:latin typeface="Biome" panose="020B0503030204020804" pitchFamily="34" charset="0"/>
                <a:cs typeface="Biome" panose="020B0503030204020804" pitchFamily="34" charset="0"/>
              </a:rPr>
              <a:t>DOPUST</a:t>
            </a:r>
            <a:endParaRPr lang="en-US" b="1" dirty="0">
              <a:latin typeface="Biome" panose="020B0503030204020804" pitchFamily="34" charset="0"/>
              <a:cs typeface="Biome" panose="020B0503030204020804" pitchFamily="34" charset="0"/>
            </a:endParaRPr>
          </a:p>
        </p:txBody>
      </p:sp>
      <p:cxnSp>
        <p:nvCxnSpPr>
          <p:cNvPr id="8" name="Connecteur droit 16">
            <a:extLst>
              <a:ext uri="{FF2B5EF4-FFF2-40B4-BE49-F238E27FC236}">
                <a16:creationId xmlns:a16="http://schemas.microsoft.com/office/drawing/2014/main" id="{A0DB14CC-D962-8E45-86B4-AB87CE748815}"/>
              </a:ext>
            </a:extLst>
          </p:cNvPr>
          <p:cNvCxnSpPr>
            <a:cxnSpLocks/>
          </p:cNvCxnSpPr>
          <p:nvPr/>
        </p:nvCxnSpPr>
        <p:spPr>
          <a:xfrm>
            <a:off x="585787" y="4520224"/>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097896BA-E972-FA4D-B714-0D888F62481E}"/>
              </a:ext>
            </a:extLst>
          </p:cNvPr>
          <p:cNvSpPr txBox="1">
            <a:spLocks/>
          </p:cNvSpPr>
          <p:nvPr/>
        </p:nvSpPr>
        <p:spPr>
          <a:xfrm>
            <a:off x="430165" y="5901856"/>
            <a:ext cx="3694584" cy="752694"/>
          </a:xfrm>
          <a:prstGeom prst="rect">
            <a:avLst/>
          </a:prstGeom>
        </p:spPr>
        <p:txBody>
          <a:bodyPr lIns="109728"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marL="0" marR="0" lvl="0" indent="0" algn="l" defTabSz="119935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 202</a:t>
            </a:r>
            <a:r>
              <a:rPr kumimoji="0" lang="hr-HR" sz="11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3</a:t>
            </a:r>
            <a:r>
              <a:rPr kumimoji="0" lang="en-US" sz="11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 Ipsos. All rights reserved. Contains Ipsos' Confidential and Proprietary information and may not be disclosed or reproduced without the prior written consent of Ipsos.</a:t>
            </a:r>
          </a:p>
        </p:txBody>
      </p:sp>
      <p:sp>
        <p:nvSpPr>
          <p:cNvPr id="10" name="Espace réservé de la date 3">
            <a:extLst>
              <a:ext uri="{FF2B5EF4-FFF2-40B4-BE49-F238E27FC236}">
                <a16:creationId xmlns:a16="http://schemas.microsoft.com/office/drawing/2014/main" id="{73850249-3EB0-6240-B4D4-5633FD641490}"/>
              </a:ext>
            </a:extLst>
          </p:cNvPr>
          <p:cNvSpPr>
            <a:spLocks noGrp="1"/>
          </p:cNvSpPr>
          <p:nvPr>
            <p:ph type="dt" sz="half" idx="10"/>
          </p:nvPr>
        </p:nvSpPr>
        <p:spPr>
          <a:xfrm>
            <a:off x="457200" y="5012367"/>
            <a:ext cx="2486308" cy="276999"/>
          </a:xfrm>
          <a:prstGeom prst="rect">
            <a:avLst/>
          </a:prstGeom>
        </p:spPr>
        <p:txBody>
          <a:bodyPr wrap="square" lIns="108000" tIns="0" rIns="180000" bIns="0">
            <a:spAutoFit/>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solidFill>
                  <a:prstClr val="white"/>
                </a:solidFill>
                <a:latin typeface="Biome" panose="020B0503030204020804" pitchFamily="34" charset="0"/>
                <a:cs typeface="Biome" panose="020B0503030204020804" pitchFamily="34" charset="0"/>
              </a:rPr>
              <a:t>Listopad</a:t>
            </a:r>
            <a:r>
              <a:rPr kumimoji="0" lang="hr-HR"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a:t>
            </a:r>
            <a:r>
              <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 2023.</a:t>
            </a:r>
          </a:p>
        </p:txBody>
      </p:sp>
      <p:grpSp>
        <p:nvGrpSpPr>
          <p:cNvPr id="11" name="Group 10">
            <a:extLst>
              <a:ext uri="{FF2B5EF4-FFF2-40B4-BE49-F238E27FC236}">
                <a16:creationId xmlns:a16="http://schemas.microsoft.com/office/drawing/2014/main" id="{172D9705-94D1-974F-90CA-71E92E428641}"/>
              </a:ext>
            </a:extLst>
          </p:cNvPr>
          <p:cNvGrpSpPr>
            <a:grpSpLocks noChangeAspect="1"/>
          </p:cNvGrpSpPr>
          <p:nvPr/>
        </p:nvGrpSpPr>
        <p:grpSpPr>
          <a:xfrm>
            <a:off x="10709170" y="5615746"/>
            <a:ext cx="909437" cy="829710"/>
            <a:chOff x="11309880" y="6178130"/>
            <a:chExt cx="490427" cy="447433"/>
          </a:xfrm>
        </p:grpSpPr>
        <p:sp>
          <p:nvSpPr>
            <p:cNvPr id="12" name="Freeform: Shape 6">
              <a:extLst>
                <a:ext uri="{FF2B5EF4-FFF2-40B4-BE49-F238E27FC236}">
                  <a16:creationId xmlns:a16="http://schemas.microsoft.com/office/drawing/2014/main" id="{A3215984-5B62-2A44-A549-D93D8648DBC6}"/>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13" name="Freeform: Shape 8">
              <a:extLst>
                <a:ext uri="{FF2B5EF4-FFF2-40B4-BE49-F238E27FC236}">
                  <a16:creationId xmlns:a16="http://schemas.microsoft.com/office/drawing/2014/main" id="{64AB23B5-5AC9-6A4B-A407-6CE507AD07AA}"/>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14" name="Freeform: Shape 11">
              <a:extLst>
                <a:ext uri="{FF2B5EF4-FFF2-40B4-BE49-F238E27FC236}">
                  <a16:creationId xmlns:a16="http://schemas.microsoft.com/office/drawing/2014/main" id="{E4BD961E-D503-D24B-9F95-8AF0F813E917}"/>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15" name="Freeform: Shape 12">
              <a:extLst>
                <a:ext uri="{FF2B5EF4-FFF2-40B4-BE49-F238E27FC236}">
                  <a16:creationId xmlns:a16="http://schemas.microsoft.com/office/drawing/2014/main" id="{736B0CE0-B3AB-9E46-BB20-CF137E2D3B64}"/>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16" name="Freeform: Shape 13">
              <a:extLst>
                <a:ext uri="{FF2B5EF4-FFF2-40B4-BE49-F238E27FC236}">
                  <a16:creationId xmlns:a16="http://schemas.microsoft.com/office/drawing/2014/main" id="{4AC18D62-91BB-464F-B0A7-9E75B4AE4030}"/>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17" name="Freeform: Shape 14">
              <a:extLst>
                <a:ext uri="{FF2B5EF4-FFF2-40B4-BE49-F238E27FC236}">
                  <a16:creationId xmlns:a16="http://schemas.microsoft.com/office/drawing/2014/main" id="{5E11FF89-02D5-D443-AE65-D73F794C8FA3}"/>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18" name="Freeform: Shape 15">
              <a:extLst>
                <a:ext uri="{FF2B5EF4-FFF2-40B4-BE49-F238E27FC236}">
                  <a16:creationId xmlns:a16="http://schemas.microsoft.com/office/drawing/2014/main" id="{6FB5A6B0-9B1F-1443-8B53-A519F3756CE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19" name="Freeform: Shape 16">
              <a:extLst>
                <a:ext uri="{FF2B5EF4-FFF2-40B4-BE49-F238E27FC236}">
                  <a16:creationId xmlns:a16="http://schemas.microsoft.com/office/drawing/2014/main" id="{99981A15-9C71-2F43-86FC-E9A680E3EE0D}"/>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20" name="Freeform: Shape 17">
              <a:extLst>
                <a:ext uri="{FF2B5EF4-FFF2-40B4-BE49-F238E27FC236}">
                  <a16:creationId xmlns:a16="http://schemas.microsoft.com/office/drawing/2014/main" id="{A7F822B4-8418-B442-BC44-249DD1C0924C}"/>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21" name="Freeform: Shape 18">
              <a:extLst>
                <a:ext uri="{FF2B5EF4-FFF2-40B4-BE49-F238E27FC236}">
                  <a16:creationId xmlns:a16="http://schemas.microsoft.com/office/drawing/2014/main" id="{526D163F-8801-8243-B00E-F9B409F51EBD}"/>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22" name="Freeform: Shape 19">
              <a:extLst>
                <a:ext uri="{FF2B5EF4-FFF2-40B4-BE49-F238E27FC236}">
                  <a16:creationId xmlns:a16="http://schemas.microsoft.com/office/drawing/2014/main" id="{F10F06BE-5BC5-EE4D-90D6-F39C45B720F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23" name="Freeform: Shape 20">
              <a:extLst>
                <a:ext uri="{FF2B5EF4-FFF2-40B4-BE49-F238E27FC236}">
                  <a16:creationId xmlns:a16="http://schemas.microsoft.com/office/drawing/2014/main" id="{A0E3A72D-A083-9941-B06B-51A9591658DB}"/>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24" name="Freeform: Shape 21">
              <a:extLst>
                <a:ext uri="{FF2B5EF4-FFF2-40B4-BE49-F238E27FC236}">
                  <a16:creationId xmlns:a16="http://schemas.microsoft.com/office/drawing/2014/main" id="{C417E074-1A51-0F4F-919D-2BEA9DA7E906}"/>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25" name="Freeform: Shape 22">
              <a:extLst>
                <a:ext uri="{FF2B5EF4-FFF2-40B4-BE49-F238E27FC236}">
                  <a16:creationId xmlns:a16="http://schemas.microsoft.com/office/drawing/2014/main" id="{FAEDFA17-2C9C-3244-80DC-1F792A5A243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sp>
          <p:nvSpPr>
            <p:cNvPr id="26" name="Freeform: Shape 23">
              <a:extLst>
                <a:ext uri="{FF2B5EF4-FFF2-40B4-BE49-F238E27FC236}">
                  <a16:creationId xmlns:a16="http://schemas.microsoft.com/office/drawing/2014/main" id="{CB475973-CBCB-5F4F-8C4C-F657FB1EE12B}"/>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panose="020B0502040204020203" pitchFamily="34" charset="0"/>
                <a:ea typeface="+mn-ea"/>
                <a:cs typeface="Biome" panose="020B0503030204020804" pitchFamily="34" charset="0"/>
              </a:endParaRPr>
            </a:p>
          </p:txBody>
        </p:sp>
      </p:grpSp>
      <p:sp>
        <p:nvSpPr>
          <p:cNvPr id="40" name="Text Placeholder 2">
            <a:extLst>
              <a:ext uri="{FF2B5EF4-FFF2-40B4-BE49-F238E27FC236}">
                <a16:creationId xmlns:a16="http://schemas.microsoft.com/office/drawing/2014/main" id="{242BFDB3-5299-D2CE-03ED-7787638DAF24}"/>
              </a:ext>
            </a:extLst>
          </p:cNvPr>
          <p:cNvSpPr txBox="1">
            <a:spLocks/>
          </p:cNvSpPr>
          <p:nvPr/>
        </p:nvSpPr>
        <p:spPr>
          <a:xfrm>
            <a:off x="438928" y="4596980"/>
            <a:ext cx="4873179" cy="400110"/>
          </a:xfrm>
          <a:prstGeom prst="rect">
            <a:avLst/>
          </a:prstGeom>
        </p:spPr>
        <p:txBody>
          <a:bodyPr wrap="none" lIns="108000" rIns="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bg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bg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latin typeface="Biome" panose="020B0503030204020804" pitchFamily="34" charset="0"/>
                <a:cs typeface="Biome" panose="020B0503030204020804" pitchFamily="34" charset="0"/>
              </a:rPr>
              <a:t>Provedeno za:</a:t>
            </a:r>
            <a:r>
              <a:rPr lang="en-US" dirty="0">
                <a:latin typeface="Biome" panose="020B0503030204020804" pitchFamily="34" charset="0"/>
                <a:cs typeface="Biome" panose="020B0503030204020804" pitchFamily="34" charset="0"/>
              </a:rPr>
              <a:t> </a:t>
            </a:r>
            <a:r>
              <a:rPr lang="hr-HR" dirty="0">
                <a:latin typeface="Biome" panose="020B0503030204020804" pitchFamily="34" charset="0"/>
                <a:cs typeface="Biome" panose="020B0503030204020804" pitchFamily="34" charset="0"/>
              </a:rPr>
              <a:t>SDUDM</a:t>
            </a:r>
            <a:r>
              <a:rPr lang="en-US" dirty="0">
                <a:latin typeface="Biome" panose="020B0503030204020804" pitchFamily="34" charset="0"/>
                <a:cs typeface="Biome" panose="020B0503030204020804" pitchFamily="34" charset="0"/>
              </a:rPr>
              <a:t> | </a:t>
            </a:r>
            <a:r>
              <a:rPr lang="hr-HR" dirty="0">
                <a:latin typeface="Biome" panose="020B0503030204020804" pitchFamily="34" charset="0"/>
                <a:cs typeface="Biome" panose="020B0503030204020804" pitchFamily="34" charset="0"/>
              </a:rPr>
              <a:t>Proveo </a:t>
            </a:r>
            <a:r>
              <a:rPr lang="en-US" dirty="0">
                <a:latin typeface="Biome" panose="020B0503030204020804" pitchFamily="34" charset="0"/>
                <a:cs typeface="Biome" panose="020B0503030204020804" pitchFamily="34" charset="0"/>
              </a:rPr>
              <a:t>Ipsos </a:t>
            </a:r>
          </a:p>
        </p:txBody>
      </p:sp>
    </p:spTree>
    <p:extLst>
      <p:ext uri="{BB962C8B-B14F-4D97-AF65-F5344CB8AC3E}">
        <p14:creationId xmlns:p14="http://schemas.microsoft.com/office/powerpoint/2010/main" val="409216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20">
            <a:extLst>
              <a:ext uri="{FF2B5EF4-FFF2-40B4-BE49-F238E27FC236}">
                <a16:creationId xmlns:a16="http://schemas.microsoft.com/office/drawing/2014/main" id="{7351698D-6202-8652-BB2F-4D7A9513393C}"/>
              </a:ext>
            </a:extLst>
          </p:cNvPr>
          <p:cNvSpPr/>
          <p:nvPr/>
        </p:nvSpPr>
        <p:spPr>
          <a:xfrm rot="10800000">
            <a:off x="57460" y="-3"/>
            <a:ext cx="6434584" cy="88073"/>
          </a:xfrm>
          <a:prstGeom prst="round2SameRect">
            <a:avLst>
              <a:gd name="adj1" fmla="val 50000"/>
              <a:gd name="adj2"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a:ea typeface="+mn-ea"/>
              <a:cs typeface="+mn-cs"/>
            </a:endParaRPr>
          </a:p>
        </p:txBody>
      </p:sp>
      <p:sp>
        <p:nvSpPr>
          <p:cNvPr id="97" name="Titre 3">
            <a:extLst>
              <a:ext uri="{FF2B5EF4-FFF2-40B4-BE49-F238E27FC236}">
                <a16:creationId xmlns:a16="http://schemas.microsoft.com/office/drawing/2014/main" id="{96ED000D-1974-86A8-0731-095AFED7896E}"/>
              </a:ext>
            </a:extLst>
          </p:cNvPr>
          <p:cNvSpPr txBox="1">
            <a:spLocks/>
          </p:cNvSpPr>
          <p:nvPr/>
        </p:nvSpPr>
        <p:spPr>
          <a:xfrm>
            <a:off x="136774" y="206036"/>
            <a:ext cx="9862962" cy="353335"/>
          </a:xfrm>
          <a:prstGeom prst="rect">
            <a:avLst/>
          </a:prstGeom>
        </p:spPr>
        <p:txBody>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rPr>
              <a:t>TREBA LI OTAC IMATI PRAVO NA DOPUST ZBOG ROĐENJA DJETETA?</a:t>
            </a:r>
            <a:endParaRPr kumimoji="0" lang="en-US"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endParaRPr>
          </a:p>
        </p:txBody>
      </p:sp>
      <p:sp>
        <p:nvSpPr>
          <p:cNvPr id="98" name="Espace réservé du texte 16">
            <a:extLst>
              <a:ext uri="{FF2B5EF4-FFF2-40B4-BE49-F238E27FC236}">
                <a16:creationId xmlns:a16="http://schemas.microsoft.com/office/drawing/2014/main" id="{3888F70F-EF08-BDD7-A4F0-963BB69DC0B6}"/>
              </a:ext>
            </a:extLst>
          </p:cNvPr>
          <p:cNvSpPr txBox="1">
            <a:spLocks/>
          </p:cNvSpPr>
          <p:nvPr/>
        </p:nvSpPr>
        <p:spPr>
          <a:xfrm>
            <a:off x="68696" y="584245"/>
            <a:ext cx="11643928" cy="707886"/>
          </a:xfrm>
          <a:prstGeom prst="rect">
            <a:avLst/>
          </a:prstGeom>
          <a:no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marR="0" lvl="0" indent="-85725"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Char char=" "/>
              <a:tabLst/>
              <a:defRPr/>
            </a:pPr>
            <a:r>
              <a:rPr kumimoji="0" lang="hr-HR" sz="1800" b="0" i="0" u="none" strike="noStrike" kern="1200" cap="none" spc="0" normalizeH="0" baseline="0" noProof="0" dirty="0">
                <a:ln>
                  <a:noFill/>
                </a:ln>
                <a:solidFill>
                  <a:prstClr val="black">
                    <a:lumMod val="85000"/>
                    <a:lumOff val="15000"/>
                  </a:prstClr>
                </a:solidFill>
                <a:effectLst/>
                <a:uLnTx/>
                <a:uFillTx/>
                <a:latin typeface="Arial Nova Cond Light" panose="020B0306020202020204" pitchFamily="34" charset="0"/>
                <a:ea typeface="+mn-ea"/>
                <a:cs typeface="+mn-cs"/>
              </a:rPr>
              <a:t>Očevi bi, prema mišljenju građana, trebali imati pravo na dopust zbog rođenja djeteta, ali je podijeljeno mišljenje o trajanju istoga u odnosu na pravo na dopusta majke. </a:t>
            </a:r>
            <a:endParaRPr kumimoji="0" lang="en-US" sz="20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99" name="Text Placeholder 3">
            <a:extLst>
              <a:ext uri="{FF2B5EF4-FFF2-40B4-BE49-F238E27FC236}">
                <a16:creationId xmlns:a16="http://schemas.microsoft.com/office/drawing/2014/main" id="{C127739A-E4AC-DAB2-708A-55934CCF6C42}"/>
              </a:ext>
            </a:extLst>
          </p:cNvPr>
          <p:cNvSpPr txBox="1">
            <a:spLocks/>
          </p:cNvSpPr>
          <p:nvPr/>
        </p:nvSpPr>
        <p:spPr>
          <a:xfrm>
            <a:off x="1343472" y="6292337"/>
            <a:ext cx="9181020" cy="369332"/>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P4a</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Neovisno o trenutnom zakonskom rješenju, mislite li da bi otac trebao imati pravo na dopust zbog rođenja djeteta?</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Baza: Svi ispitanici N=600</a:t>
            </a:r>
          </a:p>
        </p:txBody>
      </p:sp>
      <p:sp>
        <p:nvSpPr>
          <p:cNvPr id="11" name="Rectangle: Rounded Corners 10">
            <a:extLst>
              <a:ext uri="{FF2B5EF4-FFF2-40B4-BE49-F238E27FC236}">
                <a16:creationId xmlns:a16="http://schemas.microsoft.com/office/drawing/2014/main" id="{6A07347D-C38D-A2D5-0338-173E4947B9AF}"/>
              </a:ext>
            </a:extLst>
          </p:cNvPr>
          <p:cNvSpPr/>
          <p:nvPr/>
        </p:nvSpPr>
        <p:spPr>
          <a:xfrm>
            <a:off x="947428" y="2530217"/>
            <a:ext cx="2952684" cy="1748169"/>
          </a:xfrm>
          <a:prstGeom prst="roundRect">
            <a:avLst/>
          </a:prstGeom>
          <a:solidFill>
            <a:schemeClr val="bg1">
              <a:lumMod val="85000"/>
              <a:alpha val="47843"/>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5D45EA57-441D-A5C2-DC07-F34114131755}"/>
              </a:ext>
            </a:extLst>
          </p:cNvPr>
          <p:cNvSpPr/>
          <p:nvPr/>
        </p:nvSpPr>
        <p:spPr>
          <a:xfrm>
            <a:off x="4414318" y="2531534"/>
            <a:ext cx="2952684" cy="1748169"/>
          </a:xfrm>
          <a:prstGeom prst="roundRect">
            <a:avLst/>
          </a:prstGeom>
          <a:solidFill>
            <a:schemeClr val="bg1">
              <a:lumMod val="85000"/>
              <a:alpha val="47843"/>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C43BFC1-3638-8FE4-B1F7-7EB73E5357A2}"/>
              </a:ext>
            </a:extLst>
          </p:cNvPr>
          <p:cNvSpPr/>
          <p:nvPr/>
        </p:nvSpPr>
        <p:spPr>
          <a:xfrm>
            <a:off x="7881208" y="2528900"/>
            <a:ext cx="2952684" cy="1748169"/>
          </a:xfrm>
          <a:prstGeom prst="roundRect">
            <a:avLst/>
          </a:prstGeom>
          <a:solidFill>
            <a:schemeClr val="bg1">
              <a:lumMod val="85000"/>
              <a:alpha val="47843"/>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Text Placeholder 9">
            <a:extLst>
              <a:ext uri="{FF2B5EF4-FFF2-40B4-BE49-F238E27FC236}">
                <a16:creationId xmlns:a16="http://schemas.microsoft.com/office/drawing/2014/main" id="{D435389C-3FE8-79E3-6A25-5412727995AB}"/>
              </a:ext>
            </a:extLst>
          </p:cNvPr>
          <p:cNvSpPr txBox="1">
            <a:spLocks/>
          </p:cNvSpPr>
          <p:nvPr/>
        </p:nvSpPr>
        <p:spPr>
          <a:xfrm>
            <a:off x="8688289" y="3336647"/>
            <a:ext cx="1311448" cy="215444"/>
          </a:xfrm>
          <a:prstGeom prst="rect">
            <a:avLst/>
          </a:prstGeom>
        </p:spPr>
        <p:txBody>
          <a:bodyPr wrap="square" lIns="0" tIns="0" rIns="0" bIns="0" anchor="t" anchorCtr="0">
            <a:spAutoFit/>
          </a:bodyPr>
          <a:lstStyle>
            <a:lvl1pPr marL="0" indent="0" algn="ctr" defTabSz="914377" rtl="0" eaLnBrk="1" latinLnBrk="0" hangingPunct="1">
              <a:lnSpc>
                <a:spcPct val="100000"/>
              </a:lnSpc>
              <a:spcBef>
                <a:spcPts val="0"/>
              </a:spcBef>
              <a:spcAft>
                <a:spcPts val="0"/>
              </a:spcAft>
              <a:buClr>
                <a:schemeClr val="accent2"/>
              </a:buClr>
              <a:buSzPct val="100000"/>
              <a:buFont typeface="Arial" panose="020B0604020202020204" pitchFamily="34" charset="0"/>
              <a:buNone/>
              <a:defRPr sz="2000" b="1" i="0" kern="1200" cap="none">
                <a:solidFill>
                  <a:schemeClr val="tx2"/>
                </a:solidFill>
                <a:latin typeface="+mn-lt"/>
                <a:ea typeface="+mn-ea"/>
                <a:cs typeface="+mn-cs"/>
              </a:defRPr>
            </a:lvl1pPr>
            <a:lvl2pPr marL="447663" indent="-314317" algn="l" defTabSz="914377"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57" indent="-171446" algn="l" defTabSz="914377"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01" indent="-228594" algn="l" defTabSz="914377"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31" indent="-228594" algn="l" defTabSz="914377"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F1BE48"/>
              </a:buClr>
              <a:defRPr/>
            </a:pPr>
            <a:r>
              <a:rPr lang="hr-HR" sz="1400" dirty="0">
                <a:solidFill>
                  <a:schemeClr val="bg1">
                    <a:lumMod val="50000"/>
                  </a:schemeClr>
                </a:solidFill>
                <a:latin typeface="Arial Nova Cond Light" panose="020B0306020202020204" pitchFamily="34" charset="0"/>
              </a:rPr>
              <a:t>NE</a:t>
            </a:r>
            <a:endParaRPr kumimoji="0" lang="en-GB" sz="1400" b="1" i="0" u="none" strike="noStrike" kern="1200" cap="none" spc="0" normalizeH="0" baseline="0" dirty="0">
              <a:ln>
                <a:noFill/>
              </a:ln>
              <a:solidFill>
                <a:schemeClr val="bg1">
                  <a:lumMod val="50000"/>
                </a:schemeClr>
              </a:solidFill>
              <a:effectLst/>
              <a:uLnTx/>
              <a:uFillTx/>
              <a:latin typeface="Arial Nova Cond Light" panose="020B0306020202020204" pitchFamily="34" charset="0"/>
            </a:endParaRPr>
          </a:p>
        </p:txBody>
      </p:sp>
      <p:sp>
        <p:nvSpPr>
          <p:cNvPr id="15" name="Text Placeholder 9">
            <a:extLst>
              <a:ext uri="{FF2B5EF4-FFF2-40B4-BE49-F238E27FC236}">
                <a16:creationId xmlns:a16="http://schemas.microsoft.com/office/drawing/2014/main" id="{E7C2C794-CE93-3F3F-94EE-897CF11485D8}"/>
              </a:ext>
            </a:extLst>
          </p:cNvPr>
          <p:cNvSpPr txBox="1">
            <a:spLocks/>
          </p:cNvSpPr>
          <p:nvPr/>
        </p:nvSpPr>
        <p:spPr>
          <a:xfrm>
            <a:off x="4706660" y="3338677"/>
            <a:ext cx="2365971" cy="430887"/>
          </a:xfrm>
          <a:prstGeom prst="rect">
            <a:avLst/>
          </a:prstGeom>
        </p:spPr>
        <p:txBody>
          <a:bodyPr wrap="square" lIns="0" tIns="0" rIns="0" bIns="0" anchor="t" anchorCtr="0">
            <a:spAutoFit/>
          </a:bodyPr>
          <a:lstStyle>
            <a:lvl1pPr marL="0" indent="0" algn="ctr" defTabSz="914377" rtl="0" eaLnBrk="1" latinLnBrk="0" hangingPunct="1">
              <a:lnSpc>
                <a:spcPct val="100000"/>
              </a:lnSpc>
              <a:spcBef>
                <a:spcPts val="0"/>
              </a:spcBef>
              <a:spcAft>
                <a:spcPts val="0"/>
              </a:spcAft>
              <a:buClr>
                <a:schemeClr val="accent2"/>
              </a:buClr>
              <a:buSzPct val="100000"/>
              <a:buFont typeface="Arial" panose="020B0604020202020204" pitchFamily="34" charset="0"/>
              <a:buNone/>
              <a:defRPr sz="2000" b="1" i="0" kern="1200" cap="none">
                <a:solidFill>
                  <a:schemeClr val="tx2"/>
                </a:solidFill>
                <a:latin typeface="+mn-lt"/>
                <a:ea typeface="+mn-ea"/>
                <a:cs typeface="+mn-cs"/>
              </a:defRPr>
            </a:lvl1pPr>
            <a:lvl2pPr marL="447663" indent="-314317" algn="l" defTabSz="914377"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57" indent="-171446" algn="l" defTabSz="914377"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01" indent="-228594" algn="l" defTabSz="914377"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31" indent="-228594" algn="l" defTabSz="914377"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F1BE48"/>
              </a:buClr>
              <a:defRPr/>
            </a:pPr>
            <a:r>
              <a:rPr lang="pt-BR" sz="1400" dirty="0">
                <a:solidFill>
                  <a:schemeClr val="tx2">
                    <a:lumMod val="50000"/>
                  </a:schemeClr>
                </a:solidFill>
                <a:latin typeface="Arial Nova Cond Light" panose="020B0306020202020204" pitchFamily="34" charset="0"/>
              </a:rPr>
              <a:t>DA, ALI KRAĆEG TRAJANJA NEGO MAJKA</a:t>
            </a:r>
            <a:endParaRPr kumimoji="0" lang="hr-HR" sz="1400" b="1" i="0" u="none" strike="noStrike" kern="1200" cap="none" spc="0" normalizeH="0" baseline="0" dirty="0">
              <a:ln>
                <a:noFill/>
              </a:ln>
              <a:solidFill>
                <a:schemeClr val="tx2">
                  <a:lumMod val="50000"/>
                </a:schemeClr>
              </a:solidFill>
              <a:effectLst/>
              <a:uLnTx/>
              <a:uFillTx/>
              <a:latin typeface="Arial Nova Cond Light" panose="020B0306020202020204" pitchFamily="34" charset="0"/>
            </a:endParaRPr>
          </a:p>
        </p:txBody>
      </p:sp>
      <p:sp>
        <p:nvSpPr>
          <p:cNvPr id="16" name="Text Placeholder 9">
            <a:extLst>
              <a:ext uri="{FF2B5EF4-FFF2-40B4-BE49-F238E27FC236}">
                <a16:creationId xmlns:a16="http://schemas.microsoft.com/office/drawing/2014/main" id="{D254970B-016E-1839-9558-224B78B05244}"/>
              </a:ext>
            </a:extLst>
          </p:cNvPr>
          <p:cNvSpPr txBox="1">
            <a:spLocks/>
          </p:cNvSpPr>
          <p:nvPr/>
        </p:nvSpPr>
        <p:spPr>
          <a:xfrm>
            <a:off x="1343472" y="3336648"/>
            <a:ext cx="2285262" cy="430887"/>
          </a:xfrm>
          <a:prstGeom prst="rect">
            <a:avLst/>
          </a:prstGeom>
        </p:spPr>
        <p:txBody>
          <a:bodyPr wrap="square" lIns="0" tIns="0" rIns="0" bIns="0" anchor="t" anchorCtr="0">
            <a:spAutoFit/>
          </a:bodyPr>
          <a:lstStyle>
            <a:lvl1pPr marL="0" indent="0" algn="ctr" defTabSz="914377" rtl="0" eaLnBrk="1" latinLnBrk="0" hangingPunct="1">
              <a:lnSpc>
                <a:spcPct val="100000"/>
              </a:lnSpc>
              <a:spcBef>
                <a:spcPts val="0"/>
              </a:spcBef>
              <a:spcAft>
                <a:spcPts val="0"/>
              </a:spcAft>
              <a:buClr>
                <a:schemeClr val="accent2"/>
              </a:buClr>
              <a:buSzPct val="100000"/>
              <a:buFont typeface="Arial" panose="020B0604020202020204" pitchFamily="34" charset="0"/>
              <a:buNone/>
              <a:defRPr sz="2000" b="1" i="0" kern="1200" cap="none">
                <a:solidFill>
                  <a:schemeClr val="tx2"/>
                </a:solidFill>
                <a:latin typeface="+mn-lt"/>
                <a:ea typeface="+mn-ea"/>
                <a:cs typeface="+mn-cs"/>
              </a:defRPr>
            </a:lvl1pPr>
            <a:lvl2pPr marL="447663" indent="-314317" algn="l" defTabSz="914377"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57" indent="-171446" algn="l" defTabSz="914377"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01" indent="-228594" algn="l" defTabSz="914377"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31" indent="-228594" algn="l" defTabSz="914377"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F1BE48"/>
              </a:buClr>
              <a:defRPr/>
            </a:pPr>
            <a:r>
              <a:rPr lang="pl-PL" sz="1400" dirty="0">
                <a:solidFill>
                  <a:schemeClr val="accent1">
                    <a:lumMod val="90000"/>
                    <a:lumOff val="10000"/>
                  </a:schemeClr>
                </a:solidFill>
                <a:latin typeface="Arial Nova Cond Light" panose="020B0306020202020204" pitchFamily="34" charset="0"/>
              </a:rPr>
              <a:t>DA, U JEDNAKOM TRAJANJU KAO I MAJKA</a:t>
            </a:r>
            <a:endParaRPr kumimoji="0" lang="hr-HR" sz="1400" b="1" i="0" u="none" strike="noStrike" kern="1200" cap="none" spc="0" normalizeH="0" baseline="0" dirty="0">
              <a:ln>
                <a:noFill/>
              </a:ln>
              <a:solidFill>
                <a:schemeClr val="accent1">
                  <a:lumMod val="90000"/>
                  <a:lumOff val="10000"/>
                </a:schemeClr>
              </a:solidFill>
              <a:effectLst/>
              <a:uLnTx/>
              <a:uFillTx/>
              <a:latin typeface="Arial Nova Cond Light" panose="020B0306020202020204" pitchFamily="34" charset="0"/>
            </a:endParaRPr>
          </a:p>
        </p:txBody>
      </p:sp>
      <p:sp>
        <p:nvSpPr>
          <p:cNvPr id="21" name="Text Placeholder 3">
            <a:extLst>
              <a:ext uri="{FF2B5EF4-FFF2-40B4-BE49-F238E27FC236}">
                <a16:creationId xmlns:a16="http://schemas.microsoft.com/office/drawing/2014/main" id="{32615716-373B-883D-E244-2CC9220DE37A}"/>
              </a:ext>
            </a:extLst>
          </p:cNvPr>
          <p:cNvSpPr txBox="1">
            <a:spLocks/>
          </p:cNvSpPr>
          <p:nvPr/>
        </p:nvSpPr>
        <p:spPr>
          <a:xfrm>
            <a:off x="1499114" y="2641045"/>
            <a:ext cx="1849311" cy="584775"/>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66382" rtl="0" eaLnBrk="1" fontAlgn="auto" latinLnBrk="0" hangingPunct="1">
              <a:lnSpc>
                <a:spcPct val="100000"/>
              </a:lnSpc>
              <a:spcBef>
                <a:spcPts val="0"/>
              </a:spcBef>
              <a:spcAft>
                <a:spcPts val="600"/>
              </a:spcAft>
              <a:buClr>
                <a:prstClr val="white"/>
              </a:buClr>
              <a:buSzPct val="100000"/>
              <a:buFont typeface="Arial" panose="020B0604020202020204" pitchFamily="34" charset="0"/>
              <a:buNone/>
              <a:tabLst/>
              <a:defRPr/>
            </a:pPr>
            <a:r>
              <a:rPr lang="hr-HR" sz="3200" b="1" dirty="0">
                <a:solidFill>
                  <a:schemeClr val="accent1">
                    <a:lumMod val="90000"/>
                    <a:lumOff val="10000"/>
                  </a:schemeClr>
                </a:solidFill>
                <a:latin typeface="Arial Nova Cond Light" panose="020B0306020202020204" pitchFamily="34" charset="0"/>
              </a:rPr>
              <a:t>43%</a:t>
            </a:r>
            <a:endParaRPr lang="en-GB" sz="3200" b="1" dirty="0">
              <a:solidFill>
                <a:schemeClr val="accent1">
                  <a:lumMod val="90000"/>
                  <a:lumOff val="10000"/>
                </a:schemeClr>
              </a:solidFill>
              <a:latin typeface="Arial Nova Cond Light" panose="020B0306020202020204" pitchFamily="34" charset="0"/>
            </a:endParaRPr>
          </a:p>
        </p:txBody>
      </p:sp>
      <p:sp>
        <p:nvSpPr>
          <p:cNvPr id="22" name="Text Placeholder 3">
            <a:extLst>
              <a:ext uri="{FF2B5EF4-FFF2-40B4-BE49-F238E27FC236}">
                <a16:creationId xmlns:a16="http://schemas.microsoft.com/office/drawing/2014/main" id="{93685446-EFC8-61E3-0842-EEA07531B84E}"/>
              </a:ext>
            </a:extLst>
          </p:cNvPr>
          <p:cNvSpPr txBox="1">
            <a:spLocks/>
          </p:cNvSpPr>
          <p:nvPr/>
        </p:nvSpPr>
        <p:spPr>
          <a:xfrm>
            <a:off x="5009326" y="2641045"/>
            <a:ext cx="1849311" cy="584775"/>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66382" rtl="0" eaLnBrk="1" fontAlgn="auto" latinLnBrk="0" hangingPunct="1">
              <a:lnSpc>
                <a:spcPct val="100000"/>
              </a:lnSpc>
              <a:spcBef>
                <a:spcPts val="0"/>
              </a:spcBef>
              <a:spcAft>
                <a:spcPts val="600"/>
              </a:spcAft>
              <a:buClr>
                <a:prstClr val="white"/>
              </a:buClr>
              <a:buSzPct val="100000"/>
              <a:buFont typeface="Arial" panose="020B0604020202020204" pitchFamily="34" charset="0"/>
              <a:buNone/>
              <a:tabLst/>
              <a:defRPr/>
            </a:pPr>
            <a:r>
              <a:rPr lang="hr-HR" sz="3200" b="1" dirty="0">
                <a:solidFill>
                  <a:schemeClr val="tx2">
                    <a:lumMod val="50000"/>
                  </a:schemeClr>
                </a:solidFill>
                <a:latin typeface="Arial Nova Cond Light" panose="020B0306020202020204" pitchFamily="34" charset="0"/>
              </a:rPr>
              <a:t>55%</a:t>
            </a:r>
            <a:endParaRPr lang="en-GB" sz="3200" b="1" dirty="0">
              <a:solidFill>
                <a:schemeClr val="tx2">
                  <a:lumMod val="50000"/>
                </a:schemeClr>
              </a:solidFill>
              <a:latin typeface="Arial Nova Cond Light" panose="020B0306020202020204" pitchFamily="34" charset="0"/>
            </a:endParaRPr>
          </a:p>
        </p:txBody>
      </p:sp>
      <p:sp>
        <p:nvSpPr>
          <p:cNvPr id="23" name="Text Placeholder 3">
            <a:extLst>
              <a:ext uri="{FF2B5EF4-FFF2-40B4-BE49-F238E27FC236}">
                <a16:creationId xmlns:a16="http://schemas.microsoft.com/office/drawing/2014/main" id="{1ED62882-B027-F947-465C-128B7AF9C94E}"/>
              </a:ext>
            </a:extLst>
          </p:cNvPr>
          <p:cNvSpPr txBox="1">
            <a:spLocks/>
          </p:cNvSpPr>
          <p:nvPr/>
        </p:nvSpPr>
        <p:spPr>
          <a:xfrm>
            <a:off x="8432894" y="2698090"/>
            <a:ext cx="1849311" cy="584775"/>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66382" rtl="0" eaLnBrk="1" fontAlgn="auto" latinLnBrk="0" hangingPunct="1">
              <a:lnSpc>
                <a:spcPct val="100000"/>
              </a:lnSpc>
              <a:spcBef>
                <a:spcPts val="0"/>
              </a:spcBef>
              <a:spcAft>
                <a:spcPts val="600"/>
              </a:spcAft>
              <a:buClr>
                <a:prstClr val="white"/>
              </a:buClr>
              <a:buSzPct val="100000"/>
              <a:buFont typeface="Arial" panose="020B0604020202020204" pitchFamily="34" charset="0"/>
              <a:buNone/>
              <a:tabLst/>
              <a:defRPr/>
            </a:pPr>
            <a:r>
              <a:rPr lang="hr-HR" sz="3200" b="1" dirty="0">
                <a:solidFill>
                  <a:schemeClr val="bg1">
                    <a:lumMod val="50000"/>
                  </a:schemeClr>
                </a:solidFill>
                <a:latin typeface="Arial Nova Cond Light" panose="020B0306020202020204" pitchFamily="34" charset="0"/>
              </a:rPr>
              <a:t>2%</a:t>
            </a:r>
            <a:endParaRPr lang="en-GB" sz="3200" b="1" dirty="0">
              <a:solidFill>
                <a:schemeClr val="bg1">
                  <a:lumMod val="50000"/>
                </a:schemeClr>
              </a:solidFill>
              <a:latin typeface="Arial Nova Cond Light" panose="020B0306020202020204" pitchFamily="34" charset="0"/>
            </a:endParaRPr>
          </a:p>
        </p:txBody>
      </p:sp>
    </p:spTree>
    <p:extLst>
      <p:ext uri="{BB962C8B-B14F-4D97-AF65-F5344CB8AC3E}">
        <p14:creationId xmlns:p14="http://schemas.microsoft.com/office/powerpoint/2010/main" val="388702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B2CB2-CA82-2B46-805A-634BEA51B2B7}"/>
              </a:ext>
            </a:extLst>
          </p:cNvPr>
          <p:cNvSpPr/>
          <p:nvPr/>
        </p:nvSpPr>
        <p:spPr>
          <a:xfrm>
            <a:off x="7884880" y="5289295"/>
            <a:ext cx="4205535" cy="972249"/>
          </a:xfrm>
          <a:prstGeom prst="rect">
            <a:avLst/>
          </a:prstGeom>
          <a:solidFill>
            <a:srgbClr val="FCF2DA">
              <a:alpha val="50196"/>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1699"/>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Arial"/>
              <a:ea typeface="Samsung Sharp Sans Medium" charset="0"/>
              <a:cs typeface="Samsung Sharp Sans Medium" charset="0"/>
            </a:endParaRPr>
          </a:p>
        </p:txBody>
      </p:sp>
      <p:sp>
        <p:nvSpPr>
          <p:cNvPr id="7" name="Round Same Side Corner Rectangle 20">
            <a:extLst>
              <a:ext uri="{FF2B5EF4-FFF2-40B4-BE49-F238E27FC236}">
                <a16:creationId xmlns:a16="http://schemas.microsoft.com/office/drawing/2014/main" id="{7351698D-6202-8652-BB2F-4D7A9513393C}"/>
              </a:ext>
            </a:extLst>
          </p:cNvPr>
          <p:cNvSpPr/>
          <p:nvPr/>
        </p:nvSpPr>
        <p:spPr>
          <a:xfrm rot="10800000">
            <a:off x="57460" y="-3"/>
            <a:ext cx="6434584" cy="88073"/>
          </a:xfrm>
          <a:prstGeom prst="round2SameRect">
            <a:avLst>
              <a:gd name="adj1" fmla="val 50000"/>
              <a:gd name="adj2"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a:ea typeface="+mn-ea"/>
              <a:cs typeface="+mn-cs"/>
            </a:endParaRPr>
          </a:p>
        </p:txBody>
      </p:sp>
      <p:sp>
        <p:nvSpPr>
          <p:cNvPr id="97" name="Titre 3">
            <a:extLst>
              <a:ext uri="{FF2B5EF4-FFF2-40B4-BE49-F238E27FC236}">
                <a16:creationId xmlns:a16="http://schemas.microsoft.com/office/drawing/2014/main" id="{96ED000D-1974-86A8-0731-095AFED7896E}"/>
              </a:ext>
            </a:extLst>
          </p:cNvPr>
          <p:cNvSpPr txBox="1">
            <a:spLocks/>
          </p:cNvSpPr>
          <p:nvPr/>
        </p:nvSpPr>
        <p:spPr>
          <a:xfrm>
            <a:off x="136774" y="206036"/>
            <a:ext cx="9862962" cy="353335"/>
          </a:xfrm>
          <a:prstGeom prst="rect">
            <a:avLst/>
          </a:prstGeom>
        </p:spPr>
        <p:txBody>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rPr>
              <a:t>UPOZNATOST SA PRAVIMA RODITELJA NAKON ROĐENJA DJETETA</a:t>
            </a:r>
            <a:endParaRPr kumimoji="0" lang="en-US"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endParaRPr>
          </a:p>
        </p:txBody>
      </p:sp>
      <p:sp>
        <p:nvSpPr>
          <p:cNvPr id="98" name="Espace réservé du texte 16">
            <a:extLst>
              <a:ext uri="{FF2B5EF4-FFF2-40B4-BE49-F238E27FC236}">
                <a16:creationId xmlns:a16="http://schemas.microsoft.com/office/drawing/2014/main" id="{3888F70F-EF08-BDD7-A4F0-963BB69DC0B6}"/>
              </a:ext>
            </a:extLst>
          </p:cNvPr>
          <p:cNvSpPr txBox="1">
            <a:spLocks/>
          </p:cNvSpPr>
          <p:nvPr/>
        </p:nvSpPr>
        <p:spPr>
          <a:xfrm>
            <a:off x="68696" y="584245"/>
            <a:ext cx="11643928" cy="707886"/>
          </a:xfrm>
          <a:prstGeom prst="rect">
            <a:avLst/>
          </a:prstGeom>
          <a:no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marR="0" lvl="0" indent="-85725"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Char char=" "/>
              <a:tabLst/>
              <a:defRPr/>
            </a:pPr>
            <a:r>
              <a:rPr kumimoji="0" lang="hr-HR" sz="1800" b="0" i="0" u="none" strike="noStrike" kern="1200" cap="none" spc="0" normalizeH="0" baseline="0" noProof="0" dirty="0">
                <a:ln>
                  <a:noFill/>
                </a:ln>
                <a:solidFill>
                  <a:prstClr val="black">
                    <a:lumMod val="85000"/>
                    <a:lumOff val="15000"/>
                  </a:prstClr>
                </a:solidFill>
                <a:effectLst/>
                <a:uLnTx/>
                <a:uFillTx/>
                <a:latin typeface="Arial Nova Cond Light" panose="020B0306020202020204" pitchFamily="34" charset="0"/>
                <a:ea typeface="+mn-ea"/>
                <a:cs typeface="+mn-cs"/>
              </a:rPr>
              <a:t>Obavezni rodiljni dopust je najpoznatije pravo roditelja nakon rođenja djeteta, slijedi očinski dopust za koje skoro 2/3 građana kaže da je čulo. Roditeljski dopust</a:t>
            </a:r>
            <a:r>
              <a:rPr lang="hr-HR" sz="1800" dirty="0">
                <a:solidFill>
                  <a:prstClr val="black">
                    <a:lumMod val="85000"/>
                    <a:lumOff val="15000"/>
                  </a:prstClr>
                </a:solidFill>
                <a:latin typeface="Arial Nova Cond Light" panose="020B0306020202020204" pitchFamily="34" charset="0"/>
              </a:rPr>
              <a:t> je najmanje poznato pravo roditelja. </a:t>
            </a:r>
            <a:endParaRPr kumimoji="0" lang="en-US" sz="20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99" name="Text Placeholder 3">
            <a:extLst>
              <a:ext uri="{FF2B5EF4-FFF2-40B4-BE49-F238E27FC236}">
                <a16:creationId xmlns:a16="http://schemas.microsoft.com/office/drawing/2014/main" id="{C127739A-E4AC-DAB2-708A-55934CCF6C42}"/>
              </a:ext>
            </a:extLst>
          </p:cNvPr>
          <p:cNvSpPr txBox="1">
            <a:spLocks/>
          </p:cNvSpPr>
          <p:nvPr/>
        </p:nvSpPr>
        <p:spPr>
          <a:xfrm>
            <a:off x="1343472" y="6153838"/>
            <a:ext cx="9181020" cy="507831"/>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P5</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a:t>
            </a:r>
            <a:r>
              <a:rPr lang="pl-PL" sz="900" dirty="0">
                <a:solidFill>
                  <a:prstClr val="white">
                    <a:lumMod val="50000"/>
                  </a:prstClr>
                </a:solidFill>
                <a:latin typeface="Arial"/>
              </a:rPr>
              <a:t>Molim Vas označite za koje od sljedećih prava ste znali?</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P6</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Jeste li znali da roditelji mogu dogovoriti kako će rasporediti roditeljski dopust?</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Baza: Svi ispitanici N=600</a:t>
            </a:r>
          </a:p>
        </p:txBody>
      </p:sp>
      <p:cxnSp>
        <p:nvCxnSpPr>
          <p:cNvPr id="15" name="Straight Connector 14">
            <a:extLst>
              <a:ext uri="{FF2B5EF4-FFF2-40B4-BE49-F238E27FC236}">
                <a16:creationId xmlns:a16="http://schemas.microsoft.com/office/drawing/2014/main" id="{EECCC1D8-0FCA-EFAC-8198-D88C8D30AF62}"/>
              </a:ext>
            </a:extLst>
          </p:cNvPr>
          <p:cNvCxnSpPr>
            <a:cxnSpLocks/>
          </p:cNvCxnSpPr>
          <p:nvPr/>
        </p:nvCxnSpPr>
        <p:spPr>
          <a:xfrm>
            <a:off x="6160892" y="3521265"/>
            <a:ext cx="2699308" cy="0"/>
          </a:xfrm>
          <a:prstGeom prst="line">
            <a:avLst/>
          </a:prstGeom>
          <a:ln cap="rnd">
            <a:solidFill>
              <a:srgbClr val="009D9C"/>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70C873-DC10-C8C3-938D-7D2B6C400620}"/>
              </a:ext>
            </a:extLst>
          </p:cNvPr>
          <p:cNvCxnSpPr>
            <a:cxnSpLocks/>
          </p:cNvCxnSpPr>
          <p:nvPr/>
        </p:nvCxnSpPr>
        <p:spPr>
          <a:xfrm>
            <a:off x="3183225" y="3521265"/>
            <a:ext cx="2699308" cy="0"/>
          </a:xfrm>
          <a:prstGeom prst="line">
            <a:avLst/>
          </a:prstGeom>
          <a:ln cap="rnd">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B1F1F5DD-4975-C3BD-0C9F-B202DF5EFE70}"/>
              </a:ext>
            </a:extLst>
          </p:cNvPr>
          <p:cNvGraphicFramePr>
            <a:graphicFrameLocks noChangeAspect="1"/>
          </p:cNvGraphicFramePr>
          <p:nvPr>
            <p:extLst>
              <p:ext uri="{D42A27DB-BD31-4B8C-83A1-F6EECF244321}">
                <p14:modId xmlns:p14="http://schemas.microsoft.com/office/powerpoint/2010/main" val="2280888301"/>
              </p:ext>
            </p:extLst>
          </p:nvPr>
        </p:nvGraphicFramePr>
        <p:xfrm>
          <a:off x="312116" y="1530693"/>
          <a:ext cx="2496049" cy="2472848"/>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a:extLst>
              <a:ext uri="{FF2B5EF4-FFF2-40B4-BE49-F238E27FC236}">
                <a16:creationId xmlns:a16="http://schemas.microsoft.com/office/drawing/2014/main" id="{CB1649D8-47FD-ADE7-627D-7922BE97BE9B}"/>
              </a:ext>
            </a:extLst>
          </p:cNvPr>
          <p:cNvCxnSpPr>
            <a:cxnSpLocks/>
          </p:cNvCxnSpPr>
          <p:nvPr/>
        </p:nvCxnSpPr>
        <p:spPr>
          <a:xfrm>
            <a:off x="312116" y="3526807"/>
            <a:ext cx="2699308"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24A89882-F18B-EECE-901D-1119855BEACD}"/>
              </a:ext>
            </a:extLst>
          </p:cNvPr>
          <p:cNvGraphicFramePr>
            <a:graphicFrameLocks noChangeAspect="1"/>
          </p:cNvGraphicFramePr>
          <p:nvPr>
            <p:extLst>
              <p:ext uri="{D42A27DB-BD31-4B8C-83A1-F6EECF244321}">
                <p14:modId xmlns:p14="http://schemas.microsoft.com/office/powerpoint/2010/main" val="3274451705"/>
              </p:ext>
            </p:extLst>
          </p:nvPr>
        </p:nvGraphicFramePr>
        <p:xfrm>
          <a:off x="3205085" y="1530693"/>
          <a:ext cx="2496049" cy="24728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10F29E8A-3561-3076-DBCB-65BD0E63C758}"/>
              </a:ext>
            </a:extLst>
          </p:cNvPr>
          <p:cNvGraphicFramePr>
            <a:graphicFrameLocks noChangeAspect="1"/>
          </p:cNvGraphicFramePr>
          <p:nvPr>
            <p:extLst>
              <p:ext uri="{D42A27DB-BD31-4B8C-83A1-F6EECF244321}">
                <p14:modId xmlns:p14="http://schemas.microsoft.com/office/powerpoint/2010/main" val="3878374537"/>
              </p:ext>
            </p:extLst>
          </p:nvPr>
        </p:nvGraphicFramePr>
        <p:xfrm>
          <a:off x="6172238" y="1639259"/>
          <a:ext cx="2496049" cy="2472848"/>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a:extLst>
              <a:ext uri="{FF2B5EF4-FFF2-40B4-BE49-F238E27FC236}">
                <a16:creationId xmlns:a16="http://schemas.microsoft.com/office/drawing/2014/main" id="{E0E020E2-B840-6132-045A-A772F8EB463C}"/>
              </a:ext>
            </a:extLst>
          </p:cNvPr>
          <p:cNvSpPr txBox="1"/>
          <p:nvPr/>
        </p:nvSpPr>
        <p:spPr>
          <a:xfrm>
            <a:off x="312116" y="3609014"/>
            <a:ext cx="2699308" cy="423654"/>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hr-HR" sz="1800" b="0" dirty="0">
                <a:solidFill>
                  <a:schemeClr val="bg2"/>
                </a:solidFill>
                <a:latin typeface="Arial Nova Cond Light" panose="020B0306020202020204" pitchFamily="34" charset="0"/>
              </a:rPr>
              <a:t>Obavezni rodiljni dopust</a:t>
            </a:r>
            <a:endParaRPr lang="en-US" sz="1800" b="0" dirty="0">
              <a:solidFill>
                <a:schemeClr val="bg2"/>
              </a:solidFill>
              <a:latin typeface="Arial Nova Cond Light" panose="020B0306020202020204" pitchFamily="34" charset="0"/>
            </a:endParaRPr>
          </a:p>
        </p:txBody>
      </p:sp>
      <p:sp>
        <p:nvSpPr>
          <p:cNvPr id="22" name="Rectangle 21">
            <a:extLst>
              <a:ext uri="{FF2B5EF4-FFF2-40B4-BE49-F238E27FC236}">
                <a16:creationId xmlns:a16="http://schemas.microsoft.com/office/drawing/2014/main" id="{F54E3FB1-9C81-9193-052B-2A1BF26646DF}"/>
              </a:ext>
            </a:extLst>
          </p:cNvPr>
          <p:cNvSpPr/>
          <p:nvPr/>
        </p:nvSpPr>
        <p:spPr>
          <a:xfrm>
            <a:off x="6236278" y="3642387"/>
            <a:ext cx="2474045" cy="310047"/>
          </a:xfrm>
          <a:prstGeom prst="rect">
            <a:avLst/>
          </a:prstGeom>
        </p:spPr>
        <p:txBody>
          <a:bodyPr vert="horz" lIns="0" tIns="0" rIns="0" bIns="0" rtlCol="0">
            <a:noAutofit/>
          </a:bodyPr>
          <a:lstStyle/>
          <a:p>
            <a:pPr algn="ctr">
              <a:lnSpc>
                <a:spcPct val="90000"/>
              </a:lnSpc>
            </a:pPr>
            <a:r>
              <a:rPr lang="hr-HR" sz="1867" dirty="0">
                <a:solidFill>
                  <a:srgbClr val="009D9C"/>
                </a:solidFill>
                <a:latin typeface="Arial Nova Cond Light" panose="020B0306020202020204" pitchFamily="34" charset="0"/>
                <a:cs typeface="Arial" panose="020B0604020202020204" pitchFamily="34" charset="0"/>
              </a:rPr>
              <a:t>Dodatni rodiljni dopust</a:t>
            </a:r>
            <a:endParaRPr lang="en-US" sz="1867" dirty="0">
              <a:solidFill>
                <a:srgbClr val="009D9C"/>
              </a:solidFill>
              <a:latin typeface="Arial Nova Cond Light" panose="020B0306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C0662B6-7C97-5259-9EF0-10616CE45DDB}"/>
              </a:ext>
            </a:extLst>
          </p:cNvPr>
          <p:cNvSpPr txBox="1"/>
          <p:nvPr/>
        </p:nvSpPr>
        <p:spPr>
          <a:xfrm>
            <a:off x="1065297" y="2265701"/>
            <a:ext cx="978832" cy="501416"/>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hr-HR" sz="3600" dirty="0">
                <a:solidFill>
                  <a:schemeClr val="bg2"/>
                </a:solidFill>
                <a:latin typeface="Arial Nova Cond Light" panose="020B0306020202020204" pitchFamily="34" charset="0"/>
              </a:rPr>
              <a:t>73</a:t>
            </a:r>
            <a:r>
              <a:rPr lang="en-US" sz="3600" dirty="0">
                <a:solidFill>
                  <a:schemeClr val="bg2"/>
                </a:solidFill>
                <a:latin typeface="Arial Nova Cond Light" panose="020B0306020202020204" pitchFamily="34" charset="0"/>
              </a:rPr>
              <a:t>%</a:t>
            </a:r>
          </a:p>
        </p:txBody>
      </p:sp>
      <p:sp>
        <p:nvSpPr>
          <p:cNvPr id="24" name="Rectangle 23">
            <a:extLst>
              <a:ext uri="{FF2B5EF4-FFF2-40B4-BE49-F238E27FC236}">
                <a16:creationId xmlns:a16="http://schemas.microsoft.com/office/drawing/2014/main" id="{AA38CE5C-1A6C-AF37-728C-78EFCBF3584E}"/>
              </a:ext>
            </a:extLst>
          </p:cNvPr>
          <p:cNvSpPr/>
          <p:nvPr/>
        </p:nvSpPr>
        <p:spPr>
          <a:xfrm>
            <a:off x="3898035" y="2292772"/>
            <a:ext cx="1084522" cy="639589"/>
          </a:xfrm>
          <a:prstGeom prst="rect">
            <a:avLst/>
          </a:prstGeom>
        </p:spPr>
        <p:txBody>
          <a:bodyPr vert="horz" lIns="0" tIns="0" rIns="0" bIns="0" rtlCol="0">
            <a:noAutofit/>
          </a:bodyPr>
          <a:lstStyle/>
          <a:p>
            <a:pPr algn="ctr">
              <a:lnSpc>
                <a:spcPct val="90000"/>
              </a:lnSpc>
              <a:buFont typeface="Arial" pitchFamily="34" charset="0"/>
              <a:buNone/>
            </a:pPr>
            <a:r>
              <a:rPr lang="hr-HR" sz="3600" b="1" dirty="0">
                <a:latin typeface="Arial Nova Cond Light" panose="020B0306020202020204" pitchFamily="34" charset="0"/>
                <a:cs typeface="Arial" panose="020B0604020202020204" pitchFamily="34" charset="0"/>
              </a:rPr>
              <a:t>61</a:t>
            </a:r>
            <a:r>
              <a:rPr lang="en-US" sz="3600" b="1" dirty="0">
                <a:latin typeface="Arial Nova Cond Light" panose="020B0306020202020204" pitchFamily="34" charset="0"/>
                <a:cs typeface="Arial" panose="020B0604020202020204" pitchFamily="34" charset="0"/>
              </a:rPr>
              <a:t>%</a:t>
            </a:r>
          </a:p>
          <a:p>
            <a:pPr algn="ctr">
              <a:lnSpc>
                <a:spcPct val="90000"/>
              </a:lnSpc>
            </a:pPr>
            <a:endParaRPr lang="en-US" sz="1867" dirty="0">
              <a:solidFill>
                <a:schemeClr val="accent3"/>
              </a:solidFill>
              <a:latin typeface="Arial Nova Cond Light" panose="020B0306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B0B341D-C422-FF54-BB21-4E713311FB8E}"/>
              </a:ext>
            </a:extLst>
          </p:cNvPr>
          <p:cNvSpPr/>
          <p:nvPr/>
        </p:nvSpPr>
        <p:spPr>
          <a:xfrm>
            <a:off x="6974475" y="2395057"/>
            <a:ext cx="919813" cy="404148"/>
          </a:xfrm>
          <a:prstGeom prst="rect">
            <a:avLst/>
          </a:prstGeom>
        </p:spPr>
        <p:txBody>
          <a:bodyPr vert="horz" lIns="0" tIns="0" rIns="0" bIns="0" rtlCol="0">
            <a:noAutofit/>
          </a:bodyPr>
          <a:lstStyle/>
          <a:p>
            <a:pPr algn="ctr">
              <a:lnSpc>
                <a:spcPct val="90000"/>
              </a:lnSpc>
              <a:buFont typeface="Arial" pitchFamily="34" charset="0"/>
              <a:buNone/>
            </a:pPr>
            <a:r>
              <a:rPr lang="hr-HR" sz="3600" b="1" dirty="0">
                <a:solidFill>
                  <a:srgbClr val="009D9C"/>
                </a:solidFill>
                <a:latin typeface="Arial Nova Cond Light" panose="020B0306020202020204" pitchFamily="34" charset="0"/>
                <a:cs typeface="Arial" panose="020B0604020202020204" pitchFamily="34" charset="0"/>
              </a:rPr>
              <a:t>53</a:t>
            </a:r>
            <a:r>
              <a:rPr lang="en-US" sz="3600" b="1" dirty="0">
                <a:solidFill>
                  <a:srgbClr val="009D9C"/>
                </a:solidFill>
                <a:latin typeface="Arial Nova Cond Light" panose="020B0306020202020204" pitchFamily="34" charset="0"/>
                <a:cs typeface="Arial" panose="020B0604020202020204" pitchFamily="34" charset="0"/>
              </a:rPr>
              <a:t>%</a:t>
            </a:r>
          </a:p>
          <a:p>
            <a:pPr algn="ctr">
              <a:lnSpc>
                <a:spcPct val="90000"/>
              </a:lnSpc>
            </a:pPr>
            <a:endParaRPr lang="en-US" sz="1867" dirty="0">
              <a:solidFill>
                <a:schemeClr val="accent2"/>
              </a:solidFill>
              <a:latin typeface="Arial Nova Cond Light" panose="020B0306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4A66651-4860-8F74-82D5-F972F543C44B}"/>
              </a:ext>
            </a:extLst>
          </p:cNvPr>
          <p:cNvSpPr txBox="1"/>
          <p:nvPr/>
        </p:nvSpPr>
        <p:spPr>
          <a:xfrm>
            <a:off x="3140399" y="3616484"/>
            <a:ext cx="2699308" cy="423654"/>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hr-HR" sz="1800" b="0" dirty="0">
                <a:solidFill>
                  <a:schemeClr val="tx1"/>
                </a:solidFill>
                <a:latin typeface="Arial Nova Cond Light" panose="020B0306020202020204" pitchFamily="34" charset="0"/>
              </a:rPr>
              <a:t>Očinski dopust</a:t>
            </a:r>
            <a:endParaRPr lang="en-US" sz="1800" b="0" dirty="0">
              <a:solidFill>
                <a:schemeClr val="tx1"/>
              </a:solidFill>
              <a:latin typeface="Arial Nova Cond Light" panose="020B0306020202020204" pitchFamily="34" charset="0"/>
            </a:endParaRPr>
          </a:p>
        </p:txBody>
      </p:sp>
      <p:cxnSp>
        <p:nvCxnSpPr>
          <p:cNvPr id="27" name="Straight Connector 26">
            <a:extLst>
              <a:ext uri="{FF2B5EF4-FFF2-40B4-BE49-F238E27FC236}">
                <a16:creationId xmlns:a16="http://schemas.microsoft.com/office/drawing/2014/main" id="{BD4142F7-6B3E-3F61-0CF8-AF1DB6768411}"/>
              </a:ext>
            </a:extLst>
          </p:cNvPr>
          <p:cNvCxnSpPr>
            <a:cxnSpLocks/>
          </p:cNvCxnSpPr>
          <p:nvPr/>
        </p:nvCxnSpPr>
        <p:spPr>
          <a:xfrm>
            <a:off x="9129342" y="3529232"/>
            <a:ext cx="2699308" cy="0"/>
          </a:xfrm>
          <a:prstGeom prst="line">
            <a:avLst/>
          </a:prstGeom>
          <a:ln cap="rnd">
            <a:solidFill>
              <a:schemeClr val="tx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8" name="Chart 27">
            <a:extLst>
              <a:ext uri="{FF2B5EF4-FFF2-40B4-BE49-F238E27FC236}">
                <a16:creationId xmlns:a16="http://schemas.microsoft.com/office/drawing/2014/main" id="{F0644005-C7CC-282D-EA1F-14290A02FAA5}"/>
              </a:ext>
            </a:extLst>
          </p:cNvPr>
          <p:cNvGraphicFramePr>
            <a:graphicFrameLocks noChangeAspect="1"/>
          </p:cNvGraphicFramePr>
          <p:nvPr>
            <p:extLst>
              <p:ext uri="{D42A27DB-BD31-4B8C-83A1-F6EECF244321}">
                <p14:modId xmlns:p14="http://schemas.microsoft.com/office/powerpoint/2010/main" val="1906151834"/>
              </p:ext>
            </p:extLst>
          </p:nvPr>
        </p:nvGraphicFramePr>
        <p:xfrm>
          <a:off x="9048328" y="1647226"/>
          <a:ext cx="2496049" cy="2472848"/>
        </p:xfrm>
        <a:graphic>
          <a:graphicData uri="http://schemas.openxmlformats.org/drawingml/2006/chart">
            <c:chart xmlns:c="http://schemas.openxmlformats.org/drawingml/2006/chart" xmlns:r="http://schemas.openxmlformats.org/officeDocument/2006/relationships" r:id="rId7"/>
          </a:graphicData>
        </a:graphic>
      </p:graphicFrame>
      <p:sp>
        <p:nvSpPr>
          <p:cNvPr id="29" name="Rectangle 28">
            <a:extLst>
              <a:ext uri="{FF2B5EF4-FFF2-40B4-BE49-F238E27FC236}">
                <a16:creationId xmlns:a16="http://schemas.microsoft.com/office/drawing/2014/main" id="{DA58D400-494E-6C08-DE79-9A1D65E86D01}"/>
              </a:ext>
            </a:extLst>
          </p:cNvPr>
          <p:cNvSpPr/>
          <p:nvPr/>
        </p:nvSpPr>
        <p:spPr>
          <a:xfrm>
            <a:off x="9112368" y="3650354"/>
            <a:ext cx="2629770" cy="310047"/>
          </a:xfrm>
          <a:prstGeom prst="rect">
            <a:avLst/>
          </a:prstGeom>
        </p:spPr>
        <p:txBody>
          <a:bodyPr vert="horz" lIns="0" tIns="0" rIns="0" bIns="0" rtlCol="0">
            <a:noAutofit/>
          </a:bodyPr>
          <a:lstStyle/>
          <a:p>
            <a:pPr algn="ctr">
              <a:lnSpc>
                <a:spcPct val="90000"/>
              </a:lnSpc>
            </a:pPr>
            <a:r>
              <a:rPr lang="hr-HR" sz="1867" dirty="0">
                <a:solidFill>
                  <a:schemeClr val="tx2">
                    <a:lumMod val="50000"/>
                  </a:schemeClr>
                </a:solidFill>
                <a:latin typeface="Arial Nova Cond Light" panose="020B0306020202020204" pitchFamily="34" charset="0"/>
                <a:cs typeface="Arial" panose="020B0604020202020204" pitchFamily="34" charset="0"/>
              </a:rPr>
              <a:t>Roditeljski dopust</a:t>
            </a:r>
            <a:endParaRPr lang="en-US" sz="1867" dirty="0">
              <a:solidFill>
                <a:schemeClr val="tx2">
                  <a:lumMod val="50000"/>
                </a:schemeClr>
              </a:solidFill>
              <a:latin typeface="Arial Nova Cond Light" panose="020B0306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BB4DA7CA-EED5-12E9-76AA-1D89AA8C98B6}"/>
              </a:ext>
            </a:extLst>
          </p:cNvPr>
          <p:cNvSpPr/>
          <p:nvPr/>
        </p:nvSpPr>
        <p:spPr>
          <a:xfrm>
            <a:off x="9850565" y="2403024"/>
            <a:ext cx="919813" cy="404148"/>
          </a:xfrm>
          <a:prstGeom prst="rect">
            <a:avLst/>
          </a:prstGeom>
        </p:spPr>
        <p:txBody>
          <a:bodyPr vert="horz" lIns="0" tIns="0" rIns="0" bIns="0" rtlCol="0">
            <a:noAutofit/>
          </a:bodyPr>
          <a:lstStyle/>
          <a:p>
            <a:pPr algn="ctr">
              <a:lnSpc>
                <a:spcPct val="90000"/>
              </a:lnSpc>
              <a:buFont typeface="Arial" pitchFamily="34" charset="0"/>
              <a:buNone/>
            </a:pPr>
            <a:r>
              <a:rPr lang="hr-HR" sz="3600" b="1" dirty="0">
                <a:solidFill>
                  <a:schemeClr val="tx2">
                    <a:lumMod val="50000"/>
                  </a:schemeClr>
                </a:solidFill>
                <a:latin typeface="Arial Nova Cond Light" panose="020B0306020202020204" pitchFamily="34" charset="0"/>
                <a:cs typeface="Arial" panose="020B0604020202020204" pitchFamily="34" charset="0"/>
              </a:rPr>
              <a:t>46</a:t>
            </a:r>
            <a:r>
              <a:rPr lang="en-US" sz="3600" b="1" dirty="0">
                <a:solidFill>
                  <a:schemeClr val="tx2">
                    <a:lumMod val="50000"/>
                  </a:schemeClr>
                </a:solidFill>
                <a:latin typeface="Arial Nova Cond Light" panose="020B0306020202020204" pitchFamily="34" charset="0"/>
                <a:cs typeface="Arial" panose="020B0604020202020204" pitchFamily="34" charset="0"/>
              </a:rPr>
              <a:t>%</a:t>
            </a:r>
          </a:p>
          <a:p>
            <a:pPr algn="ctr">
              <a:lnSpc>
                <a:spcPct val="90000"/>
              </a:lnSpc>
            </a:pPr>
            <a:endParaRPr lang="en-US" sz="1867" dirty="0">
              <a:solidFill>
                <a:schemeClr val="accent2"/>
              </a:solidFill>
              <a:latin typeface="Arial Nova Cond Light" panose="020B0306020202020204" pitchFamily="34" charset="0"/>
              <a:cs typeface="Arial" panose="020B0604020202020204" pitchFamily="34" charset="0"/>
            </a:endParaRPr>
          </a:p>
        </p:txBody>
      </p:sp>
      <p:graphicFrame>
        <p:nvGraphicFramePr>
          <p:cNvPr id="34" name="Tabelle 61">
            <a:extLst>
              <a:ext uri="{FF2B5EF4-FFF2-40B4-BE49-F238E27FC236}">
                <a16:creationId xmlns:a16="http://schemas.microsoft.com/office/drawing/2014/main" id="{3F2F8BD7-0802-6E93-2BDD-2788DE5CB556}"/>
              </a:ext>
            </a:extLst>
          </p:cNvPr>
          <p:cNvGraphicFramePr>
            <a:graphicFrameLocks noGrp="1"/>
          </p:cNvGraphicFramePr>
          <p:nvPr>
            <p:custDataLst>
              <p:tags r:id="rId1"/>
            </p:custDataLst>
            <p:extLst>
              <p:ext uri="{D42A27DB-BD31-4B8C-83A1-F6EECF244321}">
                <p14:modId xmlns:p14="http://schemas.microsoft.com/office/powerpoint/2010/main" val="239609280"/>
              </p:ext>
            </p:extLst>
          </p:nvPr>
        </p:nvGraphicFramePr>
        <p:xfrm>
          <a:off x="669975" y="3988983"/>
          <a:ext cx="11072163" cy="294120"/>
        </p:xfrm>
        <a:graphic>
          <a:graphicData uri="http://schemas.openxmlformats.org/drawingml/2006/table">
            <a:tbl>
              <a:tblPr bandRow="1">
                <a:tableStyleId>{7E9639D4-E3E2-4D34-9284-5A2195B3D0D7}</a:tableStyleId>
              </a:tblPr>
              <a:tblGrid>
                <a:gridCol w="11072163">
                  <a:extLst>
                    <a:ext uri="{9D8B030D-6E8A-4147-A177-3AD203B41FA5}">
                      <a16:colId xmlns:a16="http://schemas.microsoft.com/office/drawing/2014/main" val="2348604880"/>
                    </a:ext>
                  </a:extLst>
                </a:gridCol>
              </a:tblGrid>
              <a:tr h="236294">
                <a:tc>
                  <a:txBody>
                    <a:bodyPr/>
                    <a:lstStyle/>
                    <a:p>
                      <a:pPr marL="0" algn="ctr" defTabSz="914400" rtl="0" eaLnBrk="1" fontAlgn="b" latinLnBrk="0" hangingPunct="1"/>
                      <a:r>
                        <a:rPr lang="hr-HR" sz="1300" b="0" i="0" u="none" strike="noStrike" kern="1200" dirty="0">
                          <a:solidFill>
                            <a:schemeClr val="bg1"/>
                          </a:solidFill>
                          <a:effectLst/>
                          <a:latin typeface="Arial Nova Cond Light" panose="020B0306020202020204" pitchFamily="34" charset="0"/>
                          <a:ea typeface="+mn-ea"/>
                          <a:cs typeface="+mn-cs"/>
                        </a:rPr>
                        <a:t>8% Nije čulo za niti jedno pravo na dopust</a:t>
                      </a:r>
                      <a:endParaRPr lang="de-DE" sz="1300" b="0" i="0" u="none" strike="noStrike" kern="1200" dirty="0">
                        <a:solidFill>
                          <a:schemeClr val="bg1"/>
                        </a:solidFill>
                        <a:effectLst/>
                        <a:latin typeface="Arial Nova Cond Light" panose="020B0306020202020204" pitchFamily="34" charset="0"/>
                        <a:ea typeface="+mn-ea"/>
                        <a:cs typeface="+mn-cs"/>
                      </a:endParaRPr>
                    </a:p>
                  </a:txBody>
                  <a:tcPr marL="48000" marR="48000" marT="48000" marB="4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4"/>
                  </a:ext>
                </a:extLst>
              </a:tr>
            </a:tbl>
          </a:graphicData>
        </a:graphic>
      </p:graphicFrame>
      <p:sp>
        <p:nvSpPr>
          <p:cNvPr id="35" name="Text Placeholder 3">
            <a:extLst>
              <a:ext uri="{FF2B5EF4-FFF2-40B4-BE49-F238E27FC236}">
                <a16:creationId xmlns:a16="http://schemas.microsoft.com/office/drawing/2014/main" id="{71BE7C12-E0D0-BDCB-9BC4-C3C1B72B3DD5}"/>
              </a:ext>
            </a:extLst>
          </p:cNvPr>
          <p:cNvSpPr txBox="1">
            <a:spLocks/>
          </p:cNvSpPr>
          <p:nvPr/>
        </p:nvSpPr>
        <p:spPr>
          <a:xfrm>
            <a:off x="3477896" y="4330835"/>
            <a:ext cx="2361811" cy="1107996"/>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Za očinski dopust u većoj su mjeri čule osobe u dobi od 31 do 40 godine te osobe koje imaju djecu u kućanstvu do 3 godine starosti, dok su ispitanici od 41 do 50 godine, osobe nižeg obrazovanja i učenici/studenti čuli za navedeno pravo u manjoj mjeri. </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
        <p:nvSpPr>
          <p:cNvPr id="36" name="Text Placeholder 3">
            <a:extLst>
              <a:ext uri="{FF2B5EF4-FFF2-40B4-BE49-F238E27FC236}">
                <a16:creationId xmlns:a16="http://schemas.microsoft.com/office/drawing/2014/main" id="{44396713-790F-593E-6FFD-3CBED05B1689}"/>
              </a:ext>
            </a:extLst>
          </p:cNvPr>
          <p:cNvSpPr txBox="1">
            <a:spLocks/>
          </p:cNvSpPr>
          <p:nvPr/>
        </p:nvSpPr>
        <p:spPr>
          <a:xfrm>
            <a:off x="9452805" y="4275708"/>
            <a:ext cx="2361811" cy="600164"/>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Osobe koje imaju djecu u kućanstvu do 3 godine starosti u značajno većoj mjeri čuli su za roditeljski dopust.</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
        <p:nvSpPr>
          <p:cNvPr id="37" name="Arrow: Down 36">
            <a:extLst>
              <a:ext uri="{FF2B5EF4-FFF2-40B4-BE49-F238E27FC236}">
                <a16:creationId xmlns:a16="http://schemas.microsoft.com/office/drawing/2014/main" id="{D2544623-F60B-6C1F-8119-483C5F162326}"/>
              </a:ext>
            </a:extLst>
          </p:cNvPr>
          <p:cNvSpPr/>
          <p:nvPr/>
        </p:nvSpPr>
        <p:spPr>
          <a:xfrm>
            <a:off x="10087617" y="4930599"/>
            <a:ext cx="873750" cy="303968"/>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8" name="Inhaltsplatzhalter 2">
            <a:extLst>
              <a:ext uri="{FF2B5EF4-FFF2-40B4-BE49-F238E27FC236}">
                <a16:creationId xmlns:a16="http://schemas.microsoft.com/office/drawing/2014/main" id="{4ED1DDBD-F999-6452-3E97-EC4DC9C3E7CF}"/>
              </a:ext>
            </a:extLst>
          </p:cNvPr>
          <p:cNvSpPr txBox="1">
            <a:spLocks/>
          </p:cNvSpPr>
          <p:nvPr/>
        </p:nvSpPr>
        <p:spPr bwMode="gray">
          <a:xfrm>
            <a:off x="7819327" y="5206847"/>
            <a:ext cx="1553038"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74</a:t>
            </a:r>
            <a:r>
              <a:rPr kumimoji="0" lang="en-US" sz="4400" b="1"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mn-ea"/>
                <a:cs typeface="+mn-cs"/>
              </a:rPr>
              <a:t>%</a:t>
            </a:r>
          </a:p>
        </p:txBody>
      </p:sp>
      <p:sp>
        <p:nvSpPr>
          <p:cNvPr id="39" name="Google Shape;5852;p154">
            <a:extLst>
              <a:ext uri="{FF2B5EF4-FFF2-40B4-BE49-F238E27FC236}">
                <a16:creationId xmlns:a16="http://schemas.microsoft.com/office/drawing/2014/main" id="{1D2EA29C-DF3E-5F54-DF2A-A8ED3F7E4D43}"/>
              </a:ext>
            </a:extLst>
          </p:cNvPr>
          <p:cNvSpPr txBox="1"/>
          <p:nvPr/>
        </p:nvSpPr>
        <p:spPr>
          <a:xfrm>
            <a:off x="9120704" y="5359612"/>
            <a:ext cx="3035264"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lang="hr-HR" sz="1600" dirty="0">
                <a:solidFill>
                  <a:schemeClr val="tx2">
                    <a:lumMod val="50000"/>
                  </a:schemeClr>
                </a:solidFill>
                <a:latin typeface="Arial Nova Cond Light" panose="020B0306020202020204" pitchFamily="34" charset="0"/>
                <a:ea typeface="Open Sans Light"/>
                <a:cs typeface="Open Sans Light"/>
                <a:sym typeface="Open Sans Light"/>
              </a:rPr>
              <a:t>Ispitanika koje je upoznato sa roditeljskim dopustom zna da roditelji mogu dogovoriti kako će ga rasporediti</a:t>
            </a:r>
            <a:endParaRPr kumimoji="0" lang="en-US" sz="1600" b="0" i="0" u="none" strike="noStrike" kern="1200" cap="none" spc="0" normalizeH="0" baseline="0" noProof="0" dirty="0">
              <a:ln>
                <a:noFill/>
              </a:ln>
              <a:solidFill>
                <a:schemeClr val="tx2">
                  <a:lumMod val="50000"/>
                </a:schemeClr>
              </a:solidFill>
              <a:effectLst/>
              <a:uLnTx/>
              <a:uFillTx/>
              <a:latin typeface="Arial Nova Cond Light" panose="020B0306020202020204" pitchFamily="34" charset="0"/>
              <a:ea typeface="Open Sans Light"/>
              <a:cs typeface="Open Sans Light"/>
              <a:sym typeface="Open Sans Light"/>
            </a:endParaRPr>
          </a:p>
        </p:txBody>
      </p:sp>
    </p:spTree>
    <p:extLst>
      <p:ext uri="{BB962C8B-B14F-4D97-AF65-F5344CB8AC3E}">
        <p14:creationId xmlns:p14="http://schemas.microsoft.com/office/powerpoint/2010/main" val="425276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Rounded Corners 135">
            <a:extLst>
              <a:ext uri="{FF2B5EF4-FFF2-40B4-BE49-F238E27FC236}">
                <a16:creationId xmlns:a16="http://schemas.microsoft.com/office/drawing/2014/main" id="{8EFA2DE5-639E-7A89-244D-0279A7A6F516}"/>
              </a:ext>
            </a:extLst>
          </p:cNvPr>
          <p:cNvSpPr/>
          <p:nvPr/>
        </p:nvSpPr>
        <p:spPr>
          <a:xfrm>
            <a:off x="6744072" y="3279698"/>
            <a:ext cx="4478704" cy="591578"/>
          </a:xfrm>
          <a:prstGeom prst="roundRect">
            <a:avLst/>
          </a:pr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135" name="Rectangle: Rounded Corners 134">
            <a:extLst>
              <a:ext uri="{FF2B5EF4-FFF2-40B4-BE49-F238E27FC236}">
                <a16:creationId xmlns:a16="http://schemas.microsoft.com/office/drawing/2014/main" id="{8B4EEABE-D4CE-73CA-5C2E-C8926A6F3515}"/>
              </a:ext>
            </a:extLst>
          </p:cNvPr>
          <p:cNvSpPr/>
          <p:nvPr/>
        </p:nvSpPr>
        <p:spPr>
          <a:xfrm>
            <a:off x="1236282" y="3279103"/>
            <a:ext cx="4478704" cy="591578"/>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6" imgW="532" imgH="530" progId="TCLayout.ActiveDocument.1">
                  <p:embed/>
                </p:oleObj>
              </mc:Choice>
              <mc:Fallback>
                <p:oleObj name="Diapositive think-cell" r:id="rId6"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a:xfrm>
            <a:off x="325461"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37" name="Text Placeholder 3">
            <a:extLst>
              <a:ext uri="{FF2B5EF4-FFF2-40B4-BE49-F238E27FC236}">
                <a16:creationId xmlns:a16="http://schemas.microsoft.com/office/drawing/2014/main" id="{887C0AEA-94A3-4A05-9948-46889EAC64D8}"/>
              </a:ext>
            </a:extLst>
          </p:cNvPr>
          <p:cNvSpPr txBox="1">
            <a:spLocks/>
          </p:cNvSpPr>
          <p:nvPr/>
        </p:nvSpPr>
        <p:spPr>
          <a:xfrm>
            <a:off x="1343472" y="6153838"/>
            <a:ext cx="9181020" cy="507831"/>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P7a</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Da u narednom razdoblju dobijete dijete, biste li koristili očinski dopust? / </a:t>
            </a: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P7b</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Da u narednom razdoblju dobijete dijete, biste li htjeli da otac djeteta koristi očinski dopust?  </a:t>
            </a: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P8a</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Zašto ne biste koristili očinski dopust? / </a:t>
            </a: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P8b</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Zašto ne biste htjeli da otac djeteta koristi očinski dopust? (P8a i P8b Moguće više odgovora)</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Baza: Muškarci N=303 ; Žene N=297</a:t>
            </a:r>
          </a:p>
        </p:txBody>
      </p:sp>
      <p:sp>
        <p:nvSpPr>
          <p:cNvPr id="2" name="Titre 3">
            <a:extLst>
              <a:ext uri="{FF2B5EF4-FFF2-40B4-BE49-F238E27FC236}">
                <a16:creationId xmlns:a16="http://schemas.microsoft.com/office/drawing/2014/main" id="{FE473976-50A7-183D-2D87-1E0DD75D11F8}"/>
              </a:ext>
            </a:extLst>
          </p:cNvPr>
          <p:cNvSpPr txBox="1">
            <a:spLocks/>
          </p:cNvSpPr>
          <p:nvPr/>
        </p:nvSpPr>
        <p:spPr>
          <a:xfrm>
            <a:off x="136774" y="206036"/>
            <a:ext cx="9862962" cy="353335"/>
          </a:xfrm>
          <a:prstGeom prst="rect">
            <a:avLst/>
          </a:prstGeom>
        </p:spPr>
        <p:txBody>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hr-HR" sz="2400" b="1" cap="none" spc="0" dirty="0">
                <a:solidFill>
                  <a:srgbClr val="2F469C">
                    <a:lumMod val="50000"/>
                  </a:srgbClr>
                </a:solidFill>
                <a:latin typeface="Arial Nova Cond Light" panose="020B0306020202020204" pitchFamily="34" charset="0"/>
                <a:ea typeface="+mn-ea"/>
                <a:cs typeface="+mn-cs"/>
              </a:rPr>
              <a:t>OČINSKI DOPUST – VJEROJATNOST I BARIJERE KORIŠTENJA</a:t>
            </a:r>
            <a:endParaRPr lang="en-US" sz="2400" b="1" cap="none" spc="0" dirty="0">
              <a:solidFill>
                <a:srgbClr val="2F469C">
                  <a:lumMod val="50000"/>
                </a:srgbClr>
              </a:solidFill>
              <a:latin typeface="Arial Nova Cond Light" panose="020B0306020202020204" pitchFamily="34" charset="0"/>
              <a:ea typeface="+mn-ea"/>
              <a:cs typeface="+mn-cs"/>
            </a:endParaRPr>
          </a:p>
        </p:txBody>
      </p:sp>
      <p:sp>
        <p:nvSpPr>
          <p:cNvPr id="4" name="Inhaltsplatzhalter 2">
            <a:extLst>
              <a:ext uri="{FF2B5EF4-FFF2-40B4-BE49-F238E27FC236}">
                <a16:creationId xmlns:a16="http://schemas.microsoft.com/office/drawing/2014/main" id="{4C7753F2-0C7B-A51E-D01E-1ABCBEEC1B24}"/>
              </a:ext>
            </a:extLst>
          </p:cNvPr>
          <p:cNvSpPr txBox="1">
            <a:spLocks/>
          </p:cNvSpPr>
          <p:nvPr/>
        </p:nvSpPr>
        <p:spPr bwMode="gray">
          <a:xfrm>
            <a:off x="1236281" y="1547043"/>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algn="ctr">
              <a:spcBef>
                <a:spcPts val="0"/>
              </a:spcBef>
            </a:pPr>
            <a:r>
              <a:rPr lang="hr-HR" sz="4400" dirty="0">
                <a:solidFill>
                  <a:schemeClr val="accent1">
                    <a:lumMod val="90000"/>
                    <a:lumOff val="10000"/>
                  </a:schemeClr>
                </a:solidFill>
                <a:latin typeface="Arial Nova Cond Light" panose="020B0306020202020204" pitchFamily="34" charset="0"/>
              </a:rPr>
              <a:t>92</a:t>
            </a:r>
            <a:r>
              <a:rPr lang="en-US" sz="4400" dirty="0">
                <a:solidFill>
                  <a:schemeClr val="accent1">
                    <a:lumMod val="90000"/>
                    <a:lumOff val="10000"/>
                  </a:schemeClr>
                </a:solidFill>
                <a:latin typeface="Arial Nova Cond Light" panose="020B0306020202020204" pitchFamily="34" charset="0"/>
              </a:rPr>
              <a:t>%</a:t>
            </a:r>
          </a:p>
        </p:txBody>
      </p:sp>
      <p:sp>
        <p:nvSpPr>
          <p:cNvPr id="6" name="Inhaltsplatzhalter 2">
            <a:extLst>
              <a:ext uri="{FF2B5EF4-FFF2-40B4-BE49-F238E27FC236}">
                <a16:creationId xmlns:a16="http://schemas.microsoft.com/office/drawing/2014/main" id="{16797969-D608-9140-3A06-6A24CD9FC77B}"/>
              </a:ext>
            </a:extLst>
          </p:cNvPr>
          <p:cNvSpPr txBox="1">
            <a:spLocks/>
          </p:cNvSpPr>
          <p:nvPr/>
        </p:nvSpPr>
        <p:spPr bwMode="gray">
          <a:xfrm>
            <a:off x="6643120" y="1481845"/>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algn="ctr">
              <a:spcBef>
                <a:spcPts val="0"/>
              </a:spcBef>
            </a:pPr>
            <a:r>
              <a:rPr lang="hr-HR" sz="4400" dirty="0">
                <a:solidFill>
                  <a:srgbClr val="009D9C"/>
                </a:solidFill>
                <a:latin typeface="Arial Nova Cond Light" panose="020B0306020202020204" pitchFamily="34" charset="0"/>
              </a:rPr>
              <a:t>96</a:t>
            </a:r>
            <a:r>
              <a:rPr lang="en-US" sz="4400" dirty="0">
                <a:solidFill>
                  <a:srgbClr val="009D9C"/>
                </a:solidFill>
                <a:latin typeface="Arial Nova Cond Light" panose="020B0306020202020204" pitchFamily="34" charset="0"/>
              </a:rPr>
              <a:t>%</a:t>
            </a:r>
          </a:p>
        </p:txBody>
      </p:sp>
      <p:sp>
        <p:nvSpPr>
          <p:cNvPr id="7" name="Google Shape;4783;p134">
            <a:extLst>
              <a:ext uri="{FF2B5EF4-FFF2-40B4-BE49-F238E27FC236}">
                <a16:creationId xmlns:a16="http://schemas.microsoft.com/office/drawing/2014/main" id="{0CF7ACF1-F3D6-AA5E-59DD-3E5AA9C29D20}"/>
              </a:ext>
            </a:extLst>
          </p:cNvPr>
          <p:cNvSpPr/>
          <p:nvPr/>
        </p:nvSpPr>
        <p:spPr>
          <a:xfrm>
            <a:off x="6349075" y="1764536"/>
            <a:ext cx="719033" cy="753684"/>
          </a:xfrm>
          <a:custGeom>
            <a:avLst/>
            <a:gdLst/>
            <a:ahLst/>
            <a:cxnLst/>
            <a:rect l="l" t="t" r="r" b="b"/>
            <a:pathLst>
              <a:path w="630" h="680" extrusionOk="0">
                <a:moveTo>
                  <a:pt x="604" y="551"/>
                </a:moveTo>
                <a:cubicBezTo>
                  <a:pt x="620" y="567"/>
                  <a:pt x="630" y="588"/>
                  <a:pt x="629" y="617"/>
                </a:cubicBezTo>
                <a:cubicBezTo>
                  <a:pt x="629" y="637"/>
                  <a:pt x="621" y="659"/>
                  <a:pt x="608" y="680"/>
                </a:cubicBezTo>
                <a:cubicBezTo>
                  <a:pt x="604" y="680"/>
                  <a:pt x="604" y="680"/>
                  <a:pt x="604" y="680"/>
                </a:cubicBezTo>
                <a:cubicBezTo>
                  <a:pt x="604" y="569"/>
                  <a:pt x="604" y="569"/>
                  <a:pt x="604" y="569"/>
                </a:cubicBezTo>
                <a:cubicBezTo>
                  <a:pt x="604" y="569"/>
                  <a:pt x="604" y="569"/>
                  <a:pt x="604" y="569"/>
                </a:cubicBezTo>
                <a:cubicBezTo>
                  <a:pt x="605" y="569"/>
                  <a:pt x="605" y="569"/>
                  <a:pt x="605" y="569"/>
                </a:cubicBezTo>
                <a:cubicBezTo>
                  <a:pt x="605" y="569"/>
                  <a:pt x="605" y="569"/>
                  <a:pt x="605" y="569"/>
                </a:cubicBezTo>
                <a:cubicBezTo>
                  <a:pt x="605" y="569"/>
                  <a:pt x="605" y="569"/>
                  <a:pt x="605" y="569"/>
                </a:cubicBezTo>
                <a:cubicBezTo>
                  <a:pt x="606" y="569"/>
                  <a:pt x="606" y="569"/>
                  <a:pt x="606" y="569"/>
                </a:cubicBezTo>
                <a:cubicBezTo>
                  <a:pt x="606" y="569"/>
                  <a:pt x="606" y="569"/>
                  <a:pt x="606" y="569"/>
                </a:cubicBezTo>
                <a:cubicBezTo>
                  <a:pt x="606" y="569"/>
                  <a:pt x="606" y="569"/>
                  <a:pt x="606" y="569"/>
                </a:cubicBezTo>
                <a:cubicBezTo>
                  <a:pt x="607" y="569"/>
                  <a:pt x="607" y="569"/>
                  <a:pt x="607" y="569"/>
                </a:cubicBezTo>
                <a:cubicBezTo>
                  <a:pt x="607" y="569"/>
                  <a:pt x="607" y="569"/>
                  <a:pt x="607" y="569"/>
                </a:cubicBezTo>
                <a:cubicBezTo>
                  <a:pt x="607" y="569"/>
                  <a:pt x="607" y="569"/>
                  <a:pt x="607" y="569"/>
                </a:cubicBezTo>
                <a:cubicBezTo>
                  <a:pt x="608" y="569"/>
                  <a:pt x="608" y="569"/>
                  <a:pt x="608" y="569"/>
                </a:cubicBezTo>
                <a:cubicBezTo>
                  <a:pt x="608" y="569"/>
                  <a:pt x="608" y="569"/>
                  <a:pt x="608" y="569"/>
                </a:cubicBezTo>
                <a:cubicBezTo>
                  <a:pt x="612" y="569"/>
                  <a:pt x="613" y="563"/>
                  <a:pt x="609" y="561"/>
                </a:cubicBezTo>
                <a:cubicBezTo>
                  <a:pt x="609" y="561"/>
                  <a:pt x="608" y="561"/>
                  <a:pt x="608" y="561"/>
                </a:cubicBezTo>
                <a:cubicBezTo>
                  <a:pt x="608" y="561"/>
                  <a:pt x="608" y="561"/>
                  <a:pt x="608" y="561"/>
                </a:cubicBezTo>
                <a:cubicBezTo>
                  <a:pt x="607" y="561"/>
                  <a:pt x="607" y="561"/>
                  <a:pt x="607" y="561"/>
                </a:cubicBezTo>
                <a:cubicBezTo>
                  <a:pt x="607" y="561"/>
                  <a:pt x="607" y="561"/>
                  <a:pt x="607" y="561"/>
                </a:cubicBezTo>
                <a:cubicBezTo>
                  <a:pt x="607" y="561"/>
                  <a:pt x="607" y="561"/>
                  <a:pt x="607" y="561"/>
                </a:cubicBezTo>
                <a:cubicBezTo>
                  <a:pt x="606" y="561"/>
                  <a:pt x="606" y="561"/>
                  <a:pt x="606" y="561"/>
                </a:cubicBezTo>
                <a:cubicBezTo>
                  <a:pt x="606" y="561"/>
                  <a:pt x="606" y="561"/>
                  <a:pt x="606" y="561"/>
                </a:cubicBezTo>
                <a:cubicBezTo>
                  <a:pt x="606" y="561"/>
                  <a:pt x="606" y="561"/>
                  <a:pt x="606" y="561"/>
                </a:cubicBezTo>
                <a:cubicBezTo>
                  <a:pt x="605" y="561"/>
                  <a:pt x="605" y="561"/>
                  <a:pt x="605" y="561"/>
                </a:cubicBezTo>
                <a:cubicBezTo>
                  <a:pt x="605" y="561"/>
                  <a:pt x="605" y="561"/>
                  <a:pt x="605" y="561"/>
                </a:cubicBezTo>
                <a:cubicBezTo>
                  <a:pt x="605" y="561"/>
                  <a:pt x="605" y="561"/>
                  <a:pt x="605" y="561"/>
                </a:cubicBezTo>
                <a:cubicBezTo>
                  <a:pt x="604" y="561"/>
                  <a:pt x="604" y="561"/>
                  <a:pt x="604" y="561"/>
                </a:cubicBezTo>
                <a:cubicBezTo>
                  <a:pt x="604" y="561"/>
                  <a:pt x="604" y="561"/>
                  <a:pt x="604" y="561"/>
                </a:cubicBezTo>
                <a:lnTo>
                  <a:pt x="604" y="551"/>
                </a:lnTo>
                <a:close/>
                <a:moveTo>
                  <a:pt x="561" y="523"/>
                </a:moveTo>
                <a:cubicBezTo>
                  <a:pt x="577" y="530"/>
                  <a:pt x="592" y="539"/>
                  <a:pt x="604" y="551"/>
                </a:cubicBezTo>
                <a:cubicBezTo>
                  <a:pt x="604" y="561"/>
                  <a:pt x="604" y="561"/>
                  <a:pt x="604" y="561"/>
                </a:cubicBezTo>
                <a:cubicBezTo>
                  <a:pt x="604" y="561"/>
                  <a:pt x="604" y="561"/>
                  <a:pt x="604" y="561"/>
                </a:cubicBezTo>
                <a:cubicBezTo>
                  <a:pt x="603" y="561"/>
                  <a:pt x="603" y="561"/>
                  <a:pt x="603" y="561"/>
                </a:cubicBezTo>
                <a:cubicBezTo>
                  <a:pt x="603" y="561"/>
                  <a:pt x="603" y="561"/>
                  <a:pt x="603" y="561"/>
                </a:cubicBezTo>
                <a:cubicBezTo>
                  <a:pt x="603" y="561"/>
                  <a:pt x="603" y="561"/>
                  <a:pt x="603" y="561"/>
                </a:cubicBezTo>
                <a:cubicBezTo>
                  <a:pt x="602" y="561"/>
                  <a:pt x="602" y="561"/>
                  <a:pt x="602" y="561"/>
                </a:cubicBezTo>
                <a:cubicBezTo>
                  <a:pt x="602" y="561"/>
                  <a:pt x="602" y="561"/>
                  <a:pt x="602" y="561"/>
                </a:cubicBezTo>
                <a:cubicBezTo>
                  <a:pt x="602" y="561"/>
                  <a:pt x="602" y="561"/>
                  <a:pt x="602" y="561"/>
                </a:cubicBezTo>
                <a:cubicBezTo>
                  <a:pt x="601" y="561"/>
                  <a:pt x="601" y="561"/>
                  <a:pt x="601" y="561"/>
                </a:cubicBezTo>
                <a:cubicBezTo>
                  <a:pt x="601" y="561"/>
                  <a:pt x="601" y="561"/>
                  <a:pt x="601" y="561"/>
                </a:cubicBezTo>
                <a:cubicBezTo>
                  <a:pt x="600" y="561"/>
                  <a:pt x="600" y="561"/>
                  <a:pt x="600" y="561"/>
                </a:cubicBezTo>
                <a:cubicBezTo>
                  <a:pt x="600" y="561"/>
                  <a:pt x="600" y="561"/>
                  <a:pt x="600" y="561"/>
                </a:cubicBezTo>
                <a:cubicBezTo>
                  <a:pt x="596" y="562"/>
                  <a:pt x="595" y="567"/>
                  <a:pt x="599" y="569"/>
                </a:cubicBezTo>
                <a:cubicBezTo>
                  <a:pt x="600" y="569"/>
                  <a:pt x="600" y="569"/>
                  <a:pt x="601" y="569"/>
                </a:cubicBezTo>
                <a:cubicBezTo>
                  <a:pt x="601" y="569"/>
                  <a:pt x="601" y="569"/>
                  <a:pt x="601" y="569"/>
                </a:cubicBezTo>
                <a:cubicBezTo>
                  <a:pt x="601" y="569"/>
                  <a:pt x="601" y="569"/>
                  <a:pt x="601" y="569"/>
                </a:cubicBezTo>
                <a:cubicBezTo>
                  <a:pt x="602" y="569"/>
                  <a:pt x="602" y="569"/>
                  <a:pt x="602" y="569"/>
                </a:cubicBezTo>
                <a:cubicBezTo>
                  <a:pt x="602" y="569"/>
                  <a:pt x="602" y="569"/>
                  <a:pt x="602" y="569"/>
                </a:cubicBezTo>
                <a:cubicBezTo>
                  <a:pt x="602" y="569"/>
                  <a:pt x="602" y="569"/>
                  <a:pt x="602" y="569"/>
                </a:cubicBezTo>
                <a:cubicBezTo>
                  <a:pt x="603" y="569"/>
                  <a:pt x="603" y="569"/>
                  <a:pt x="603" y="569"/>
                </a:cubicBezTo>
                <a:cubicBezTo>
                  <a:pt x="603" y="569"/>
                  <a:pt x="603" y="569"/>
                  <a:pt x="603" y="569"/>
                </a:cubicBezTo>
                <a:cubicBezTo>
                  <a:pt x="603" y="569"/>
                  <a:pt x="603" y="569"/>
                  <a:pt x="603" y="569"/>
                </a:cubicBezTo>
                <a:cubicBezTo>
                  <a:pt x="604" y="569"/>
                  <a:pt x="604" y="569"/>
                  <a:pt x="604" y="569"/>
                </a:cubicBezTo>
                <a:cubicBezTo>
                  <a:pt x="604" y="569"/>
                  <a:pt x="604" y="569"/>
                  <a:pt x="604" y="569"/>
                </a:cubicBezTo>
                <a:cubicBezTo>
                  <a:pt x="604" y="569"/>
                  <a:pt x="604" y="569"/>
                  <a:pt x="604" y="569"/>
                </a:cubicBezTo>
                <a:cubicBezTo>
                  <a:pt x="604" y="680"/>
                  <a:pt x="604" y="680"/>
                  <a:pt x="604" y="680"/>
                </a:cubicBezTo>
                <a:cubicBezTo>
                  <a:pt x="561" y="680"/>
                  <a:pt x="561" y="680"/>
                  <a:pt x="561" y="680"/>
                </a:cubicBezTo>
                <a:cubicBezTo>
                  <a:pt x="561" y="579"/>
                  <a:pt x="561" y="579"/>
                  <a:pt x="561" y="579"/>
                </a:cubicBezTo>
                <a:cubicBezTo>
                  <a:pt x="561" y="579"/>
                  <a:pt x="561" y="579"/>
                  <a:pt x="561" y="579"/>
                </a:cubicBezTo>
                <a:cubicBezTo>
                  <a:pt x="561" y="579"/>
                  <a:pt x="561" y="579"/>
                  <a:pt x="561" y="579"/>
                </a:cubicBezTo>
                <a:cubicBezTo>
                  <a:pt x="562" y="579"/>
                  <a:pt x="562" y="579"/>
                  <a:pt x="562" y="579"/>
                </a:cubicBezTo>
                <a:cubicBezTo>
                  <a:pt x="562" y="579"/>
                  <a:pt x="562" y="579"/>
                  <a:pt x="562" y="579"/>
                </a:cubicBezTo>
                <a:cubicBezTo>
                  <a:pt x="563" y="578"/>
                  <a:pt x="563" y="578"/>
                  <a:pt x="563" y="578"/>
                </a:cubicBezTo>
                <a:cubicBezTo>
                  <a:pt x="564" y="578"/>
                  <a:pt x="564" y="578"/>
                  <a:pt x="564" y="578"/>
                </a:cubicBezTo>
                <a:cubicBezTo>
                  <a:pt x="564" y="578"/>
                  <a:pt x="564" y="578"/>
                  <a:pt x="564" y="578"/>
                </a:cubicBezTo>
                <a:cubicBezTo>
                  <a:pt x="565" y="578"/>
                  <a:pt x="565" y="578"/>
                  <a:pt x="565" y="578"/>
                </a:cubicBezTo>
                <a:cubicBezTo>
                  <a:pt x="565" y="577"/>
                  <a:pt x="565" y="577"/>
                  <a:pt x="565" y="577"/>
                </a:cubicBezTo>
                <a:cubicBezTo>
                  <a:pt x="565" y="577"/>
                  <a:pt x="565" y="577"/>
                  <a:pt x="565" y="577"/>
                </a:cubicBezTo>
                <a:cubicBezTo>
                  <a:pt x="567" y="577"/>
                  <a:pt x="568" y="575"/>
                  <a:pt x="568" y="573"/>
                </a:cubicBezTo>
                <a:cubicBezTo>
                  <a:pt x="567" y="570"/>
                  <a:pt x="565" y="569"/>
                  <a:pt x="563" y="570"/>
                </a:cubicBezTo>
                <a:cubicBezTo>
                  <a:pt x="562" y="570"/>
                  <a:pt x="562" y="570"/>
                  <a:pt x="562" y="570"/>
                </a:cubicBezTo>
                <a:cubicBezTo>
                  <a:pt x="562" y="570"/>
                  <a:pt x="562" y="570"/>
                  <a:pt x="562" y="570"/>
                </a:cubicBezTo>
                <a:cubicBezTo>
                  <a:pt x="561" y="571"/>
                  <a:pt x="561" y="571"/>
                  <a:pt x="561" y="571"/>
                </a:cubicBezTo>
                <a:cubicBezTo>
                  <a:pt x="561" y="571"/>
                  <a:pt x="561" y="571"/>
                  <a:pt x="561" y="571"/>
                </a:cubicBezTo>
                <a:cubicBezTo>
                  <a:pt x="561" y="571"/>
                  <a:pt x="561" y="571"/>
                  <a:pt x="561" y="571"/>
                </a:cubicBezTo>
                <a:lnTo>
                  <a:pt x="561" y="523"/>
                </a:lnTo>
                <a:close/>
                <a:moveTo>
                  <a:pt x="525" y="247"/>
                </a:moveTo>
                <a:cubicBezTo>
                  <a:pt x="528" y="255"/>
                  <a:pt x="530" y="264"/>
                  <a:pt x="530" y="274"/>
                </a:cubicBezTo>
                <a:cubicBezTo>
                  <a:pt x="530" y="280"/>
                  <a:pt x="529" y="286"/>
                  <a:pt x="528" y="292"/>
                </a:cubicBezTo>
                <a:cubicBezTo>
                  <a:pt x="542" y="305"/>
                  <a:pt x="551" y="324"/>
                  <a:pt x="551" y="345"/>
                </a:cubicBezTo>
                <a:cubicBezTo>
                  <a:pt x="551" y="368"/>
                  <a:pt x="541" y="388"/>
                  <a:pt x="525" y="401"/>
                </a:cubicBezTo>
                <a:cubicBezTo>
                  <a:pt x="525" y="247"/>
                  <a:pt x="525" y="247"/>
                  <a:pt x="525" y="247"/>
                </a:cubicBezTo>
                <a:close/>
                <a:moveTo>
                  <a:pt x="525" y="416"/>
                </a:moveTo>
                <a:cubicBezTo>
                  <a:pt x="531" y="426"/>
                  <a:pt x="534" y="438"/>
                  <a:pt x="534" y="450"/>
                </a:cubicBezTo>
                <a:cubicBezTo>
                  <a:pt x="534" y="463"/>
                  <a:pt x="531" y="475"/>
                  <a:pt x="525" y="485"/>
                </a:cubicBezTo>
                <a:cubicBezTo>
                  <a:pt x="525" y="416"/>
                  <a:pt x="525" y="416"/>
                  <a:pt x="525" y="416"/>
                </a:cubicBezTo>
                <a:close/>
                <a:moveTo>
                  <a:pt x="525" y="509"/>
                </a:moveTo>
                <a:cubicBezTo>
                  <a:pt x="537" y="513"/>
                  <a:pt x="549" y="517"/>
                  <a:pt x="561" y="523"/>
                </a:cubicBezTo>
                <a:cubicBezTo>
                  <a:pt x="561" y="571"/>
                  <a:pt x="561" y="571"/>
                  <a:pt x="561" y="571"/>
                </a:cubicBezTo>
                <a:cubicBezTo>
                  <a:pt x="560" y="571"/>
                  <a:pt x="560" y="571"/>
                  <a:pt x="560" y="571"/>
                </a:cubicBezTo>
                <a:cubicBezTo>
                  <a:pt x="560" y="571"/>
                  <a:pt x="560" y="571"/>
                  <a:pt x="560" y="571"/>
                </a:cubicBezTo>
                <a:cubicBezTo>
                  <a:pt x="559" y="572"/>
                  <a:pt x="559" y="572"/>
                  <a:pt x="559" y="572"/>
                </a:cubicBezTo>
                <a:cubicBezTo>
                  <a:pt x="558" y="572"/>
                  <a:pt x="558" y="572"/>
                  <a:pt x="558" y="572"/>
                </a:cubicBezTo>
                <a:cubicBezTo>
                  <a:pt x="558" y="572"/>
                  <a:pt x="558" y="572"/>
                  <a:pt x="558" y="572"/>
                </a:cubicBezTo>
                <a:cubicBezTo>
                  <a:pt x="557" y="572"/>
                  <a:pt x="557" y="572"/>
                  <a:pt x="557" y="572"/>
                </a:cubicBezTo>
                <a:cubicBezTo>
                  <a:pt x="557" y="573"/>
                  <a:pt x="557" y="573"/>
                  <a:pt x="557" y="573"/>
                </a:cubicBezTo>
                <a:cubicBezTo>
                  <a:pt x="556" y="573"/>
                  <a:pt x="556" y="573"/>
                  <a:pt x="556" y="573"/>
                </a:cubicBezTo>
                <a:cubicBezTo>
                  <a:pt x="556" y="573"/>
                  <a:pt x="556" y="573"/>
                  <a:pt x="556" y="573"/>
                </a:cubicBezTo>
                <a:cubicBezTo>
                  <a:pt x="552" y="575"/>
                  <a:pt x="554" y="581"/>
                  <a:pt x="558" y="580"/>
                </a:cubicBezTo>
                <a:cubicBezTo>
                  <a:pt x="558" y="580"/>
                  <a:pt x="559" y="580"/>
                  <a:pt x="559" y="580"/>
                </a:cubicBezTo>
                <a:cubicBezTo>
                  <a:pt x="559" y="580"/>
                  <a:pt x="559" y="580"/>
                  <a:pt x="559" y="580"/>
                </a:cubicBezTo>
                <a:cubicBezTo>
                  <a:pt x="560" y="580"/>
                  <a:pt x="560" y="580"/>
                  <a:pt x="560" y="580"/>
                </a:cubicBezTo>
                <a:cubicBezTo>
                  <a:pt x="560" y="580"/>
                  <a:pt x="560" y="580"/>
                  <a:pt x="560" y="580"/>
                </a:cubicBezTo>
                <a:cubicBezTo>
                  <a:pt x="561" y="579"/>
                  <a:pt x="561" y="579"/>
                  <a:pt x="561" y="579"/>
                </a:cubicBezTo>
                <a:cubicBezTo>
                  <a:pt x="561" y="680"/>
                  <a:pt x="561" y="680"/>
                  <a:pt x="561" y="680"/>
                </a:cubicBezTo>
                <a:cubicBezTo>
                  <a:pt x="525" y="680"/>
                  <a:pt x="525" y="680"/>
                  <a:pt x="525" y="680"/>
                </a:cubicBezTo>
                <a:cubicBezTo>
                  <a:pt x="525" y="609"/>
                  <a:pt x="525" y="609"/>
                  <a:pt x="525" y="609"/>
                </a:cubicBezTo>
                <a:cubicBezTo>
                  <a:pt x="525" y="609"/>
                  <a:pt x="525" y="608"/>
                  <a:pt x="526" y="608"/>
                </a:cubicBezTo>
                <a:cubicBezTo>
                  <a:pt x="526" y="608"/>
                  <a:pt x="526" y="608"/>
                  <a:pt x="526" y="608"/>
                </a:cubicBezTo>
                <a:cubicBezTo>
                  <a:pt x="526" y="607"/>
                  <a:pt x="526" y="607"/>
                  <a:pt x="526" y="607"/>
                </a:cubicBezTo>
                <a:cubicBezTo>
                  <a:pt x="527" y="607"/>
                  <a:pt x="527" y="607"/>
                  <a:pt x="527" y="607"/>
                </a:cubicBezTo>
                <a:cubicBezTo>
                  <a:pt x="527" y="606"/>
                  <a:pt x="527" y="606"/>
                  <a:pt x="527" y="606"/>
                </a:cubicBezTo>
                <a:cubicBezTo>
                  <a:pt x="528" y="605"/>
                  <a:pt x="528" y="605"/>
                  <a:pt x="528" y="605"/>
                </a:cubicBezTo>
                <a:cubicBezTo>
                  <a:pt x="528" y="605"/>
                  <a:pt x="528" y="605"/>
                  <a:pt x="528" y="605"/>
                </a:cubicBezTo>
                <a:cubicBezTo>
                  <a:pt x="529" y="604"/>
                  <a:pt x="529" y="604"/>
                  <a:pt x="529" y="604"/>
                </a:cubicBezTo>
                <a:cubicBezTo>
                  <a:pt x="529" y="604"/>
                  <a:pt x="529" y="604"/>
                  <a:pt x="529" y="604"/>
                </a:cubicBezTo>
                <a:cubicBezTo>
                  <a:pt x="529" y="603"/>
                  <a:pt x="529" y="603"/>
                  <a:pt x="529" y="603"/>
                </a:cubicBezTo>
                <a:cubicBezTo>
                  <a:pt x="530" y="603"/>
                  <a:pt x="530" y="603"/>
                  <a:pt x="530" y="603"/>
                </a:cubicBezTo>
                <a:cubicBezTo>
                  <a:pt x="530" y="602"/>
                  <a:pt x="530" y="602"/>
                  <a:pt x="530" y="602"/>
                </a:cubicBezTo>
                <a:cubicBezTo>
                  <a:pt x="533" y="599"/>
                  <a:pt x="529" y="594"/>
                  <a:pt x="525" y="597"/>
                </a:cubicBezTo>
                <a:cubicBezTo>
                  <a:pt x="525" y="597"/>
                  <a:pt x="525" y="597"/>
                  <a:pt x="525" y="597"/>
                </a:cubicBezTo>
                <a:lnTo>
                  <a:pt x="525" y="509"/>
                </a:lnTo>
                <a:close/>
                <a:moveTo>
                  <a:pt x="506" y="220"/>
                </a:moveTo>
                <a:cubicBezTo>
                  <a:pt x="514" y="227"/>
                  <a:pt x="521" y="237"/>
                  <a:pt x="525" y="247"/>
                </a:cubicBezTo>
                <a:cubicBezTo>
                  <a:pt x="525" y="401"/>
                  <a:pt x="525" y="401"/>
                  <a:pt x="525" y="401"/>
                </a:cubicBezTo>
                <a:cubicBezTo>
                  <a:pt x="523" y="403"/>
                  <a:pt x="521" y="404"/>
                  <a:pt x="519" y="406"/>
                </a:cubicBezTo>
                <a:cubicBezTo>
                  <a:pt x="521" y="409"/>
                  <a:pt x="523" y="412"/>
                  <a:pt x="525" y="416"/>
                </a:cubicBezTo>
                <a:cubicBezTo>
                  <a:pt x="525" y="485"/>
                  <a:pt x="525" y="485"/>
                  <a:pt x="525" y="485"/>
                </a:cubicBezTo>
                <a:cubicBezTo>
                  <a:pt x="521" y="492"/>
                  <a:pt x="516" y="499"/>
                  <a:pt x="510" y="504"/>
                </a:cubicBezTo>
                <a:cubicBezTo>
                  <a:pt x="515" y="505"/>
                  <a:pt x="520" y="507"/>
                  <a:pt x="525" y="509"/>
                </a:cubicBezTo>
                <a:cubicBezTo>
                  <a:pt x="525" y="597"/>
                  <a:pt x="525" y="597"/>
                  <a:pt x="525" y="597"/>
                </a:cubicBezTo>
                <a:cubicBezTo>
                  <a:pt x="525" y="597"/>
                  <a:pt x="525" y="597"/>
                  <a:pt x="525" y="597"/>
                </a:cubicBezTo>
                <a:cubicBezTo>
                  <a:pt x="524" y="597"/>
                  <a:pt x="524" y="597"/>
                  <a:pt x="524" y="597"/>
                </a:cubicBezTo>
                <a:cubicBezTo>
                  <a:pt x="524" y="598"/>
                  <a:pt x="524" y="598"/>
                  <a:pt x="524" y="598"/>
                </a:cubicBezTo>
                <a:cubicBezTo>
                  <a:pt x="523" y="599"/>
                  <a:pt x="523" y="599"/>
                  <a:pt x="523" y="599"/>
                </a:cubicBezTo>
                <a:cubicBezTo>
                  <a:pt x="523" y="599"/>
                  <a:pt x="523" y="599"/>
                  <a:pt x="523" y="599"/>
                </a:cubicBezTo>
                <a:cubicBezTo>
                  <a:pt x="522" y="600"/>
                  <a:pt x="522" y="600"/>
                  <a:pt x="522" y="600"/>
                </a:cubicBezTo>
                <a:cubicBezTo>
                  <a:pt x="522" y="600"/>
                  <a:pt x="522" y="600"/>
                  <a:pt x="522" y="600"/>
                </a:cubicBezTo>
                <a:cubicBezTo>
                  <a:pt x="521" y="601"/>
                  <a:pt x="521" y="601"/>
                  <a:pt x="521" y="601"/>
                </a:cubicBezTo>
                <a:cubicBezTo>
                  <a:pt x="521" y="602"/>
                  <a:pt x="521" y="602"/>
                  <a:pt x="521" y="602"/>
                </a:cubicBezTo>
                <a:cubicBezTo>
                  <a:pt x="521" y="602"/>
                  <a:pt x="521" y="602"/>
                  <a:pt x="521" y="602"/>
                </a:cubicBezTo>
                <a:cubicBezTo>
                  <a:pt x="520" y="603"/>
                  <a:pt x="520" y="603"/>
                  <a:pt x="520" y="603"/>
                </a:cubicBezTo>
                <a:cubicBezTo>
                  <a:pt x="520" y="603"/>
                  <a:pt x="520" y="603"/>
                  <a:pt x="520" y="603"/>
                </a:cubicBezTo>
                <a:cubicBezTo>
                  <a:pt x="517" y="607"/>
                  <a:pt x="521" y="611"/>
                  <a:pt x="525" y="609"/>
                </a:cubicBezTo>
                <a:cubicBezTo>
                  <a:pt x="525" y="609"/>
                  <a:pt x="525" y="609"/>
                  <a:pt x="525" y="609"/>
                </a:cubicBezTo>
                <a:cubicBezTo>
                  <a:pt x="525" y="680"/>
                  <a:pt x="525" y="680"/>
                  <a:pt x="525" y="680"/>
                </a:cubicBezTo>
                <a:cubicBezTo>
                  <a:pt x="506" y="680"/>
                  <a:pt x="506" y="680"/>
                  <a:pt x="506" y="680"/>
                </a:cubicBezTo>
                <a:cubicBezTo>
                  <a:pt x="506" y="653"/>
                  <a:pt x="506" y="653"/>
                  <a:pt x="506" y="653"/>
                </a:cubicBezTo>
                <a:cubicBezTo>
                  <a:pt x="507" y="653"/>
                  <a:pt x="508" y="652"/>
                  <a:pt x="509" y="651"/>
                </a:cubicBezTo>
                <a:cubicBezTo>
                  <a:pt x="509" y="650"/>
                  <a:pt x="509" y="650"/>
                  <a:pt x="509" y="650"/>
                </a:cubicBezTo>
                <a:cubicBezTo>
                  <a:pt x="509" y="649"/>
                  <a:pt x="509" y="649"/>
                  <a:pt x="509" y="649"/>
                </a:cubicBezTo>
                <a:cubicBezTo>
                  <a:pt x="509" y="648"/>
                  <a:pt x="509" y="648"/>
                  <a:pt x="509" y="648"/>
                </a:cubicBezTo>
                <a:cubicBezTo>
                  <a:pt x="509" y="648"/>
                  <a:pt x="509" y="648"/>
                  <a:pt x="509" y="648"/>
                </a:cubicBezTo>
                <a:cubicBezTo>
                  <a:pt x="510" y="647"/>
                  <a:pt x="510" y="647"/>
                  <a:pt x="510" y="647"/>
                </a:cubicBezTo>
                <a:cubicBezTo>
                  <a:pt x="510" y="646"/>
                  <a:pt x="510" y="646"/>
                  <a:pt x="510" y="646"/>
                </a:cubicBezTo>
                <a:cubicBezTo>
                  <a:pt x="510" y="645"/>
                  <a:pt x="510" y="645"/>
                  <a:pt x="510" y="645"/>
                </a:cubicBezTo>
                <a:cubicBezTo>
                  <a:pt x="510" y="644"/>
                  <a:pt x="510" y="644"/>
                  <a:pt x="510" y="644"/>
                </a:cubicBezTo>
                <a:cubicBezTo>
                  <a:pt x="510" y="643"/>
                  <a:pt x="510" y="643"/>
                  <a:pt x="510" y="643"/>
                </a:cubicBezTo>
                <a:cubicBezTo>
                  <a:pt x="511" y="642"/>
                  <a:pt x="511" y="642"/>
                  <a:pt x="511" y="642"/>
                </a:cubicBezTo>
                <a:cubicBezTo>
                  <a:pt x="511" y="639"/>
                  <a:pt x="509" y="637"/>
                  <a:pt x="506" y="637"/>
                </a:cubicBezTo>
                <a:lnTo>
                  <a:pt x="506" y="220"/>
                </a:lnTo>
                <a:close/>
                <a:moveTo>
                  <a:pt x="457" y="73"/>
                </a:moveTo>
                <a:cubicBezTo>
                  <a:pt x="487" y="108"/>
                  <a:pt x="506" y="156"/>
                  <a:pt x="504" y="218"/>
                </a:cubicBezTo>
                <a:cubicBezTo>
                  <a:pt x="505" y="219"/>
                  <a:pt x="505" y="219"/>
                  <a:pt x="506" y="220"/>
                </a:cubicBezTo>
                <a:cubicBezTo>
                  <a:pt x="506" y="637"/>
                  <a:pt x="506" y="637"/>
                  <a:pt x="506" y="637"/>
                </a:cubicBezTo>
                <a:cubicBezTo>
                  <a:pt x="505" y="638"/>
                  <a:pt x="504" y="638"/>
                  <a:pt x="504" y="640"/>
                </a:cubicBezTo>
                <a:cubicBezTo>
                  <a:pt x="503" y="640"/>
                  <a:pt x="503" y="640"/>
                  <a:pt x="503" y="640"/>
                </a:cubicBezTo>
                <a:cubicBezTo>
                  <a:pt x="503" y="641"/>
                  <a:pt x="503" y="641"/>
                  <a:pt x="503" y="641"/>
                </a:cubicBezTo>
                <a:cubicBezTo>
                  <a:pt x="503" y="642"/>
                  <a:pt x="503" y="642"/>
                  <a:pt x="503" y="642"/>
                </a:cubicBezTo>
                <a:cubicBezTo>
                  <a:pt x="503" y="643"/>
                  <a:pt x="503" y="643"/>
                  <a:pt x="503" y="643"/>
                </a:cubicBezTo>
                <a:cubicBezTo>
                  <a:pt x="502" y="644"/>
                  <a:pt x="502" y="644"/>
                  <a:pt x="502" y="644"/>
                </a:cubicBezTo>
                <a:cubicBezTo>
                  <a:pt x="502" y="645"/>
                  <a:pt x="502" y="645"/>
                  <a:pt x="502" y="645"/>
                </a:cubicBezTo>
                <a:cubicBezTo>
                  <a:pt x="502" y="646"/>
                  <a:pt x="502" y="646"/>
                  <a:pt x="502" y="646"/>
                </a:cubicBezTo>
                <a:cubicBezTo>
                  <a:pt x="502" y="647"/>
                  <a:pt x="502" y="647"/>
                  <a:pt x="502" y="647"/>
                </a:cubicBezTo>
                <a:cubicBezTo>
                  <a:pt x="502" y="648"/>
                  <a:pt x="502" y="648"/>
                  <a:pt x="502" y="648"/>
                </a:cubicBezTo>
                <a:cubicBezTo>
                  <a:pt x="502" y="648"/>
                  <a:pt x="502" y="648"/>
                  <a:pt x="502" y="648"/>
                </a:cubicBezTo>
                <a:cubicBezTo>
                  <a:pt x="501" y="651"/>
                  <a:pt x="504" y="653"/>
                  <a:pt x="506" y="653"/>
                </a:cubicBezTo>
                <a:cubicBezTo>
                  <a:pt x="506" y="680"/>
                  <a:pt x="506" y="680"/>
                  <a:pt x="506" y="680"/>
                </a:cubicBezTo>
                <a:cubicBezTo>
                  <a:pt x="457" y="680"/>
                  <a:pt x="457" y="680"/>
                  <a:pt x="457" y="680"/>
                </a:cubicBezTo>
                <a:cubicBezTo>
                  <a:pt x="457" y="536"/>
                  <a:pt x="457" y="536"/>
                  <a:pt x="457" y="536"/>
                </a:cubicBezTo>
                <a:cubicBezTo>
                  <a:pt x="458" y="536"/>
                  <a:pt x="459" y="535"/>
                  <a:pt x="460" y="533"/>
                </a:cubicBezTo>
                <a:cubicBezTo>
                  <a:pt x="460" y="533"/>
                  <a:pt x="460" y="533"/>
                  <a:pt x="460" y="533"/>
                </a:cubicBezTo>
                <a:cubicBezTo>
                  <a:pt x="460" y="531"/>
                  <a:pt x="460" y="531"/>
                  <a:pt x="460" y="531"/>
                </a:cubicBezTo>
                <a:cubicBezTo>
                  <a:pt x="460" y="529"/>
                  <a:pt x="460" y="529"/>
                  <a:pt x="460" y="529"/>
                </a:cubicBezTo>
                <a:cubicBezTo>
                  <a:pt x="461" y="527"/>
                  <a:pt x="461" y="527"/>
                  <a:pt x="461" y="527"/>
                </a:cubicBezTo>
                <a:cubicBezTo>
                  <a:pt x="461" y="525"/>
                  <a:pt x="461" y="525"/>
                  <a:pt x="461" y="525"/>
                </a:cubicBezTo>
                <a:cubicBezTo>
                  <a:pt x="462" y="522"/>
                  <a:pt x="459" y="520"/>
                  <a:pt x="457" y="521"/>
                </a:cubicBezTo>
                <a:cubicBezTo>
                  <a:pt x="457" y="327"/>
                  <a:pt x="457" y="327"/>
                  <a:pt x="457" y="327"/>
                </a:cubicBezTo>
                <a:cubicBezTo>
                  <a:pt x="470" y="317"/>
                  <a:pt x="478" y="298"/>
                  <a:pt x="481" y="277"/>
                </a:cubicBezTo>
                <a:cubicBezTo>
                  <a:pt x="472" y="279"/>
                  <a:pt x="464" y="280"/>
                  <a:pt x="457" y="278"/>
                </a:cubicBezTo>
                <a:lnTo>
                  <a:pt x="457" y="73"/>
                </a:lnTo>
                <a:close/>
                <a:moveTo>
                  <a:pt x="441" y="56"/>
                </a:moveTo>
                <a:cubicBezTo>
                  <a:pt x="446" y="61"/>
                  <a:pt x="452" y="67"/>
                  <a:pt x="457" y="73"/>
                </a:cubicBezTo>
                <a:cubicBezTo>
                  <a:pt x="457" y="278"/>
                  <a:pt x="457" y="278"/>
                  <a:pt x="457" y="278"/>
                </a:cubicBezTo>
                <a:cubicBezTo>
                  <a:pt x="451" y="277"/>
                  <a:pt x="445" y="275"/>
                  <a:pt x="441" y="272"/>
                </a:cubicBezTo>
                <a:cubicBezTo>
                  <a:pt x="441" y="56"/>
                  <a:pt x="441" y="56"/>
                  <a:pt x="441" y="56"/>
                </a:cubicBezTo>
                <a:close/>
                <a:moveTo>
                  <a:pt x="457" y="680"/>
                </a:moveTo>
                <a:cubicBezTo>
                  <a:pt x="441" y="680"/>
                  <a:pt x="441" y="680"/>
                  <a:pt x="441" y="680"/>
                </a:cubicBezTo>
                <a:cubicBezTo>
                  <a:pt x="441" y="579"/>
                  <a:pt x="441" y="579"/>
                  <a:pt x="441" y="579"/>
                </a:cubicBezTo>
                <a:cubicBezTo>
                  <a:pt x="441" y="579"/>
                  <a:pt x="441" y="579"/>
                  <a:pt x="441" y="579"/>
                </a:cubicBezTo>
                <a:cubicBezTo>
                  <a:pt x="441" y="578"/>
                  <a:pt x="441" y="578"/>
                  <a:pt x="442" y="578"/>
                </a:cubicBezTo>
                <a:cubicBezTo>
                  <a:pt x="442" y="577"/>
                  <a:pt x="442" y="577"/>
                  <a:pt x="442" y="577"/>
                </a:cubicBezTo>
                <a:cubicBezTo>
                  <a:pt x="443" y="576"/>
                  <a:pt x="443" y="576"/>
                  <a:pt x="443" y="576"/>
                </a:cubicBezTo>
                <a:cubicBezTo>
                  <a:pt x="444" y="574"/>
                  <a:pt x="444" y="574"/>
                  <a:pt x="444" y="574"/>
                </a:cubicBezTo>
                <a:cubicBezTo>
                  <a:pt x="445" y="573"/>
                  <a:pt x="445" y="573"/>
                  <a:pt x="445" y="573"/>
                </a:cubicBezTo>
                <a:cubicBezTo>
                  <a:pt x="446" y="571"/>
                  <a:pt x="446" y="571"/>
                  <a:pt x="446" y="571"/>
                </a:cubicBezTo>
                <a:cubicBezTo>
                  <a:pt x="446" y="571"/>
                  <a:pt x="446" y="571"/>
                  <a:pt x="446" y="571"/>
                </a:cubicBezTo>
                <a:cubicBezTo>
                  <a:pt x="448" y="568"/>
                  <a:pt x="444" y="564"/>
                  <a:pt x="441" y="566"/>
                </a:cubicBezTo>
                <a:cubicBezTo>
                  <a:pt x="441" y="338"/>
                  <a:pt x="441" y="338"/>
                  <a:pt x="441" y="338"/>
                </a:cubicBezTo>
                <a:cubicBezTo>
                  <a:pt x="441" y="337"/>
                  <a:pt x="442" y="335"/>
                  <a:pt x="443" y="333"/>
                </a:cubicBezTo>
                <a:cubicBezTo>
                  <a:pt x="448" y="332"/>
                  <a:pt x="453" y="330"/>
                  <a:pt x="457" y="327"/>
                </a:cubicBezTo>
                <a:cubicBezTo>
                  <a:pt x="457" y="521"/>
                  <a:pt x="457" y="521"/>
                  <a:pt x="457" y="521"/>
                </a:cubicBezTo>
                <a:cubicBezTo>
                  <a:pt x="456" y="521"/>
                  <a:pt x="455" y="522"/>
                  <a:pt x="454" y="523"/>
                </a:cubicBezTo>
                <a:cubicBezTo>
                  <a:pt x="454" y="523"/>
                  <a:pt x="454" y="524"/>
                  <a:pt x="454" y="524"/>
                </a:cubicBezTo>
                <a:cubicBezTo>
                  <a:pt x="453" y="526"/>
                  <a:pt x="453" y="526"/>
                  <a:pt x="453" y="526"/>
                </a:cubicBezTo>
                <a:cubicBezTo>
                  <a:pt x="453" y="528"/>
                  <a:pt x="453" y="528"/>
                  <a:pt x="453" y="528"/>
                </a:cubicBezTo>
                <a:cubicBezTo>
                  <a:pt x="453" y="529"/>
                  <a:pt x="453" y="529"/>
                  <a:pt x="453" y="529"/>
                </a:cubicBezTo>
                <a:cubicBezTo>
                  <a:pt x="452" y="531"/>
                  <a:pt x="452" y="531"/>
                  <a:pt x="452" y="531"/>
                </a:cubicBezTo>
                <a:cubicBezTo>
                  <a:pt x="452" y="532"/>
                  <a:pt x="452" y="532"/>
                  <a:pt x="452" y="532"/>
                </a:cubicBezTo>
                <a:cubicBezTo>
                  <a:pt x="452" y="533"/>
                  <a:pt x="453" y="534"/>
                  <a:pt x="454" y="535"/>
                </a:cubicBezTo>
                <a:cubicBezTo>
                  <a:pt x="455" y="536"/>
                  <a:pt x="456" y="537"/>
                  <a:pt x="457" y="536"/>
                </a:cubicBezTo>
                <a:lnTo>
                  <a:pt x="457" y="680"/>
                </a:lnTo>
                <a:close/>
                <a:moveTo>
                  <a:pt x="410" y="32"/>
                </a:moveTo>
                <a:cubicBezTo>
                  <a:pt x="421" y="39"/>
                  <a:pt x="431" y="47"/>
                  <a:pt x="441" y="56"/>
                </a:cubicBezTo>
                <a:cubicBezTo>
                  <a:pt x="441" y="272"/>
                  <a:pt x="441" y="272"/>
                  <a:pt x="441" y="272"/>
                </a:cubicBezTo>
                <a:cubicBezTo>
                  <a:pt x="426" y="262"/>
                  <a:pt x="418" y="243"/>
                  <a:pt x="410" y="227"/>
                </a:cubicBezTo>
                <a:cubicBezTo>
                  <a:pt x="410" y="32"/>
                  <a:pt x="410" y="32"/>
                  <a:pt x="410" y="32"/>
                </a:cubicBezTo>
                <a:close/>
                <a:moveTo>
                  <a:pt x="441" y="680"/>
                </a:moveTo>
                <a:cubicBezTo>
                  <a:pt x="410" y="680"/>
                  <a:pt x="410" y="680"/>
                  <a:pt x="410" y="680"/>
                </a:cubicBezTo>
                <a:cubicBezTo>
                  <a:pt x="410" y="612"/>
                  <a:pt x="410" y="612"/>
                  <a:pt x="410" y="612"/>
                </a:cubicBezTo>
                <a:cubicBezTo>
                  <a:pt x="411" y="611"/>
                  <a:pt x="411" y="611"/>
                  <a:pt x="411" y="611"/>
                </a:cubicBezTo>
                <a:cubicBezTo>
                  <a:pt x="412" y="610"/>
                  <a:pt x="412" y="610"/>
                  <a:pt x="412" y="610"/>
                </a:cubicBezTo>
                <a:cubicBezTo>
                  <a:pt x="413" y="609"/>
                  <a:pt x="413" y="609"/>
                  <a:pt x="413" y="609"/>
                </a:cubicBezTo>
                <a:cubicBezTo>
                  <a:pt x="415" y="608"/>
                  <a:pt x="415" y="608"/>
                  <a:pt x="415" y="608"/>
                </a:cubicBezTo>
                <a:cubicBezTo>
                  <a:pt x="415" y="607"/>
                  <a:pt x="415" y="607"/>
                  <a:pt x="415" y="607"/>
                </a:cubicBezTo>
                <a:cubicBezTo>
                  <a:pt x="418" y="605"/>
                  <a:pt x="416" y="600"/>
                  <a:pt x="412" y="600"/>
                </a:cubicBezTo>
                <a:cubicBezTo>
                  <a:pt x="412" y="601"/>
                  <a:pt x="411" y="601"/>
                  <a:pt x="411" y="601"/>
                </a:cubicBezTo>
                <a:cubicBezTo>
                  <a:pt x="410" y="602"/>
                  <a:pt x="410" y="602"/>
                  <a:pt x="410" y="602"/>
                </a:cubicBezTo>
                <a:cubicBezTo>
                  <a:pt x="410" y="602"/>
                  <a:pt x="410" y="602"/>
                  <a:pt x="410" y="602"/>
                </a:cubicBezTo>
                <a:cubicBezTo>
                  <a:pt x="410" y="575"/>
                  <a:pt x="410" y="575"/>
                  <a:pt x="410" y="575"/>
                </a:cubicBezTo>
                <a:cubicBezTo>
                  <a:pt x="427" y="557"/>
                  <a:pt x="436" y="532"/>
                  <a:pt x="432" y="501"/>
                </a:cubicBezTo>
                <a:cubicBezTo>
                  <a:pt x="424" y="498"/>
                  <a:pt x="416" y="492"/>
                  <a:pt x="410" y="485"/>
                </a:cubicBezTo>
                <a:cubicBezTo>
                  <a:pt x="410" y="386"/>
                  <a:pt x="410" y="386"/>
                  <a:pt x="410" y="386"/>
                </a:cubicBezTo>
                <a:cubicBezTo>
                  <a:pt x="422" y="373"/>
                  <a:pt x="432" y="356"/>
                  <a:pt x="441" y="338"/>
                </a:cubicBezTo>
                <a:cubicBezTo>
                  <a:pt x="441" y="566"/>
                  <a:pt x="441" y="566"/>
                  <a:pt x="441" y="566"/>
                </a:cubicBezTo>
                <a:cubicBezTo>
                  <a:pt x="440" y="566"/>
                  <a:pt x="440" y="566"/>
                  <a:pt x="440" y="566"/>
                </a:cubicBezTo>
                <a:cubicBezTo>
                  <a:pt x="440" y="566"/>
                  <a:pt x="440" y="567"/>
                  <a:pt x="439" y="567"/>
                </a:cubicBezTo>
                <a:cubicBezTo>
                  <a:pt x="439" y="567"/>
                  <a:pt x="439" y="567"/>
                  <a:pt x="439" y="567"/>
                </a:cubicBezTo>
                <a:cubicBezTo>
                  <a:pt x="438" y="569"/>
                  <a:pt x="438" y="569"/>
                  <a:pt x="438" y="569"/>
                </a:cubicBezTo>
                <a:cubicBezTo>
                  <a:pt x="438" y="570"/>
                  <a:pt x="438" y="570"/>
                  <a:pt x="438" y="570"/>
                </a:cubicBezTo>
                <a:cubicBezTo>
                  <a:pt x="437" y="571"/>
                  <a:pt x="437" y="571"/>
                  <a:pt x="437" y="571"/>
                </a:cubicBezTo>
                <a:cubicBezTo>
                  <a:pt x="436" y="573"/>
                  <a:pt x="436" y="573"/>
                  <a:pt x="436" y="573"/>
                </a:cubicBezTo>
                <a:cubicBezTo>
                  <a:pt x="436" y="573"/>
                  <a:pt x="436" y="573"/>
                  <a:pt x="436" y="573"/>
                </a:cubicBezTo>
                <a:cubicBezTo>
                  <a:pt x="433" y="577"/>
                  <a:pt x="437" y="581"/>
                  <a:pt x="441" y="579"/>
                </a:cubicBezTo>
                <a:lnTo>
                  <a:pt x="441" y="680"/>
                </a:lnTo>
                <a:close/>
                <a:moveTo>
                  <a:pt x="370" y="12"/>
                </a:moveTo>
                <a:cubicBezTo>
                  <a:pt x="384" y="17"/>
                  <a:pt x="397" y="24"/>
                  <a:pt x="410" y="32"/>
                </a:cubicBezTo>
                <a:cubicBezTo>
                  <a:pt x="410" y="227"/>
                  <a:pt x="410" y="227"/>
                  <a:pt x="410" y="227"/>
                </a:cubicBezTo>
                <a:cubicBezTo>
                  <a:pt x="401" y="208"/>
                  <a:pt x="394" y="192"/>
                  <a:pt x="378" y="196"/>
                </a:cubicBezTo>
                <a:cubicBezTo>
                  <a:pt x="376" y="197"/>
                  <a:pt x="373" y="198"/>
                  <a:pt x="370" y="199"/>
                </a:cubicBezTo>
                <a:cubicBezTo>
                  <a:pt x="370" y="12"/>
                  <a:pt x="370" y="12"/>
                  <a:pt x="370" y="12"/>
                </a:cubicBezTo>
                <a:close/>
                <a:moveTo>
                  <a:pt x="410" y="680"/>
                </a:moveTo>
                <a:cubicBezTo>
                  <a:pt x="370" y="680"/>
                  <a:pt x="370" y="680"/>
                  <a:pt x="370" y="680"/>
                </a:cubicBezTo>
                <a:cubicBezTo>
                  <a:pt x="370" y="632"/>
                  <a:pt x="370" y="632"/>
                  <a:pt x="370" y="632"/>
                </a:cubicBezTo>
                <a:cubicBezTo>
                  <a:pt x="370" y="632"/>
                  <a:pt x="370" y="632"/>
                  <a:pt x="370" y="632"/>
                </a:cubicBezTo>
                <a:cubicBezTo>
                  <a:pt x="372" y="632"/>
                  <a:pt x="372" y="632"/>
                  <a:pt x="372" y="632"/>
                </a:cubicBezTo>
                <a:cubicBezTo>
                  <a:pt x="374" y="631"/>
                  <a:pt x="374" y="631"/>
                  <a:pt x="374" y="631"/>
                </a:cubicBezTo>
                <a:cubicBezTo>
                  <a:pt x="375" y="630"/>
                  <a:pt x="375" y="630"/>
                  <a:pt x="375" y="630"/>
                </a:cubicBezTo>
                <a:cubicBezTo>
                  <a:pt x="379" y="629"/>
                  <a:pt x="378" y="622"/>
                  <a:pt x="373" y="623"/>
                </a:cubicBezTo>
                <a:cubicBezTo>
                  <a:pt x="373" y="623"/>
                  <a:pt x="373" y="623"/>
                  <a:pt x="373" y="623"/>
                </a:cubicBezTo>
                <a:cubicBezTo>
                  <a:pt x="371" y="624"/>
                  <a:pt x="371" y="624"/>
                  <a:pt x="371" y="624"/>
                </a:cubicBezTo>
                <a:cubicBezTo>
                  <a:pt x="370" y="624"/>
                  <a:pt x="370" y="624"/>
                  <a:pt x="370" y="624"/>
                </a:cubicBezTo>
                <a:cubicBezTo>
                  <a:pt x="370" y="602"/>
                  <a:pt x="370" y="602"/>
                  <a:pt x="370" y="602"/>
                </a:cubicBezTo>
                <a:cubicBezTo>
                  <a:pt x="386" y="595"/>
                  <a:pt x="399" y="586"/>
                  <a:pt x="410" y="575"/>
                </a:cubicBezTo>
                <a:cubicBezTo>
                  <a:pt x="410" y="602"/>
                  <a:pt x="410" y="602"/>
                  <a:pt x="410" y="602"/>
                </a:cubicBezTo>
                <a:cubicBezTo>
                  <a:pt x="409" y="603"/>
                  <a:pt x="409" y="603"/>
                  <a:pt x="409" y="603"/>
                </a:cubicBezTo>
                <a:cubicBezTo>
                  <a:pt x="408" y="604"/>
                  <a:pt x="408" y="604"/>
                  <a:pt x="408" y="604"/>
                </a:cubicBezTo>
                <a:cubicBezTo>
                  <a:pt x="406" y="605"/>
                  <a:pt x="406" y="605"/>
                  <a:pt x="406" y="605"/>
                </a:cubicBezTo>
                <a:cubicBezTo>
                  <a:pt x="405" y="605"/>
                  <a:pt x="405" y="605"/>
                  <a:pt x="405" y="605"/>
                </a:cubicBezTo>
                <a:cubicBezTo>
                  <a:pt x="405" y="606"/>
                  <a:pt x="405" y="606"/>
                  <a:pt x="405" y="606"/>
                </a:cubicBezTo>
                <a:cubicBezTo>
                  <a:pt x="401" y="608"/>
                  <a:pt x="404" y="614"/>
                  <a:pt x="409" y="613"/>
                </a:cubicBezTo>
                <a:cubicBezTo>
                  <a:pt x="409" y="612"/>
                  <a:pt x="409" y="612"/>
                  <a:pt x="409" y="612"/>
                </a:cubicBezTo>
                <a:cubicBezTo>
                  <a:pt x="409" y="612"/>
                  <a:pt x="409" y="612"/>
                  <a:pt x="409" y="612"/>
                </a:cubicBezTo>
                <a:cubicBezTo>
                  <a:pt x="410" y="612"/>
                  <a:pt x="410" y="612"/>
                  <a:pt x="410" y="612"/>
                </a:cubicBezTo>
                <a:cubicBezTo>
                  <a:pt x="410" y="680"/>
                  <a:pt x="410" y="680"/>
                  <a:pt x="410" y="680"/>
                </a:cubicBezTo>
                <a:close/>
                <a:moveTo>
                  <a:pt x="410" y="386"/>
                </a:moveTo>
                <a:cubicBezTo>
                  <a:pt x="410" y="485"/>
                  <a:pt x="410" y="485"/>
                  <a:pt x="410" y="485"/>
                </a:cubicBezTo>
                <a:cubicBezTo>
                  <a:pt x="398" y="472"/>
                  <a:pt x="390" y="453"/>
                  <a:pt x="384" y="433"/>
                </a:cubicBezTo>
                <a:cubicBezTo>
                  <a:pt x="380" y="436"/>
                  <a:pt x="375" y="438"/>
                  <a:pt x="370" y="440"/>
                </a:cubicBezTo>
                <a:cubicBezTo>
                  <a:pt x="370" y="418"/>
                  <a:pt x="370" y="418"/>
                  <a:pt x="370" y="418"/>
                </a:cubicBezTo>
                <a:cubicBezTo>
                  <a:pt x="385" y="410"/>
                  <a:pt x="399" y="399"/>
                  <a:pt x="410" y="386"/>
                </a:cubicBezTo>
                <a:close/>
                <a:moveTo>
                  <a:pt x="327" y="1"/>
                </a:moveTo>
                <a:cubicBezTo>
                  <a:pt x="341" y="3"/>
                  <a:pt x="356" y="7"/>
                  <a:pt x="370" y="12"/>
                </a:cubicBezTo>
                <a:cubicBezTo>
                  <a:pt x="370" y="199"/>
                  <a:pt x="370" y="199"/>
                  <a:pt x="370" y="199"/>
                </a:cubicBezTo>
                <a:cubicBezTo>
                  <a:pt x="353" y="203"/>
                  <a:pt x="339" y="204"/>
                  <a:pt x="327" y="203"/>
                </a:cubicBezTo>
                <a:cubicBezTo>
                  <a:pt x="327" y="1"/>
                  <a:pt x="327" y="1"/>
                  <a:pt x="327" y="1"/>
                </a:cubicBezTo>
                <a:close/>
                <a:moveTo>
                  <a:pt x="370" y="680"/>
                </a:moveTo>
                <a:cubicBezTo>
                  <a:pt x="327" y="680"/>
                  <a:pt x="327" y="680"/>
                  <a:pt x="327" y="680"/>
                </a:cubicBezTo>
                <a:cubicBezTo>
                  <a:pt x="327" y="641"/>
                  <a:pt x="327" y="641"/>
                  <a:pt x="327" y="641"/>
                </a:cubicBezTo>
                <a:cubicBezTo>
                  <a:pt x="327" y="641"/>
                  <a:pt x="327" y="641"/>
                  <a:pt x="327" y="641"/>
                </a:cubicBezTo>
                <a:cubicBezTo>
                  <a:pt x="329" y="641"/>
                  <a:pt x="329" y="641"/>
                  <a:pt x="329" y="641"/>
                </a:cubicBezTo>
                <a:cubicBezTo>
                  <a:pt x="330" y="641"/>
                  <a:pt x="330" y="641"/>
                  <a:pt x="330" y="641"/>
                </a:cubicBezTo>
                <a:cubicBezTo>
                  <a:pt x="331" y="641"/>
                  <a:pt x="331" y="641"/>
                  <a:pt x="331" y="641"/>
                </a:cubicBezTo>
                <a:cubicBezTo>
                  <a:pt x="335" y="640"/>
                  <a:pt x="335" y="633"/>
                  <a:pt x="330" y="633"/>
                </a:cubicBezTo>
                <a:cubicBezTo>
                  <a:pt x="330" y="633"/>
                  <a:pt x="330" y="633"/>
                  <a:pt x="330" y="633"/>
                </a:cubicBezTo>
                <a:cubicBezTo>
                  <a:pt x="330" y="633"/>
                  <a:pt x="330" y="633"/>
                  <a:pt x="330" y="633"/>
                </a:cubicBezTo>
                <a:cubicBezTo>
                  <a:pt x="328" y="633"/>
                  <a:pt x="328" y="633"/>
                  <a:pt x="328" y="633"/>
                </a:cubicBezTo>
                <a:cubicBezTo>
                  <a:pt x="327" y="633"/>
                  <a:pt x="327" y="633"/>
                  <a:pt x="327" y="633"/>
                </a:cubicBezTo>
                <a:cubicBezTo>
                  <a:pt x="327" y="612"/>
                  <a:pt x="327" y="612"/>
                  <a:pt x="327" y="612"/>
                </a:cubicBezTo>
                <a:cubicBezTo>
                  <a:pt x="342" y="611"/>
                  <a:pt x="357" y="607"/>
                  <a:pt x="370" y="602"/>
                </a:cubicBezTo>
                <a:cubicBezTo>
                  <a:pt x="370" y="624"/>
                  <a:pt x="370" y="624"/>
                  <a:pt x="370" y="624"/>
                </a:cubicBezTo>
                <a:cubicBezTo>
                  <a:pt x="370" y="624"/>
                  <a:pt x="370" y="624"/>
                  <a:pt x="370" y="624"/>
                </a:cubicBezTo>
                <a:cubicBezTo>
                  <a:pt x="368" y="625"/>
                  <a:pt x="368" y="625"/>
                  <a:pt x="368" y="625"/>
                </a:cubicBezTo>
                <a:cubicBezTo>
                  <a:pt x="367" y="625"/>
                  <a:pt x="367" y="625"/>
                  <a:pt x="367" y="625"/>
                </a:cubicBezTo>
                <a:cubicBezTo>
                  <a:pt x="366" y="626"/>
                  <a:pt x="366" y="626"/>
                  <a:pt x="366" y="626"/>
                </a:cubicBezTo>
                <a:cubicBezTo>
                  <a:pt x="361" y="627"/>
                  <a:pt x="363" y="634"/>
                  <a:pt x="368" y="633"/>
                </a:cubicBezTo>
                <a:cubicBezTo>
                  <a:pt x="368" y="633"/>
                  <a:pt x="368" y="633"/>
                  <a:pt x="368" y="633"/>
                </a:cubicBezTo>
                <a:cubicBezTo>
                  <a:pt x="369" y="633"/>
                  <a:pt x="369" y="633"/>
                  <a:pt x="369" y="633"/>
                </a:cubicBezTo>
                <a:cubicBezTo>
                  <a:pt x="370" y="632"/>
                  <a:pt x="370" y="632"/>
                  <a:pt x="370" y="632"/>
                </a:cubicBezTo>
                <a:cubicBezTo>
                  <a:pt x="370" y="680"/>
                  <a:pt x="370" y="680"/>
                  <a:pt x="370" y="680"/>
                </a:cubicBezTo>
                <a:close/>
                <a:moveTo>
                  <a:pt x="370" y="418"/>
                </a:moveTo>
                <a:cubicBezTo>
                  <a:pt x="370" y="440"/>
                  <a:pt x="370" y="440"/>
                  <a:pt x="370" y="440"/>
                </a:cubicBezTo>
                <a:cubicBezTo>
                  <a:pt x="357" y="446"/>
                  <a:pt x="342" y="450"/>
                  <a:pt x="327" y="451"/>
                </a:cubicBezTo>
                <a:cubicBezTo>
                  <a:pt x="327" y="431"/>
                  <a:pt x="327" y="431"/>
                  <a:pt x="327" y="431"/>
                </a:cubicBezTo>
                <a:cubicBezTo>
                  <a:pt x="343" y="429"/>
                  <a:pt x="357" y="425"/>
                  <a:pt x="370" y="418"/>
                </a:cubicBezTo>
                <a:close/>
                <a:moveTo>
                  <a:pt x="315" y="0"/>
                </a:moveTo>
                <a:cubicBezTo>
                  <a:pt x="319" y="0"/>
                  <a:pt x="323" y="1"/>
                  <a:pt x="327" y="1"/>
                </a:cubicBezTo>
                <a:cubicBezTo>
                  <a:pt x="327" y="203"/>
                  <a:pt x="327" y="203"/>
                  <a:pt x="327" y="203"/>
                </a:cubicBezTo>
                <a:cubicBezTo>
                  <a:pt x="322" y="202"/>
                  <a:pt x="318" y="201"/>
                  <a:pt x="315" y="200"/>
                </a:cubicBezTo>
                <a:cubicBezTo>
                  <a:pt x="315" y="0"/>
                  <a:pt x="315" y="0"/>
                  <a:pt x="315" y="0"/>
                </a:cubicBezTo>
                <a:close/>
                <a:moveTo>
                  <a:pt x="327" y="680"/>
                </a:moveTo>
                <a:cubicBezTo>
                  <a:pt x="315" y="680"/>
                  <a:pt x="315" y="680"/>
                  <a:pt x="315" y="680"/>
                </a:cubicBezTo>
                <a:cubicBezTo>
                  <a:pt x="315" y="613"/>
                  <a:pt x="315" y="613"/>
                  <a:pt x="315" y="613"/>
                </a:cubicBezTo>
                <a:cubicBezTo>
                  <a:pt x="319" y="613"/>
                  <a:pt x="323" y="613"/>
                  <a:pt x="327" y="612"/>
                </a:cubicBezTo>
                <a:cubicBezTo>
                  <a:pt x="327" y="633"/>
                  <a:pt x="327" y="633"/>
                  <a:pt x="327" y="633"/>
                </a:cubicBezTo>
                <a:cubicBezTo>
                  <a:pt x="327" y="633"/>
                  <a:pt x="327" y="633"/>
                  <a:pt x="327" y="633"/>
                </a:cubicBezTo>
                <a:cubicBezTo>
                  <a:pt x="325" y="633"/>
                  <a:pt x="325" y="633"/>
                  <a:pt x="325" y="633"/>
                </a:cubicBezTo>
                <a:cubicBezTo>
                  <a:pt x="323" y="633"/>
                  <a:pt x="323" y="633"/>
                  <a:pt x="323" y="633"/>
                </a:cubicBezTo>
                <a:cubicBezTo>
                  <a:pt x="323" y="633"/>
                  <a:pt x="323" y="633"/>
                  <a:pt x="323" y="633"/>
                </a:cubicBezTo>
                <a:cubicBezTo>
                  <a:pt x="319" y="634"/>
                  <a:pt x="318" y="640"/>
                  <a:pt x="322" y="641"/>
                </a:cubicBezTo>
                <a:cubicBezTo>
                  <a:pt x="323" y="641"/>
                  <a:pt x="323" y="641"/>
                  <a:pt x="323" y="641"/>
                </a:cubicBezTo>
                <a:cubicBezTo>
                  <a:pt x="324" y="641"/>
                  <a:pt x="324" y="641"/>
                  <a:pt x="324" y="641"/>
                </a:cubicBezTo>
                <a:cubicBezTo>
                  <a:pt x="325" y="641"/>
                  <a:pt x="325" y="641"/>
                  <a:pt x="325" y="641"/>
                </a:cubicBezTo>
                <a:cubicBezTo>
                  <a:pt x="327" y="641"/>
                  <a:pt x="327" y="641"/>
                  <a:pt x="327" y="641"/>
                </a:cubicBezTo>
                <a:cubicBezTo>
                  <a:pt x="327" y="680"/>
                  <a:pt x="327" y="680"/>
                  <a:pt x="327" y="680"/>
                </a:cubicBezTo>
                <a:close/>
                <a:moveTo>
                  <a:pt x="327" y="431"/>
                </a:moveTo>
                <a:cubicBezTo>
                  <a:pt x="327" y="451"/>
                  <a:pt x="327" y="451"/>
                  <a:pt x="327" y="451"/>
                </a:cubicBezTo>
                <a:cubicBezTo>
                  <a:pt x="323" y="452"/>
                  <a:pt x="319" y="452"/>
                  <a:pt x="315" y="452"/>
                </a:cubicBezTo>
                <a:cubicBezTo>
                  <a:pt x="315" y="452"/>
                  <a:pt x="315" y="452"/>
                  <a:pt x="315" y="452"/>
                </a:cubicBezTo>
                <a:cubicBezTo>
                  <a:pt x="315" y="431"/>
                  <a:pt x="315" y="431"/>
                  <a:pt x="315" y="431"/>
                </a:cubicBezTo>
                <a:cubicBezTo>
                  <a:pt x="315" y="431"/>
                  <a:pt x="315" y="431"/>
                  <a:pt x="315" y="431"/>
                </a:cubicBezTo>
                <a:cubicBezTo>
                  <a:pt x="319" y="431"/>
                  <a:pt x="323" y="431"/>
                  <a:pt x="327" y="431"/>
                </a:cubicBezTo>
                <a:close/>
                <a:moveTo>
                  <a:pt x="282" y="2"/>
                </a:moveTo>
                <a:cubicBezTo>
                  <a:pt x="292" y="0"/>
                  <a:pt x="303" y="0"/>
                  <a:pt x="315" y="0"/>
                </a:cubicBezTo>
                <a:cubicBezTo>
                  <a:pt x="315" y="200"/>
                  <a:pt x="315" y="200"/>
                  <a:pt x="315" y="200"/>
                </a:cubicBezTo>
                <a:cubicBezTo>
                  <a:pt x="300" y="196"/>
                  <a:pt x="290" y="187"/>
                  <a:pt x="282" y="176"/>
                </a:cubicBezTo>
                <a:cubicBezTo>
                  <a:pt x="282" y="2"/>
                  <a:pt x="282" y="2"/>
                  <a:pt x="282" y="2"/>
                </a:cubicBezTo>
                <a:close/>
                <a:moveTo>
                  <a:pt x="315" y="680"/>
                </a:moveTo>
                <a:cubicBezTo>
                  <a:pt x="282" y="680"/>
                  <a:pt x="282" y="680"/>
                  <a:pt x="282" y="680"/>
                </a:cubicBezTo>
                <a:cubicBezTo>
                  <a:pt x="282" y="638"/>
                  <a:pt x="282" y="638"/>
                  <a:pt x="282" y="638"/>
                </a:cubicBezTo>
                <a:cubicBezTo>
                  <a:pt x="283" y="638"/>
                  <a:pt x="283" y="638"/>
                  <a:pt x="283" y="638"/>
                </a:cubicBezTo>
                <a:cubicBezTo>
                  <a:pt x="284" y="639"/>
                  <a:pt x="284" y="639"/>
                  <a:pt x="284" y="639"/>
                </a:cubicBezTo>
                <a:cubicBezTo>
                  <a:pt x="285" y="639"/>
                  <a:pt x="285" y="639"/>
                  <a:pt x="285" y="639"/>
                </a:cubicBezTo>
                <a:cubicBezTo>
                  <a:pt x="288" y="639"/>
                  <a:pt x="290" y="637"/>
                  <a:pt x="290" y="634"/>
                </a:cubicBezTo>
                <a:cubicBezTo>
                  <a:pt x="289" y="633"/>
                  <a:pt x="288" y="631"/>
                  <a:pt x="287" y="631"/>
                </a:cubicBezTo>
                <a:cubicBezTo>
                  <a:pt x="286" y="631"/>
                  <a:pt x="286" y="631"/>
                  <a:pt x="286" y="631"/>
                </a:cubicBezTo>
                <a:cubicBezTo>
                  <a:pt x="284" y="631"/>
                  <a:pt x="284" y="631"/>
                  <a:pt x="284" y="631"/>
                </a:cubicBezTo>
                <a:cubicBezTo>
                  <a:pt x="282" y="630"/>
                  <a:pt x="282" y="630"/>
                  <a:pt x="282" y="630"/>
                </a:cubicBezTo>
                <a:cubicBezTo>
                  <a:pt x="282" y="630"/>
                  <a:pt x="282" y="630"/>
                  <a:pt x="282" y="630"/>
                </a:cubicBezTo>
                <a:cubicBezTo>
                  <a:pt x="282" y="610"/>
                  <a:pt x="282" y="610"/>
                  <a:pt x="282" y="610"/>
                </a:cubicBezTo>
                <a:cubicBezTo>
                  <a:pt x="293" y="612"/>
                  <a:pt x="304" y="613"/>
                  <a:pt x="315" y="613"/>
                </a:cubicBezTo>
                <a:cubicBezTo>
                  <a:pt x="315" y="680"/>
                  <a:pt x="315" y="680"/>
                  <a:pt x="315" y="680"/>
                </a:cubicBezTo>
                <a:close/>
                <a:moveTo>
                  <a:pt x="315" y="431"/>
                </a:moveTo>
                <a:cubicBezTo>
                  <a:pt x="315" y="452"/>
                  <a:pt x="315" y="452"/>
                  <a:pt x="315" y="452"/>
                </a:cubicBezTo>
                <a:cubicBezTo>
                  <a:pt x="303" y="452"/>
                  <a:pt x="293" y="450"/>
                  <a:pt x="282" y="448"/>
                </a:cubicBezTo>
                <a:cubicBezTo>
                  <a:pt x="282" y="427"/>
                  <a:pt x="282" y="427"/>
                  <a:pt x="282" y="427"/>
                </a:cubicBezTo>
                <a:cubicBezTo>
                  <a:pt x="292" y="430"/>
                  <a:pt x="303" y="431"/>
                  <a:pt x="315" y="431"/>
                </a:cubicBezTo>
                <a:close/>
                <a:moveTo>
                  <a:pt x="240" y="17"/>
                </a:moveTo>
                <a:cubicBezTo>
                  <a:pt x="244" y="16"/>
                  <a:pt x="247" y="16"/>
                  <a:pt x="251" y="15"/>
                </a:cubicBezTo>
                <a:cubicBezTo>
                  <a:pt x="259" y="9"/>
                  <a:pt x="270" y="5"/>
                  <a:pt x="282" y="2"/>
                </a:cubicBezTo>
                <a:cubicBezTo>
                  <a:pt x="282" y="176"/>
                  <a:pt x="282" y="176"/>
                  <a:pt x="282" y="176"/>
                </a:cubicBezTo>
                <a:cubicBezTo>
                  <a:pt x="271" y="161"/>
                  <a:pt x="266" y="140"/>
                  <a:pt x="265" y="120"/>
                </a:cubicBezTo>
                <a:cubicBezTo>
                  <a:pt x="263" y="141"/>
                  <a:pt x="253" y="168"/>
                  <a:pt x="240" y="193"/>
                </a:cubicBezTo>
                <a:cubicBezTo>
                  <a:pt x="240" y="17"/>
                  <a:pt x="240" y="17"/>
                  <a:pt x="240" y="17"/>
                </a:cubicBezTo>
                <a:close/>
                <a:moveTo>
                  <a:pt x="282" y="680"/>
                </a:moveTo>
                <a:cubicBezTo>
                  <a:pt x="240" y="680"/>
                  <a:pt x="240" y="680"/>
                  <a:pt x="240" y="680"/>
                </a:cubicBezTo>
                <a:cubicBezTo>
                  <a:pt x="240" y="624"/>
                  <a:pt x="240" y="624"/>
                  <a:pt x="240" y="624"/>
                </a:cubicBezTo>
                <a:cubicBezTo>
                  <a:pt x="241" y="624"/>
                  <a:pt x="241" y="624"/>
                  <a:pt x="241" y="624"/>
                </a:cubicBezTo>
                <a:cubicBezTo>
                  <a:pt x="242" y="625"/>
                  <a:pt x="242" y="625"/>
                  <a:pt x="242" y="625"/>
                </a:cubicBezTo>
                <a:cubicBezTo>
                  <a:pt x="245" y="627"/>
                  <a:pt x="249" y="622"/>
                  <a:pt x="246" y="618"/>
                </a:cubicBezTo>
                <a:cubicBezTo>
                  <a:pt x="246" y="618"/>
                  <a:pt x="245" y="618"/>
                  <a:pt x="245" y="618"/>
                </a:cubicBezTo>
                <a:cubicBezTo>
                  <a:pt x="244" y="617"/>
                  <a:pt x="244" y="617"/>
                  <a:pt x="244" y="617"/>
                </a:cubicBezTo>
                <a:cubicBezTo>
                  <a:pt x="243" y="616"/>
                  <a:pt x="243" y="616"/>
                  <a:pt x="243" y="616"/>
                </a:cubicBezTo>
                <a:cubicBezTo>
                  <a:pt x="241" y="616"/>
                  <a:pt x="241" y="616"/>
                  <a:pt x="241" y="616"/>
                </a:cubicBezTo>
                <a:cubicBezTo>
                  <a:pt x="240" y="615"/>
                  <a:pt x="240" y="615"/>
                  <a:pt x="240" y="615"/>
                </a:cubicBezTo>
                <a:cubicBezTo>
                  <a:pt x="240" y="594"/>
                  <a:pt x="240" y="594"/>
                  <a:pt x="240" y="594"/>
                </a:cubicBezTo>
                <a:cubicBezTo>
                  <a:pt x="253" y="602"/>
                  <a:pt x="267" y="607"/>
                  <a:pt x="282" y="610"/>
                </a:cubicBezTo>
                <a:cubicBezTo>
                  <a:pt x="282" y="630"/>
                  <a:pt x="282" y="630"/>
                  <a:pt x="282" y="630"/>
                </a:cubicBezTo>
                <a:cubicBezTo>
                  <a:pt x="281" y="630"/>
                  <a:pt x="281" y="630"/>
                  <a:pt x="281" y="630"/>
                </a:cubicBezTo>
                <a:cubicBezTo>
                  <a:pt x="279" y="630"/>
                  <a:pt x="279" y="630"/>
                  <a:pt x="279" y="630"/>
                </a:cubicBezTo>
                <a:cubicBezTo>
                  <a:pt x="278" y="629"/>
                  <a:pt x="278" y="630"/>
                  <a:pt x="277" y="630"/>
                </a:cubicBezTo>
                <a:cubicBezTo>
                  <a:pt x="274" y="632"/>
                  <a:pt x="274" y="637"/>
                  <a:pt x="278" y="637"/>
                </a:cubicBezTo>
                <a:cubicBezTo>
                  <a:pt x="279" y="638"/>
                  <a:pt x="279" y="638"/>
                  <a:pt x="279" y="638"/>
                </a:cubicBezTo>
                <a:cubicBezTo>
                  <a:pt x="281" y="638"/>
                  <a:pt x="281" y="638"/>
                  <a:pt x="281" y="638"/>
                </a:cubicBezTo>
                <a:cubicBezTo>
                  <a:pt x="282" y="638"/>
                  <a:pt x="282" y="638"/>
                  <a:pt x="282" y="638"/>
                </a:cubicBezTo>
                <a:cubicBezTo>
                  <a:pt x="282" y="680"/>
                  <a:pt x="282" y="680"/>
                  <a:pt x="282" y="680"/>
                </a:cubicBezTo>
                <a:close/>
                <a:moveTo>
                  <a:pt x="282" y="427"/>
                </a:moveTo>
                <a:cubicBezTo>
                  <a:pt x="282" y="448"/>
                  <a:pt x="282" y="448"/>
                  <a:pt x="282" y="448"/>
                </a:cubicBezTo>
                <a:cubicBezTo>
                  <a:pt x="270" y="445"/>
                  <a:pt x="258" y="440"/>
                  <a:pt x="247" y="434"/>
                </a:cubicBezTo>
                <a:cubicBezTo>
                  <a:pt x="245" y="441"/>
                  <a:pt x="243" y="448"/>
                  <a:pt x="240" y="455"/>
                </a:cubicBezTo>
                <a:cubicBezTo>
                  <a:pt x="240" y="405"/>
                  <a:pt x="240" y="405"/>
                  <a:pt x="240" y="405"/>
                </a:cubicBezTo>
                <a:cubicBezTo>
                  <a:pt x="253" y="415"/>
                  <a:pt x="267" y="423"/>
                  <a:pt x="282" y="427"/>
                </a:cubicBezTo>
                <a:close/>
                <a:moveTo>
                  <a:pt x="204" y="31"/>
                </a:moveTo>
                <a:cubicBezTo>
                  <a:pt x="215" y="24"/>
                  <a:pt x="227" y="19"/>
                  <a:pt x="240" y="17"/>
                </a:cubicBezTo>
                <a:cubicBezTo>
                  <a:pt x="240" y="193"/>
                  <a:pt x="240" y="193"/>
                  <a:pt x="240" y="193"/>
                </a:cubicBezTo>
                <a:cubicBezTo>
                  <a:pt x="229" y="214"/>
                  <a:pt x="217" y="232"/>
                  <a:pt x="204" y="241"/>
                </a:cubicBezTo>
                <a:cubicBezTo>
                  <a:pt x="204" y="31"/>
                  <a:pt x="204" y="31"/>
                  <a:pt x="204" y="31"/>
                </a:cubicBezTo>
                <a:close/>
                <a:moveTo>
                  <a:pt x="240" y="680"/>
                </a:moveTo>
                <a:cubicBezTo>
                  <a:pt x="204" y="680"/>
                  <a:pt x="204" y="680"/>
                  <a:pt x="204" y="680"/>
                </a:cubicBezTo>
                <a:cubicBezTo>
                  <a:pt x="204" y="598"/>
                  <a:pt x="204" y="598"/>
                  <a:pt x="204" y="598"/>
                </a:cubicBezTo>
                <a:cubicBezTo>
                  <a:pt x="204" y="598"/>
                  <a:pt x="204" y="598"/>
                  <a:pt x="204" y="598"/>
                </a:cubicBezTo>
                <a:cubicBezTo>
                  <a:pt x="207" y="601"/>
                  <a:pt x="212" y="597"/>
                  <a:pt x="210" y="593"/>
                </a:cubicBezTo>
                <a:cubicBezTo>
                  <a:pt x="210" y="593"/>
                  <a:pt x="209" y="592"/>
                  <a:pt x="209" y="592"/>
                </a:cubicBezTo>
                <a:cubicBezTo>
                  <a:pt x="209" y="592"/>
                  <a:pt x="209" y="592"/>
                  <a:pt x="209" y="592"/>
                </a:cubicBezTo>
                <a:cubicBezTo>
                  <a:pt x="208" y="591"/>
                  <a:pt x="208" y="591"/>
                  <a:pt x="208" y="591"/>
                </a:cubicBezTo>
                <a:cubicBezTo>
                  <a:pt x="207" y="590"/>
                  <a:pt x="207" y="590"/>
                  <a:pt x="207" y="590"/>
                </a:cubicBezTo>
                <a:cubicBezTo>
                  <a:pt x="206" y="588"/>
                  <a:pt x="206" y="588"/>
                  <a:pt x="206" y="588"/>
                </a:cubicBezTo>
                <a:cubicBezTo>
                  <a:pt x="205" y="587"/>
                  <a:pt x="205" y="587"/>
                  <a:pt x="205" y="587"/>
                </a:cubicBezTo>
                <a:cubicBezTo>
                  <a:pt x="204" y="586"/>
                  <a:pt x="204" y="586"/>
                  <a:pt x="204" y="586"/>
                </a:cubicBezTo>
                <a:cubicBezTo>
                  <a:pt x="204" y="586"/>
                  <a:pt x="204" y="586"/>
                  <a:pt x="204" y="586"/>
                </a:cubicBezTo>
                <a:cubicBezTo>
                  <a:pt x="204" y="555"/>
                  <a:pt x="204" y="555"/>
                  <a:pt x="204" y="555"/>
                </a:cubicBezTo>
                <a:cubicBezTo>
                  <a:pt x="212" y="571"/>
                  <a:pt x="224" y="584"/>
                  <a:pt x="240" y="594"/>
                </a:cubicBezTo>
                <a:cubicBezTo>
                  <a:pt x="240" y="615"/>
                  <a:pt x="240" y="615"/>
                  <a:pt x="240" y="615"/>
                </a:cubicBezTo>
                <a:cubicBezTo>
                  <a:pt x="240" y="615"/>
                  <a:pt x="240" y="615"/>
                  <a:pt x="240" y="615"/>
                </a:cubicBezTo>
                <a:cubicBezTo>
                  <a:pt x="238" y="614"/>
                  <a:pt x="238" y="614"/>
                  <a:pt x="238" y="614"/>
                </a:cubicBezTo>
                <a:cubicBezTo>
                  <a:pt x="238" y="614"/>
                  <a:pt x="237" y="614"/>
                  <a:pt x="236" y="614"/>
                </a:cubicBezTo>
                <a:cubicBezTo>
                  <a:pt x="233" y="614"/>
                  <a:pt x="232" y="619"/>
                  <a:pt x="235" y="621"/>
                </a:cubicBezTo>
                <a:cubicBezTo>
                  <a:pt x="236" y="622"/>
                  <a:pt x="236" y="622"/>
                  <a:pt x="236" y="622"/>
                </a:cubicBezTo>
                <a:cubicBezTo>
                  <a:pt x="238" y="623"/>
                  <a:pt x="238" y="623"/>
                  <a:pt x="238" y="623"/>
                </a:cubicBezTo>
                <a:cubicBezTo>
                  <a:pt x="239" y="624"/>
                  <a:pt x="239" y="624"/>
                  <a:pt x="239" y="624"/>
                </a:cubicBezTo>
                <a:cubicBezTo>
                  <a:pt x="240" y="624"/>
                  <a:pt x="240" y="624"/>
                  <a:pt x="240" y="624"/>
                </a:cubicBezTo>
                <a:cubicBezTo>
                  <a:pt x="240" y="680"/>
                  <a:pt x="240" y="680"/>
                  <a:pt x="240" y="680"/>
                </a:cubicBezTo>
                <a:close/>
                <a:moveTo>
                  <a:pt x="240" y="405"/>
                </a:moveTo>
                <a:cubicBezTo>
                  <a:pt x="240" y="455"/>
                  <a:pt x="240" y="455"/>
                  <a:pt x="240" y="455"/>
                </a:cubicBezTo>
                <a:cubicBezTo>
                  <a:pt x="232" y="474"/>
                  <a:pt x="220" y="489"/>
                  <a:pt x="204" y="498"/>
                </a:cubicBezTo>
                <a:cubicBezTo>
                  <a:pt x="204" y="365"/>
                  <a:pt x="204" y="365"/>
                  <a:pt x="204" y="365"/>
                </a:cubicBezTo>
                <a:cubicBezTo>
                  <a:pt x="214" y="380"/>
                  <a:pt x="226" y="394"/>
                  <a:pt x="240" y="405"/>
                </a:cubicBezTo>
                <a:close/>
                <a:moveTo>
                  <a:pt x="180" y="52"/>
                </a:moveTo>
                <a:cubicBezTo>
                  <a:pt x="187" y="44"/>
                  <a:pt x="195" y="37"/>
                  <a:pt x="204" y="31"/>
                </a:cubicBezTo>
                <a:cubicBezTo>
                  <a:pt x="204" y="241"/>
                  <a:pt x="204" y="241"/>
                  <a:pt x="204" y="241"/>
                </a:cubicBezTo>
                <a:cubicBezTo>
                  <a:pt x="198" y="245"/>
                  <a:pt x="193" y="248"/>
                  <a:pt x="188" y="248"/>
                </a:cubicBezTo>
                <a:cubicBezTo>
                  <a:pt x="186" y="235"/>
                  <a:pt x="183" y="225"/>
                  <a:pt x="180" y="219"/>
                </a:cubicBezTo>
                <a:cubicBezTo>
                  <a:pt x="180" y="52"/>
                  <a:pt x="180" y="52"/>
                  <a:pt x="180" y="52"/>
                </a:cubicBezTo>
                <a:close/>
                <a:moveTo>
                  <a:pt x="204" y="680"/>
                </a:moveTo>
                <a:cubicBezTo>
                  <a:pt x="180" y="680"/>
                  <a:pt x="180" y="680"/>
                  <a:pt x="180" y="680"/>
                </a:cubicBezTo>
                <a:cubicBezTo>
                  <a:pt x="180" y="560"/>
                  <a:pt x="180" y="560"/>
                  <a:pt x="180" y="560"/>
                </a:cubicBezTo>
                <a:cubicBezTo>
                  <a:pt x="182" y="561"/>
                  <a:pt x="186" y="559"/>
                  <a:pt x="185" y="555"/>
                </a:cubicBezTo>
                <a:cubicBezTo>
                  <a:pt x="185" y="555"/>
                  <a:pt x="185" y="555"/>
                  <a:pt x="185" y="555"/>
                </a:cubicBezTo>
                <a:cubicBezTo>
                  <a:pt x="184" y="553"/>
                  <a:pt x="184" y="553"/>
                  <a:pt x="184" y="553"/>
                </a:cubicBezTo>
                <a:cubicBezTo>
                  <a:pt x="183" y="552"/>
                  <a:pt x="183" y="552"/>
                  <a:pt x="183" y="552"/>
                </a:cubicBezTo>
                <a:cubicBezTo>
                  <a:pt x="183" y="550"/>
                  <a:pt x="183" y="550"/>
                  <a:pt x="183" y="550"/>
                </a:cubicBezTo>
                <a:cubicBezTo>
                  <a:pt x="182" y="549"/>
                  <a:pt x="182" y="549"/>
                  <a:pt x="182" y="549"/>
                </a:cubicBezTo>
                <a:cubicBezTo>
                  <a:pt x="182" y="547"/>
                  <a:pt x="182" y="547"/>
                  <a:pt x="182" y="547"/>
                </a:cubicBezTo>
                <a:cubicBezTo>
                  <a:pt x="182" y="546"/>
                  <a:pt x="181" y="546"/>
                  <a:pt x="180" y="545"/>
                </a:cubicBezTo>
                <a:cubicBezTo>
                  <a:pt x="180" y="331"/>
                  <a:pt x="180" y="331"/>
                  <a:pt x="180" y="331"/>
                </a:cubicBezTo>
                <a:cubicBezTo>
                  <a:pt x="182" y="332"/>
                  <a:pt x="185" y="332"/>
                  <a:pt x="187" y="333"/>
                </a:cubicBezTo>
                <a:cubicBezTo>
                  <a:pt x="192" y="344"/>
                  <a:pt x="198" y="355"/>
                  <a:pt x="204" y="365"/>
                </a:cubicBezTo>
                <a:cubicBezTo>
                  <a:pt x="204" y="498"/>
                  <a:pt x="204" y="498"/>
                  <a:pt x="204" y="498"/>
                </a:cubicBezTo>
                <a:cubicBezTo>
                  <a:pt x="201" y="499"/>
                  <a:pt x="199" y="500"/>
                  <a:pt x="196" y="501"/>
                </a:cubicBezTo>
                <a:cubicBezTo>
                  <a:pt x="194" y="522"/>
                  <a:pt x="197" y="540"/>
                  <a:pt x="204" y="555"/>
                </a:cubicBezTo>
                <a:cubicBezTo>
                  <a:pt x="204" y="586"/>
                  <a:pt x="204" y="586"/>
                  <a:pt x="204" y="586"/>
                </a:cubicBezTo>
                <a:cubicBezTo>
                  <a:pt x="201" y="583"/>
                  <a:pt x="196" y="587"/>
                  <a:pt x="198" y="591"/>
                </a:cubicBezTo>
                <a:cubicBezTo>
                  <a:pt x="198" y="591"/>
                  <a:pt x="198" y="591"/>
                  <a:pt x="199" y="592"/>
                </a:cubicBezTo>
                <a:cubicBezTo>
                  <a:pt x="199" y="593"/>
                  <a:pt x="199" y="593"/>
                  <a:pt x="199" y="593"/>
                </a:cubicBezTo>
                <a:cubicBezTo>
                  <a:pt x="200" y="594"/>
                  <a:pt x="200" y="594"/>
                  <a:pt x="200" y="594"/>
                </a:cubicBezTo>
                <a:cubicBezTo>
                  <a:pt x="202" y="595"/>
                  <a:pt x="202" y="595"/>
                  <a:pt x="202" y="595"/>
                </a:cubicBezTo>
                <a:cubicBezTo>
                  <a:pt x="203" y="596"/>
                  <a:pt x="203" y="596"/>
                  <a:pt x="203" y="596"/>
                </a:cubicBezTo>
                <a:cubicBezTo>
                  <a:pt x="204" y="598"/>
                  <a:pt x="204" y="598"/>
                  <a:pt x="204" y="598"/>
                </a:cubicBezTo>
                <a:cubicBezTo>
                  <a:pt x="204" y="598"/>
                  <a:pt x="204" y="598"/>
                  <a:pt x="204" y="598"/>
                </a:cubicBezTo>
                <a:lnTo>
                  <a:pt x="204" y="680"/>
                </a:lnTo>
                <a:close/>
                <a:moveTo>
                  <a:pt x="171" y="63"/>
                </a:moveTo>
                <a:cubicBezTo>
                  <a:pt x="174" y="59"/>
                  <a:pt x="177" y="56"/>
                  <a:pt x="180" y="52"/>
                </a:cubicBezTo>
                <a:cubicBezTo>
                  <a:pt x="180" y="219"/>
                  <a:pt x="180" y="219"/>
                  <a:pt x="180" y="219"/>
                </a:cubicBezTo>
                <a:cubicBezTo>
                  <a:pt x="177" y="214"/>
                  <a:pt x="174" y="211"/>
                  <a:pt x="171" y="210"/>
                </a:cubicBezTo>
                <a:cubicBezTo>
                  <a:pt x="171" y="63"/>
                  <a:pt x="171" y="63"/>
                  <a:pt x="171" y="63"/>
                </a:cubicBezTo>
                <a:close/>
                <a:moveTo>
                  <a:pt x="180" y="680"/>
                </a:moveTo>
                <a:cubicBezTo>
                  <a:pt x="171" y="680"/>
                  <a:pt x="171" y="680"/>
                  <a:pt x="171" y="680"/>
                </a:cubicBezTo>
                <a:cubicBezTo>
                  <a:pt x="171" y="514"/>
                  <a:pt x="171" y="514"/>
                  <a:pt x="171" y="514"/>
                </a:cubicBezTo>
                <a:cubicBezTo>
                  <a:pt x="173" y="514"/>
                  <a:pt x="174" y="513"/>
                  <a:pt x="175" y="511"/>
                </a:cubicBezTo>
                <a:cubicBezTo>
                  <a:pt x="175" y="511"/>
                  <a:pt x="175" y="510"/>
                  <a:pt x="175" y="510"/>
                </a:cubicBezTo>
                <a:cubicBezTo>
                  <a:pt x="175" y="508"/>
                  <a:pt x="175" y="508"/>
                  <a:pt x="175" y="508"/>
                </a:cubicBezTo>
                <a:cubicBezTo>
                  <a:pt x="175" y="506"/>
                  <a:pt x="175" y="506"/>
                  <a:pt x="175" y="506"/>
                </a:cubicBezTo>
                <a:cubicBezTo>
                  <a:pt x="175" y="504"/>
                  <a:pt x="175" y="504"/>
                  <a:pt x="175" y="504"/>
                </a:cubicBezTo>
                <a:cubicBezTo>
                  <a:pt x="175" y="502"/>
                  <a:pt x="175" y="502"/>
                  <a:pt x="175" y="502"/>
                </a:cubicBezTo>
                <a:cubicBezTo>
                  <a:pt x="175" y="501"/>
                  <a:pt x="174" y="500"/>
                  <a:pt x="174" y="500"/>
                </a:cubicBezTo>
                <a:cubicBezTo>
                  <a:pt x="173" y="499"/>
                  <a:pt x="172" y="498"/>
                  <a:pt x="171" y="498"/>
                </a:cubicBezTo>
                <a:cubicBezTo>
                  <a:pt x="171" y="325"/>
                  <a:pt x="171" y="325"/>
                  <a:pt x="171" y="325"/>
                </a:cubicBezTo>
                <a:cubicBezTo>
                  <a:pt x="174" y="327"/>
                  <a:pt x="177" y="329"/>
                  <a:pt x="180" y="331"/>
                </a:cubicBezTo>
                <a:cubicBezTo>
                  <a:pt x="180" y="545"/>
                  <a:pt x="180" y="545"/>
                  <a:pt x="180" y="545"/>
                </a:cubicBezTo>
                <a:cubicBezTo>
                  <a:pt x="179" y="545"/>
                  <a:pt x="178" y="545"/>
                  <a:pt x="177" y="545"/>
                </a:cubicBezTo>
                <a:cubicBezTo>
                  <a:pt x="175" y="546"/>
                  <a:pt x="174" y="548"/>
                  <a:pt x="175" y="550"/>
                </a:cubicBezTo>
                <a:cubicBezTo>
                  <a:pt x="175" y="551"/>
                  <a:pt x="175" y="551"/>
                  <a:pt x="175" y="551"/>
                </a:cubicBezTo>
                <a:cubicBezTo>
                  <a:pt x="176" y="553"/>
                  <a:pt x="176" y="553"/>
                  <a:pt x="176" y="553"/>
                </a:cubicBezTo>
                <a:cubicBezTo>
                  <a:pt x="177" y="555"/>
                  <a:pt x="177" y="555"/>
                  <a:pt x="177" y="555"/>
                </a:cubicBezTo>
                <a:cubicBezTo>
                  <a:pt x="177" y="557"/>
                  <a:pt x="177" y="557"/>
                  <a:pt x="177" y="557"/>
                </a:cubicBezTo>
                <a:cubicBezTo>
                  <a:pt x="178" y="558"/>
                  <a:pt x="178" y="558"/>
                  <a:pt x="178" y="558"/>
                </a:cubicBezTo>
                <a:cubicBezTo>
                  <a:pt x="178" y="559"/>
                  <a:pt x="179" y="559"/>
                  <a:pt x="180" y="560"/>
                </a:cubicBezTo>
                <a:lnTo>
                  <a:pt x="180" y="680"/>
                </a:lnTo>
                <a:close/>
                <a:moveTo>
                  <a:pt x="124" y="502"/>
                </a:moveTo>
                <a:cubicBezTo>
                  <a:pt x="128" y="501"/>
                  <a:pt x="128" y="501"/>
                  <a:pt x="128" y="501"/>
                </a:cubicBezTo>
                <a:cubicBezTo>
                  <a:pt x="127" y="500"/>
                  <a:pt x="126" y="498"/>
                  <a:pt x="124" y="497"/>
                </a:cubicBezTo>
                <a:cubicBezTo>
                  <a:pt x="124" y="184"/>
                  <a:pt x="124" y="184"/>
                  <a:pt x="124" y="184"/>
                </a:cubicBezTo>
                <a:cubicBezTo>
                  <a:pt x="130" y="139"/>
                  <a:pt x="147" y="95"/>
                  <a:pt x="171" y="63"/>
                </a:cubicBezTo>
                <a:cubicBezTo>
                  <a:pt x="171" y="210"/>
                  <a:pt x="171" y="210"/>
                  <a:pt x="171" y="210"/>
                </a:cubicBezTo>
                <a:cubicBezTo>
                  <a:pt x="162" y="207"/>
                  <a:pt x="152" y="220"/>
                  <a:pt x="149" y="247"/>
                </a:cubicBezTo>
                <a:cubicBezTo>
                  <a:pt x="145" y="276"/>
                  <a:pt x="153" y="309"/>
                  <a:pt x="171" y="325"/>
                </a:cubicBezTo>
                <a:cubicBezTo>
                  <a:pt x="171" y="498"/>
                  <a:pt x="171" y="498"/>
                  <a:pt x="171" y="498"/>
                </a:cubicBezTo>
                <a:cubicBezTo>
                  <a:pt x="169" y="498"/>
                  <a:pt x="167" y="500"/>
                  <a:pt x="167" y="502"/>
                </a:cubicBezTo>
                <a:cubicBezTo>
                  <a:pt x="167" y="505"/>
                  <a:pt x="167" y="505"/>
                  <a:pt x="167" y="505"/>
                </a:cubicBezTo>
                <a:cubicBezTo>
                  <a:pt x="167" y="507"/>
                  <a:pt x="167" y="507"/>
                  <a:pt x="167" y="507"/>
                </a:cubicBezTo>
                <a:cubicBezTo>
                  <a:pt x="167" y="509"/>
                  <a:pt x="167" y="509"/>
                  <a:pt x="167" y="509"/>
                </a:cubicBezTo>
                <a:cubicBezTo>
                  <a:pt x="167" y="510"/>
                  <a:pt x="167" y="510"/>
                  <a:pt x="167" y="510"/>
                </a:cubicBezTo>
                <a:cubicBezTo>
                  <a:pt x="167" y="513"/>
                  <a:pt x="169" y="514"/>
                  <a:pt x="171" y="514"/>
                </a:cubicBezTo>
                <a:cubicBezTo>
                  <a:pt x="171" y="680"/>
                  <a:pt x="171" y="680"/>
                  <a:pt x="171" y="680"/>
                </a:cubicBezTo>
                <a:cubicBezTo>
                  <a:pt x="124" y="680"/>
                  <a:pt x="124" y="680"/>
                  <a:pt x="124" y="680"/>
                </a:cubicBezTo>
                <a:cubicBezTo>
                  <a:pt x="124" y="653"/>
                  <a:pt x="124" y="653"/>
                  <a:pt x="124" y="653"/>
                </a:cubicBezTo>
                <a:cubicBezTo>
                  <a:pt x="127" y="653"/>
                  <a:pt x="129" y="652"/>
                  <a:pt x="129" y="648"/>
                </a:cubicBezTo>
                <a:cubicBezTo>
                  <a:pt x="129" y="648"/>
                  <a:pt x="129" y="648"/>
                  <a:pt x="129" y="648"/>
                </a:cubicBezTo>
                <a:cubicBezTo>
                  <a:pt x="129" y="648"/>
                  <a:pt x="129" y="648"/>
                  <a:pt x="129" y="648"/>
                </a:cubicBezTo>
                <a:cubicBezTo>
                  <a:pt x="128" y="647"/>
                  <a:pt x="128" y="647"/>
                  <a:pt x="128" y="647"/>
                </a:cubicBezTo>
                <a:cubicBezTo>
                  <a:pt x="128" y="646"/>
                  <a:pt x="128" y="646"/>
                  <a:pt x="128" y="646"/>
                </a:cubicBezTo>
                <a:cubicBezTo>
                  <a:pt x="128" y="645"/>
                  <a:pt x="128" y="645"/>
                  <a:pt x="128" y="645"/>
                </a:cubicBezTo>
                <a:cubicBezTo>
                  <a:pt x="128" y="644"/>
                  <a:pt x="128" y="644"/>
                  <a:pt x="128" y="644"/>
                </a:cubicBezTo>
                <a:cubicBezTo>
                  <a:pt x="128" y="643"/>
                  <a:pt x="128" y="643"/>
                  <a:pt x="128" y="643"/>
                </a:cubicBezTo>
                <a:cubicBezTo>
                  <a:pt x="127" y="642"/>
                  <a:pt x="127" y="642"/>
                  <a:pt x="127" y="642"/>
                </a:cubicBezTo>
                <a:cubicBezTo>
                  <a:pt x="127" y="641"/>
                  <a:pt x="127" y="641"/>
                  <a:pt x="127" y="641"/>
                </a:cubicBezTo>
                <a:cubicBezTo>
                  <a:pt x="127" y="640"/>
                  <a:pt x="127" y="640"/>
                  <a:pt x="127" y="640"/>
                </a:cubicBezTo>
                <a:cubicBezTo>
                  <a:pt x="127" y="639"/>
                  <a:pt x="125" y="638"/>
                  <a:pt x="124" y="637"/>
                </a:cubicBezTo>
                <a:lnTo>
                  <a:pt x="124" y="502"/>
                </a:lnTo>
                <a:close/>
                <a:moveTo>
                  <a:pt x="105" y="509"/>
                </a:moveTo>
                <a:cubicBezTo>
                  <a:pt x="112" y="507"/>
                  <a:pt x="118" y="505"/>
                  <a:pt x="124" y="502"/>
                </a:cubicBezTo>
                <a:cubicBezTo>
                  <a:pt x="124" y="637"/>
                  <a:pt x="124" y="637"/>
                  <a:pt x="124" y="637"/>
                </a:cubicBezTo>
                <a:cubicBezTo>
                  <a:pt x="122" y="637"/>
                  <a:pt x="119" y="639"/>
                  <a:pt x="120" y="642"/>
                </a:cubicBezTo>
                <a:cubicBezTo>
                  <a:pt x="120" y="642"/>
                  <a:pt x="120" y="642"/>
                  <a:pt x="120" y="642"/>
                </a:cubicBezTo>
                <a:cubicBezTo>
                  <a:pt x="120" y="643"/>
                  <a:pt x="120" y="643"/>
                  <a:pt x="120" y="643"/>
                </a:cubicBezTo>
                <a:cubicBezTo>
                  <a:pt x="120" y="644"/>
                  <a:pt x="120" y="644"/>
                  <a:pt x="120" y="644"/>
                </a:cubicBezTo>
                <a:cubicBezTo>
                  <a:pt x="120" y="645"/>
                  <a:pt x="120" y="645"/>
                  <a:pt x="120" y="645"/>
                </a:cubicBezTo>
                <a:cubicBezTo>
                  <a:pt x="121" y="646"/>
                  <a:pt x="121" y="646"/>
                  <a:pt x="121" y="646"/>
                </a:cubicBezTo>
                <a:cubicBezTo>
                  <a:pt x="121" y="647"/>
                  <a:pt x="121" y="647"/>
                  <a:pt x="121" y="647"/>
                </a:cubicBezTo>
                <a:cubicBezTo>
                  <a:pt x="121" y="648"/>
                  <a:pt x="121" y="648"/>
                  <a:pt x="121" y="648"/>
                </a:cubicBezTo>
                <a:cubicBezTo>
                  <a:pt x="121" y="648"/>
                  <a:pt x="121" y="648"/>
                  <a:pt x="121" y="648"/>
                </a:cubicBezTo>
                <a:cubicBezTo>
                  <a:pt x="121" y="649"/>
                  <a:pt x="121" y="649"/>
                  <a:pt x="121" y="649"/>
                </a:cubicBezTo>
                <a:cubicBezTo>
                  <a:pt x="121" y="650"/>
                  <a:pt x="121" y="650"/>
                  <a:pt x="121" y="650"/>
                </a:cubicBezTo>
                <a:cubicBezTo>
                  <a:pt x="122" y="652"/>
                  <a:pt x="123" y="653"/>
                  <a:pt x="124" y="653"/>
                </a:cubicBezTo>
                <a:cubicBezTo>
                  <a:pt x="124" y="680"/>
                  <a:pt x="124" y="680"/>
                  <a:pt x="124" y="680"/>
                </a:cubicBezTo>
                <a:cubicBezTo>
                  <a:pt x="105" y="680"/>
                  <a:pt x="105" y="680"/>
                  <a:pt x="105" y="680"/>
                </a:cubicBezTo>
                <a:cubicBezTo>
                  <a:pt x="105" y="609"/>
                  <a:pt x="105" y="609"/>
                  <a:pt x="105" y="609"/>
                </a:cubicBezTo>
                <a:cubicBezTo>
                  <a:pt x="108" y="612"/>
                  <a:pt x="113" y="608"/>
                  <a:pt x="111" y="604"/>
                </a:cubicBezTo>
                <a:cubicBezTo>
                  <a:pt x="111" y="603"/>
                  <a:pt x="111" y="603"/>
                  <a:pt x="111" y="603"/>
                </a:cubicBezTo>
                <a:cubicBezTo>
                  <a:pt x="110" y="603"/>
                  <a:pt x="110" y="603"/>
                  <a:pt x="110" y="603"/>
                </a:cubicBezTo>
                <a:cubicBezTo>
                  <a:pt x="110" y="602"/>
                  <a:pt x="110" y="602"/>
                  <a:pt x="110" y="602"/>
                </a:cubicBezTo>
                <a:cubicBezTo>
                  <a:pt x="109" y="602"/>
                  <a:pt x="109" y="602"/>
                  <a:pt x="109" y="602"/>
                </a:cubicBezTo>
                <a:cubicBezTo>
                  <a:pt x="109" y="601"/>
                  <a:pt x="109" y="601"/>
                  <a:pt x="109" y="601"/>
                </a:cubicBezTo>
                <a:cubicBezTo>
                  <a:pt x="108" y="600"/>
                  <a:pt x="108" y="600"/>
                  <a:pt x="108" y="600"/>
                </a:cubicBezTo>
                <a:cubicBezTo>
                  <a:pt x="108" y="600"/>
                  <a:pt x="108" y="600"/>
                  <a:pt x="108" y="600"/>
                </a:cubicBezTo>
                <a:cubicBezTo>
                  <a:pt x="108" y="599"/>
                  <a:pt x="108" y="599"/>
                  <a:pt x="108" y="599"/>
                </a:cubicBezTo>
                <a:cubicBezTo>
                  <a:pt x="107" y="599"/>
                  <a:pt x="107" y="599"/>
                  <a:pt x="107" y="599"/>
                </a:cubicBezTo>
                <a:cubicBezTo>
                  <a:pt x="107" y="598"/>
                  <a:pt x="107" y="598"/>
                  <a:pt x="107" y="598"/>
                </a:cubicBezTo>
                <a:cubicBezTo>
                  <a:pt x="106" y="597"/>
                  <a:pt x="106" y="597"/>
                  <a:pt x="106" y="597"/>
                </a:cubicBezTo>
                <a:cubicBezTo>
                  <a:pt x="106" y="597"/>
                  <a:pt x="106" y="597"/>
                  <a:pt x="106" y="597"/>
                </a:cubicBezTo>
                <a:cubicBezTo>
                  <a:pt x="106" y="597"/>
                  <a:pt x="105" y="597"/>
                  <a:pt x="105" y="597"/>
                </a:cubicBezTo>
                <a:cubicBezTo>
                  <a:pt x="105" y="509"/>
                  <a:pt x="105" y="509"/>
                  <a:pt x="105" y="509"/>
                </a:cubicBezTo>
                <a:close/>
                <a:moveTo>
                  <a:pt x="124" y="497"/>
                </a:moveTo>
                <a:cubicBezTo>
                  <a:pt x="114" y="484"/>
                  <a:pt x="107" y="468"/>
                  <a:pt x="107" y="450"/>
                </a:cubicBezTo>
                <a:cubicBezTo>
                  <a:pt x="107" y="437"/>
                  <a:pt x="111" y="425"/>
                  <a:pt x="117" y="415"/>
                </a:cubicBezTo>
                <a:cubicBezTo>
                  <a:pt x="113" y="414"/>
                  <a:pt x="109" y="413"/>
                  <a:pt x="105" y="412"/>
                </a:cubicBezTo>
                <a:cubicBezTo>
                  <a:pt x="105" y="224"/>
                  <a:pt x="105" y="224"/>
                  <a:pt x="105" y="224"/>
                </a:cubicBezTo>
                <a:cubicBezTo>
                  <a:pt x="110" y="219"/>
                  <a:pt x="116" y="215"/>
                  <a:pt x="122" y="211"/>
                </a:cubicBezTo>
                <a:cubicBezTo>
                  <a:pt x="122" y="202"/>
                  <a:pt x="123" y="193"/>
                  <a:pt x="124" y="184"/>
                </a:cubicBezTo>
                <a:lnTo>
                  <a:pt x="124" y="497"/>
                </a:lnTo>
                <a:close/>
                <a:moveTo>
                  <a:pt x="70" y="523"/>
                </a:moveTo>
                <a:cubicBezTo>
                  <a:pt x="81" y="517"/>
                  <a:pt x="93" y="513"/>
                  <a:pt x="105" y="509"/>
                </a:cubicBezTo>
                <a:cubicBezTo>
                  <a:pt x="105" y="597"/>
                  <a:pt x="105" y="597"/>
                  <a:pt x="105" y="597"/>
                </a:cubicBezTo>
                <a:cubicBezTo>
                  <a:pt x="102" y="594"/>
                  <a:pt x="98" y="597"/>
                  <a:pt x="100" y="601"/>
                </a:cubicBezTo>
                <a:cubicBezTo>
                  <a:pt x="100" y="602"/>
                  <a:pt x="100" y="602"/>
                  <a:pt x="100" y="602"/>
                </a:cubicBezTo>
                <a:cubicBezTo>
                  <a:pt x="100" y="603"/>
                  <a:pt x="100" y="603"/>
                  <a:pt x="100" y="603"/>
                </a:cubicBezTo>
                <a:cubicBezTo>
                  <a:pt x="101" y="603"/>
                  <a:pt x="101" y="603"/>
                  <a:pt x="101" y="603"/>
                </a:cubicBezTo>
                <a:cubicBezTo>
                  <a:pt x="101" y="604"/>
                  <a:pt x="101" y="604"/>
                  <a:pt x="101" y="604"/>
                </a:cubicBezTo>
                <a:cubicBezTo>
                  <a:pt x="102" y="604"/>
                  <a:pt x="102" y="604"/>
                  <a:pt x="102" y="604"/>
                </a:cubicBezTo>
                <a:cubicBezTo>
                  <a:pt x="102" y="605"/>
                  <a:pt x="102" y="605"/>
                  <a:pt x="102" y="605"/>
                </a:cubicBezTo>
                <a:cubicBezTo>
                  <a:pt x="103" y="605"/>
                  <a:pt x="103" y="605"/>
                  <a:pt x="103" y="605"/>
                </a:cubicBezTo>
                <a:cubicBezTo>
                  <a:pt x="103" y="606"/>
                  <a:pt x="103" y="606"/>
                  <a:pt x="103" y="606"/>
                </a:cubicBezTo>
                <a:cubicBezTo>
                  <a:pt x="104" y="607"/>
                  <a:pt x="104" y="607"/>
                  <a:pt x="104" y="607"/>
                </a:cubicBezTo>
                <a:cubicBezTo>
                  <a:pt x="104" y="607"/>
                  <a:pt x="104" y="607"/>
                  <a:pt x="104" y="607"/>
                </a:cubicBezTo>
                <a:cubicBezTo>
                  <a:pt x="104" y="608"/>
                  <a:pt x="104" y="608"/>
                  <a:pt x="104" y="608"/>
                </a:cubicBezTo>
                <a:cubicBezTo>
                  <a:pt x="105" y="608"/>
                  <a:pt x="105" y="608"/>
                  <a:pt x="105" y="608"/>
                </a:cubicBezTo>
                <a:cubicBezTo>
                  <a:pt x="105" y="608"/>
                  <a:pt x="105" y="609"/>
                  <a:pt x="105" y="609"/>
                </a:cubicBezTo>
                <a:cubicBezTo>
                  <a:pt x="105" y="680"/>
                  <a:pt x="105" y="680"/>
                  <a:pt x="105" y="680"/>
                </a:cubicBezTo>
                <a:cubicBezTo>
                  <a:pt x="70" y="680"/>
                  <a:pt x="70" y="680"/>
                  <a:pt x="70" y="680"/>
                </a:cubicBezTo>
                <a:cubicBezTo>
                  <a:pt x="70" y="579"/>
                  <a:pt x="70" y="579"/>
                  <a:pt x="70" y="579"/>
                </a:cubicBezTo>
                <a:cubicBezTo>
                  <a:pt x="70" y="580"/>
                  <a:pt x="70" y="580"/>
                  <a:pt x="70" y="580"/>
                </a:cubicBezTo>
                <a:cubicBezTo>
                  <a:pt x="71" y="580"/>
                  <a:pt x="71" y="580"/>
                  <a:pt x="71" y="580"/>
                </a:cubicBezTo>
                <a:cubicBezTo>
                  <a:pt x="71" y="580"/>
                  <a:pt x="71" y="580"/>
                  <a:pt x="71" y="580"/>
                </a:cubicBezTo>
                <a:cubicBezTo>
                  <a:pt x="72" y="580"/>
                  <a:pt x="72" y="580"/>
                  <a:pt x="72" y="580"/>
                </a:cubicBezTo>
                <a:cubicBezTo>
                  <a:pt x="76" y="582"/>
                  <a:pt x="79" y="576"/>
                  <a:pt x="75" y="573"/>
                </a:cubicBezTo>
                <a:cubicBezTo>
                  <a:pt x="75" y="573"/>
                  <a:pt x="75" y="573"/>
                  <a:pt x="75" y="573"/>
                </a:cubicBezTo>
                <a:cubicBezTo>
                  <a:pt x="74" y="573"/>
                  <a:pt x="74" y="573"/>
                  <a:pt x="74" y="573"/>
                </a:cubicBezTo>
                <a:cubicBezTo>
                  <a:pt x="74" y="573"/>
                  <a:pt x="74" y="573"/>
                  <a:pt x="74" y="573"/>
                </a:cubicBezTo>
                <a:cubicBezTo>
                  <a:pt x="73" y="572"/>
                  <a:pt x="73" y="572"/>
                  <a:pt x="73" y="572"/>
                </a:cubicBezTo>
                <a:cubicBezTo>
                  <a:pt x="72" y="572"/>
                  <a:pt x="72" y="572"/>
                  <a:pt x="72" y="572"/>
                </a:cubicBezTo>
                <a:cubicBezTo>
                  <a:pt x="72" y="572"/>
                  <a:pt x="72" y="572"/>
                  <a:pt x="72" y="572"/>
                </a:cubicBezTo>
                <a:cubicBezTo>
                  <a:pt x="71" y="572"/>
                  <a:pt x="71" y="572"/>
                  <a:pt x="71" y="572"/>
                </a:cubicBezTo>
                <a:cubicBezTo>
                  <a:pt x="71" y="571"/>
                  <a:pt x="71" y="571"/>
                  <a:pt x="71" y="571"/>
                </a:cubicBezTo>
                <a:cubicBezTo>
                  <a:pt x="70" y="571"/>
                  <a:pt x="70" y="571"/>
                  <a:pt x="70" y="571"/>
                </a:cubicBezTo>
                <a:cubicBezTo>
                  <a:pt x="70" y="571"/>
                  <a:pt x="70" y="571"/>
                  <a:pt x="70" y="571"/>
                </a:cubicBezTo>
                <a:cubicBezTo>
                  <a:pt x="70" y="523"/>
                  <a:pt x="70" y="523"/>
                  <a:pt x="70" y="523"/>
                </a:cubicBezTo>
                <a:close/>
                <a:moveTo>
                  <a:pt x="105" y="412"/>
                </a:moveTo>
                <a:cubicBezTo>
                  <a:pt x="90" y="407"/>
                  <a:pt x="78" y="397"/>
                  <a:pt x="70" y="383"/>
                </a:cubicBezTo>
                <a:cubicBezTo>
                  <a:pt x="70" y="307"/>
                  <a:pt x="70" y="307"/>
                  <a:pt x="70" y="307"/>
                </a:cubicBezTo>
                <a:cubicBezTo>
                  <a:pt x="74" y="300"/>
                  <a:pt x="80" y="293"/>
                  <a:pt x="88" y="288"/>
                </a:cubicBezTo>
                <a:cubicBezTo>
                  <a:pt x="87" y="283"/>
                  <a:pt x="86" y="278"/>
                  <a:pt x="86" y="274"/>
                </a:cubicBezTo>
                <a:cubicBezTo>
                  <a:pt x="86" y="254"/>
                  <a:pt x="93" y="237"/>
                  <a:pt x="105" y="224"/>
                </a:cubicBezTo>
                <a:lnTo>
                  <a:pt x="105" y="412"/>
                </a:lnTo>
                <a:close/>
                <a:moveTo>
                  <a:pt x="26" y="551"/>
                </a:moveTo>
                <a:cubicBezTo>
                  <a:pt x="38" y="539"/>
                  <a:pt x="53" y="530"/>
                  <a:pt x="70" y="523"/>
                </a:cubicBezTo>
                <a:cubicBezTo>
                  <a:pt x="70" y="571"/>
                  <a:pt x="70" y="571"/>
                  <a:pt x="70" y="571"/>
                </a:cubicBezTo>
                <a:cubicBezTo>
                  <a:pt x="70" y="571"/>
                  <a:pt x="70" y="571"/>
                  <a:pt x="70" y="571"/>
                </a:cubicBezTo>
                <a:cubicBezTo>
                  <a:pt x="69" y="571"/>
                  <a:pt x="69" y="571"/>
                  <a:pt x="69" y="571"/>
                </a:cubicBezTo>
                <a:cubicBezTo>
                  <a:pt x="68" y="570"/>
                  <a:pt x="68" y="570"/>
                  <a:pt x="68" y="570"/>
                </a:cubicBezTo>
                <a:cubicBezTo>
                  <a:pt x="68" y="570"/>
                  <a:pt x="68" y="570"/>
                  <a:pt x="68" y="570"/>
                </a:cubicBezTo>
                <a:cubicBezTo>
                  <a:pt x="67" y="570"/>
                  <a:pt x="67" y="570"/>
                  <a:pt x="67" y="570"/>
                </a:cubicBezTo>
                <a:cubicBezTo>
                  <a:pt x="63" y="568"/>
                  <a:pt x="60" y="574"/>
                  <a:pt x="64" y="577"/>
                </a:cubicBezTo>
                <a:cubicBezTo>
                  <a:pt x="64" y="577"/>
                  <a:pt x="65" y="577"/>
                  <a:pt x="65" y="577"/>
                </a:cubicBezTo>
                <a:cubicBezTo>
                  <a:pt x="65" y="577"/>
                  <a:pt x="65" y="577"/>
                  <a:pt x="65" y="577"/>
                </a:cubicBezTo>
                <a:cubicBezTo>
                  <a:pt x="66" y="578"/>
                  <a:pt x="66" y="578"/>
                  <a:pt x="66" y="578"/>
                </a:cubicBezTo>
                <a:cubicBezTo>
                  <a:pt x="66" y="578"/>
                  <a:pt x="66" y="578"/>
                  <a:pt x="66" y="578"/>
                </a:cubicBezTo>
                <a:cubicBezTo>
                  <a:pt x="67" y="578"/>
                  <a:pt x="67" y="578"/>
                  <a:pt x="67" y="578"/>
                </a:cubicBezTo>
                <a:cubicBezTo>
                  <a:pt x="67" y="578"/>
                  <a:pt x="67" y="578"/>
                  <a:pt x="67" y="578"/>
                </a:cubicBezTo>
                <a:cubicBezTo>
                  <a:pt x="68" y="579"/>
                  <a:pt x="68" y="579"/>
                  <a:pt x="68" y="579"/>
                </a:cubicBezTo>
                <a:cubicBezTo>
                  <a:pt x="68" y="579"/>
                  <a:pt x="68" y="579"/>
                  <a:pt x="68" y="579"/>
                </a:cubicBezTo>
                <a:cubicBezTo>
                  <a:pt x="69" y="579"/>
                  <a:pt x="69" y="579"/>
                  <a:pt x="69" y="579"/>
                </a:cubicBezTo>
                <a:cubicBezTo>
                  <a:pt x="69" y="579"/>
                  <a:pt x="69" y="579"/>
                  <a:pt x="69" y="579"/>
                </a:cubicBezTo>
                <a:cubicBezTo>
                  <a:pt x="70" y="579"/>
                  <a:pt x="70" y="579"/>
                  <a:pt x="70" y="579"/>
                </a:cubicBezTo>
                <a:cubicBezTo>
                  <a:pt x="70" y="680"/>
                  <a:pt x="70" y="680"/>
                  <a:pt x="70" y="680"/>
                </a:cubicBezTo>
                <a:cubicBezTo>
                  <a:pt x="26" y="680"/>
                  <a:pt x="26" y="680"/>
                  <a:pt x="26" y="680"/>
                </a:cubicBezTo>
                <a:cubicBezTo>
                  <a:pt x="26" y="569"/>
                  <a:pt x="26" y="569"/>
                  <a:pt x="26" y="569"/>
                </a:cubicBezTo>
                <a:cubicBezTo>
                  <a:pt x="26" y="569"/>
                  <a:pt x="26" y="569"/>
                  <a:pt x="26" y="569"/>
                </a:cubicBezTo>
                <a:cubicBezTo>
                  <a:pt x="27" y="569"/>
                  <a:pt x="27" y="569"/>
                  <a:pt x="27" y="569"/>
                </a:cubicBezTo>
                <a:cubicBezTo>
                  <a:pt x="27" y="569"/>
                  <a:pt x="27" y="569"/>
                  <a:pt x="27" y="569"/>
                </a:cubicBezTo>
                <a:cubicBezTo>
                  <a:pt x="27" y="569"/>
                  <a:pt x="27" y="569"/>
                  <a:pt x="27" y="569"/>
                </a:cubicBezTo>
                <a:cubicBezTo>
                  <a:pt x="28" y="569"/>
                  <a:pt x="28" y="569"/>
                  <a:pt x="28" y="569"/>
                </a:cubicBezTo>
                <a:cubicBezTo>
                  <a:pt x="28" y="569"/>
                  <a:pt x="28" y="569"/>
                  <a:pt x="28" y="569"/>
                </a:cubicBezTo>
                <a:cubicBezTo>
                  <a:pt x="28" y="569"/>
                  <a:pt x="28" y="569"/>
                  <a:pt x="28" y="569"/>
                </a:cubicBezTo>
                <a:cubicBezTo>
                  <a:pt x="29" y="569"/>
                  <a:pt x="29" y="569"/>
                  <a:pt x="29" y="569"/>
                </a:cubicBezTo>
                <a:cubicBezTo>
                  <a:pt x="29" y="569"/>
                  <a:pt x="29" y="569"/>
                  <a:pt x="29" y="569"/>
                </a:cubicBezTo>
                <a:cubicBezTo>
                  <a:pt x="30" y="569"/>
                  <a:pt x="30" y="569"/>
                  <a:pt x="30" y="569"/>
                </a:cubicBezTo>
                <a:cubicBezTo>
                  <a:pt x="30" y="569"/>
                  <a:pt x="30" y="569"/>
                  <a:pt x="30" y="569"/>
                </a:cubicBezTo>
                <a:cubicBezTo>
                  <a:pt x="34" y="570"/>
                  <a:pt x="35" y="562"/>
                  <a:pt x="30" y="562"/>
                </a:cubicBezTo>
                <a:cubicBezTo>
                  <a:pt x="30" y="561"/>
                  <a:pt x="30" y="561"/>
                  <a:pt x="30" y="561"/>
                </a:cubicBezTo>
                <a:cubicBezTo>
                  <a:pt x="30" y="561"/>
                  <a:pt x="30" y="561"/>
                  <a:pt x="30" y="561"/>
                </a:cubicBezTo>
                <a:cubicBezTo>
                  <a:pt x="30" y="561"/>
                  <a:pt x="30" y="561"/>
                  <a:pt x="30" y="561"/>
                </a:cubicBezTo>
                <a:cubicBezTo>
                  <a:pt x="29" y="561"/>
                  <a:pt x="29" y="561"/>
                  <a:pt x="29" y="561"/>
                </a:cubicBezTo>
                <a:cubicBezTo>
                  <a:pt x="29" y="561"/>
                  <a:pt x="29" y="561"/>
                  <a:pt x="29" y="561"/>
                </a:cubicBezTo>
                <a:cubicBezTo>
                  <a:pt x="28" y="561"/>
                  <a:pt x="28" y="561"/>
                  <a:pt x="28" y="561"/>
                </a:cubicBezTo>
                <a:cubicBezTo>
                  <a:pt x="28" y="561"/>
                  <a:pt x="28" y="561"/>
                  <a:pt x="28" y="561"/>
                </a:cubicBezTo>
                <a:cubicBezTo>
                  <a:pt x="28" y="561"/>
                  <a:pt x="28" y="561"/>
                  <a:pt x="28" y="561"/>
                </a:cubicBezTo>
                <a:cubicBezTo>
                  <a:pt x="27" y="561"/>
                  <a:pt x="27" y="561"/>
                  <a:pt x="27" y="561"/>
                </a:cubicBezTo>
                <a:cubicBezTo>
                  <a:pt x="27" y="561"/>
                  <a:pt x="27" y="561"/>
                  <a:pt x="27" y="561"/>
                </a:cubicBezTo>
                <a:cubicBezTo>
                  <a:pt x="27" y="561"/>
                  <a:pt x="27" y="561"/>
                  <a:pt x="27" y="561"/>
                </a:cubicBezTo>
                <a:cubicBezTo>
                  <a:pt x="26" y="561"/>
                  <a:pt x="26" y="561"/>
                  <a:pt x="26" y="561"/>
                </a:cubicBezTo>
                <a:cubicBezTo>
                  <a:pt x="26" y="551"/>
                  <a:pt x="26" y="551"/>
                  <a:pt x="26" y="551"/>
                </a:cubicBezTo>
                <a:close/>
                <a:moveTo>
                  <a:pt x="70" y="383"/>
                </a:moveTo>
                <a:cubicBezTo>
                  <a:pt x="63" y="373"/>
                  <a:pt x="59" y="359"/>
                  <a:pt x="59" y="345"/>
                </a:cubicBezTo>
                <a:cubicBezTo>
                  <a:pt x="59" y="331"/>
                  <a:pt x="63" y="318"/>
                  <a:pt x="70" y="307"/>
                </a:cubicBezTo>
                <a:lnTo>
                  <a:pt x="70" y="383"/>
                </a:lnTo>
                <a:close/>
                <a:moveTo>
                  <a:pt x="22" y="680"/>
                </a:moveTo>
                <a:cubicBezTo>
                  <a:pt x="10" y="659"/>
                  <a:pt x="2" y="637"/>
                  <a:pt x="1" y="617"/>
                </a:cubicBezTo>
                <a:cubicBezTo>
                  <a:pt x="0" y="588"/>
                  <a:pt x="10" y="567"/>
                  <a:pt x="26" y="551"/>
                </a:cubicBezTo>
                <a:cubicBezTo>
                  <a:pt x="26" y="561"/>
                  <a:pt x="26" y="561"/>
                  <a:pt x="26" y="561"/>
                </a:cubicBezTo>
                <a:cubicBezTo>
                  <a:pt x="26" y="561"/>
                  <a:pt x="26" y="561"/>
                  <a:pt x="26" y="561"/>
                </a:cubicBezTo>
                <a:cubicBezTo>
                  <a:pt x="26" y="561"/>
                  <a:pt x="26" y="561"/>
                  <a:pt x="26" y="561"/>
                </a:cubicBezTo>
                <a:cubicBezTo>
                  <a:pt x="25" y="561"/>
                  <a:pt x="25" y="561"/>
                  <a:pt x="25" y="561"/>
                </a:cubicBezTo>
                <a:cubicBezTo>
                  <a:pt x="25" y="561"/>
                  <a:pt x="25" y="561"/>
                  <a:pt x="25" y="561"/>
                </a:cubicBezTo>
                <a:cubicBezTo>
                  <a:pt x="25" y="561"/>
                  <a:pt x="25" y="561"/>
                  <a:pt x="25" y="561"/>
                </a:cubicBezTo>
                <a:cubicBezTo>
                  <a:pt x="24" y="561"/>
                  <a:pt x="24" y="561"/>
                  <a:pt x="24" y="561"/>
                </a:cubicBezTo>
                <a:cubicBezTo>
                  <a:pt x="24" y="561"/>
                  <a:pt x="24" y="561"/>
                  <a:pt x="24" y="561"/>
                </a:cubicBezTo>
                <a:cubicBezTo>
                  <a:pt x="24" y="561"/>
                  <a:pt x="24" y="561"/>
                  <a:pt x="24" y="561"/>
                </a:cubicBezTo>
                <a:cubicBezTo>
                  <a:pt x="23" y="561"/>
                  <a:pt x="23" y="561"/>
                  <a:pt x="23" y="561"/>
                </a:cubicBezTo>
                <a:cubicBezTo>
                  <a:pt x="23" y="561"/>
                  <a:pt x="23" y="561"/>
                  <a:pt x="23" y="561"/>
                </a:cubicBezTo>
                <a:cubicBezTo>
                  <a:pt x="23" y="561"/>
                  <a:pt x="23" y="561"/>
                  <a:pt x="23" y="561"/>
                </a:cubicBezTo>
                <a:cubicBezTo>
                  <a:pt x="22" y="561"/>
                  <a:pt x="22" y="561"/>
                  <a:pt x="22" y="561"/>
                </a:cubicBezTo>
                <a:cubicBezTo>
                  <a:pt x="20" y="561"/>
                  <a:pt x="19" y="563"/>
                  <a:pt x="19" y="565"/>
                </a:cubicBezTo>
                <a:cubicBezTo>
                  <a:pt x="19" y="567"/>
                  <a:pt x="20" y="569"/>
                  <a:pt x="22" y="569"/>
                </a:cubicBezTo>
                <a:cubicBezTo>
                  <a:pt x="23" y="569"/>
                  <a:pt x="23" y="569"/>
                  <a:pt x="23" y="569"/>
                </a:cubicBezTo>
                <a:cubicBezTo>
                  <a:pt x="23" y="569"/>
                  <a:pt x="23" y="569"/>
                  <a:pt x="23" y="569"/>
                </a:cubicBezTo>
                <a:cubicBezTo>
                  <a:pt x="23" y="569"/>
                  <a:pt x="23" y="569"/>
                  <a:pt x="23" y="569"/>
                </a:cubicBezTo>
                <a:cubicBezTo>
                  <a:pt x="24" y="569"/>
                  <a:pt x="24" y="569"/>
                  <a:pt x="24" y="569"/>
                </a:cubicBezTo>
                <a:cubicBezTo>
                  <a:pt x="24" y="569"/>
                  <a:pt x="24" y="569"/>
                  <a:pt x="24" y="569"/>
                </a:cubicBezTo>
                <a:cubicBezTo>
                  <a:pt x="24" y="569"/>
                  <a:pt x="24" y="569"/>
                  <a:pt x="24" y="569"/>
                </a:cubicBezTo>
                <a:cubicBezTo>
                  <a:pt x="25" y="569"/>
                  <a:pt x="25" y="569"/>
                  <a:pt x="25" y="569"/>
                </a:cubicBezTo>
                <a:cubicBezTo>
                  <a:pt x="25" y="569"/>
                  <a:pt x="25" y="569"/>
                  <a:pt x="25" y="569"/>
                </a:cubicBezTo>
                <a:cubicBezTo>
                  <a:pt x="25" y="569"/>
                  <a:pt x="25" y="569"/>
                  <a:pt x="25" y="569"/>
                </a:cubicBezTo>
                <a:cubicBezTo>
                  <a:pt x="26" y="569"/>
                  <a:pt x="26" y="569"/>
                  <a:pt x="26" y="569"/>
                </a:cubicBezTo>
                <a:cubicBezTo>
                  <a:pt x="26" y="569"/>
                  <a:pt x="26" y="569"/>
                  <a:pt x="26" y="569"/>
                </a:cubicBezTo>
                <a:cubicBezTo>
                  <a:pt x="26" y="569"/>
                  <a:pt x="26" y="569"/>
                  <a:pt x="26" y="569"/>
                </a:cubicBezTo>
                <a:cubicBezTo>
                  <a:pt x="26" y="680"/>
                  <a:pt x="26" y="680"/>
                  <a:pt x="26" y="680"/>
                </a:cubicBezTo>
                <a:lnTo>
                  <a:pt x="22" y="680"/>
                </a:lnTo>
                <a:close/>
              </a:path>
            </a:pathLst>
          </a:custGeom>
          <a:solidFill>
            <a:srgbClr val="009D9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9" name="Google Shape;4787;p134">
            <a:extLst>
              <a:ext uri="{FF2B5EF4-FFF2-40B4-BE49-F238E27FC236}">
                <a16:creationId xmlns:a16="http://schemas.microsoft.com/office/drawing/2014/main" id="{65F214FE-B495-E86E-D2BD-BAE8EEF1BA99}"/>
              </a:ext>
            </a:extLst>
          </p:cNvPr>
          <p:cNvSpPr/>
          <p:nvPr/>
        </p:nvSpPr>
        <p:spPr>
          <a:xfrm>
            <a:off x="849087" y="1801636"/>
            <a:ext cx="721182" cy="728631"/>
          </a:xfrm>
          <a:custGeom>
            <a:avLst/>
            <a:gdLst/>
            <a:ahLst/>
            <a:cxnLst/>
            <a:rect l="l" t="t" r="r" b="b"/>
            <a:pathLst>
              <a:path w="633" h="658" extrusionOk="0">
                <a:moveTo>
                  <a:pt x="462" y="658"/>
                </a:moveTo>
                <a:cubicBezTo>
                  <a:pt x="610" y="658"/>
                  <a:pt x="610" y="658"/>
                  <a:pt x="610" y="658"/>
                </a:cubicBezTo>
                <a:cubicBezTo>
                  <a:pt x="622" y="637"/>
                  <a:pt x="630" y="615"/>
                  <a:pt x="631" y="595"/>
                </a:cubicBezTo>
                <a:cubicBezTo>
                  <a:pt x="633" y="505"/>
                  <a:pt x="536" y="493"/>
                  <a:pt x="462" y="465"/>
                </a:cubicBezTo>
                <a:cubicBezTo>
                  <a:pt x="462" y="481"/>
                  <a:pt x="462" y="481"/>
                  <a:pt x="462" y="481"/>
                </a:cubicBezTo>
                <a:cubicBezTo>
                  <a:pt x="473" y="485"/>
                  <a:pt x="487" y="490"/>
                  <a:pt x="497" y="493"/>
                </a:cubicBezTo>
                <a:cubicBezTo>
                  <a:pt x="542" y="508"/>
                  <a:pt x="588" y="523"/>
                  <a:pt x="610" y="562"/>
                </a:cubicBezTo>
                <a:cubicBezTo>
                  <a:pt x="626" y="590"/>
                  <a:pt x="610" y="627"/>
                  <a:pt x="590" y="658"/>
                </a:cubicBezTo>
                <a:cubicBezTo>
                  <a:pt x="581" y="658"/>
                  <a:pt x="581" y="658"/>
                  <a:pt x="581" y="658"/>
                </a:cubicBezTo>
                <a:cubicBezTo>
                  <a:pt x="601" y="628"/>
                  <a:pt x="618" y="592"/>
                  <a:pt x="604" y="566"/>
                </a:cubicBezTo>
                <a:cubicBezTo>
                  <a:pt x="583" y="530"/>
                  <a:pt x="539" y="515"/>
                  <a:pt x="495" y="501"/>
                </a:cubicBezTo>
                <a:cubicBezTo>
                  <a:pt x="484" y="497"/>
                  <a:pt x="473" y="494"/>
                  <a:pt x="462" y="490"/>
                </a:cubicBezTo>
                <a:cubicBezTo>
                  <a:pt x="462" y="658"/>
                  <a:pt x="462" y="658"/>
                  <a:pt x="462" y="658"/>
                </a:cubicBezTo>
                <a:close/>
                <a:moveTo>
                  <a:pt x="462" y="446"/>
                </a:moveTo>
                <a:cubicBezTo>
                  <a:pt x="464" y="444"/>
                  <a:pt x="467" y="441"/>
                  <a:pt x="468" y="439"/>
                </a:cubicBezTo>
                <a:cubicBezTo>
                  <a:pt x="466" y="438"/>
                  <a:pt x="464" y="436"/>
                  <a:pt x="462" y="435"/>
                </a:cubicBezTo>
                <a:cubicBezTo>
                  <a:pt x="462" y="446"/>
                  <a:pt x="462" y="446"/>
                  <a:pt x="462" y="446"/>
                </a:cubicBezTo>
                <a:close/>
                <a:moveTo>
                  <a:pt x="462" y="409"/>
                </a:moveTo>
                <a:cubicBezTo>
                  <a:pt x="473" y="414"/>
                  <a:pt x="489" y="410"/>
                  <a:pt x="504" y="398"/>
                </a:cubicBezTo>
                <a:cubicBezTo>
                  <a:pt x="467" y="398"/>
                  <a:pt x="469" y="342"/>
                  <a:pt x="495" y="257"/>
                </a:cubicBezTo>
                <a:cubicBezTo>
                  <a:pt x="515" y="189"/>
                  <a:pt x="518" y="92"/>
                  <a:pt x="462" y="44"/>
                </a:cubicBezTo>
                <a:cubicBezTo>
                  <a:pt x="462" y="252"/>
                  <a:pt x="462" y="252"/>
                  <a:pt x="462" y="252"/>
                </a:cubicBezTo>
                <a:cubicBezTo>
                  <a:pt x="472" y="261"/>
                  <a:pt x="480" y="267"/>
                  <a:pt x="476" y="281"/>
                </a:cubicBezTo>
                <a:cubicBezTo>
                  <a:pt x="472" y="289"/>
                  <a:pt x="468" y="297"/>
                  <a:pt x="462" y="302"/>
                </a:cubicBezTo>
                <a:lnTo>
                  <a:pt x="462" y="409"/>
                </a:lnTo>
                <a:close/>
                <a:moveTo>
                  <a:pt x="363" y="16"/>
                </a:moveTo>
                <a:cubicBezTo>
                  <a:pt x="348" y="11"/>
                  <a:pt x="333" y="9"/>
                  <a:pt x="319" y="7"/>
                </a:cubicBezTo>
                <a:cubicBezTo>
                  <a:pt x="319" y="135"/>
                  <a:pt x="319" y="135"/>
                  <a:pt x="319" y="135"/>
                </a:cubicBezTo>
                <a:cubicBezTo>
                  <a:pt x="326" y="129"/>
                  <a:pt x="332" y="122"/>
                  <a:pt x="338" y="115"/>
                </a:cubicBezTo>
                <a:cubicBezTo>
                  <a:pt x="355" y="142"/>
                  <a:pt x="379" y="169"/>
                  <a:pt x="407" y="188"/>
                </a:cubicBezTo>
                <a:cubicBezTo>
                  <a:pt x="419" y="197"/>
                  <a:pt x="429" y="209"/>
                  <a:pt x="438" y="222"/>
                </a:cubicBezTo>
                <a:cubicBezTo>
                  <a:pt x="434" y="276"/>
                  <a:pt x="421" y="335"/>
                  <a:pt x="391" y="318"/>
                </a:cubicBezTo>
                <a:cubicBezTo>
                  <a:pt x="390" y="317"/>
                  <a:pt x="389" y="316"/>
                  <a:pt x="388" y="315"/>
                </a:cubicBezTo>
                <a:cubicBezTo>
                  <a:pt x="375" y="304"/>
                  <a:pt x="353" y="294"/>
                  <a:pt x="319" y="299"/>
                </a:cubicBezTo>
                <a:cubicBezTo>
                  <a:pt x="319" y="322"/>
                  <a:pt x="319" y="322"/>
                  <a:pt x="319" y="322"/>
                </a:cubicBezTo>
                <a:cubicBezTo>
                  <a:pt x="349" y="322"/>
                  <a:pt x="378" y="334"/>
                  <a:pt x="378" y="357"/>
                </a:cubicBezTo>
                <a:cubicBezTo>
                  <a:pt x="378" y="374"/>
                  <a:pt x="368" y="390"/>
                  <a:pt x="343" y="399"/>
                </a:cubicBezTo>
                <a:cubicBezTo>
                  <a:pt x="334" y="402"/>
                  <a:pt x="328" y="391"/>
                  <a:pt x="319" y="389"/>
                </a:cubicBezTo>
                <a:cubicBezTo>
                  <a:pt x="319" y="476"/>
                  <a:pt x="319" y="476"/>
                  <a:pt x="319" y="476"/>
                </a:cubicBezTo>
                <a:cubicBezTo>
                  <a:pt x="349" y="476"/>
                  <a:pt x="378" y="466"/>
                  <a:pt x="401" y="447"/>
                </a:cubicBezTo>
                <a:cubicBezTo>
                  <a:pt x="410" y="462"/>
                  <a:pt x="422" y="473"/>
                  <a:pt x="438" y="479"/>
                </a:cubicBezTo>
                <a:cubicBezTo>
                  <a:pt x="430" y="549"/>
                  <a:pt x="380" y="585"/>
                  <a:pt x="334" y="607"/>
                </a:cubicBezTo>
                <a:cubicBezTo>
                  <a:pt x="334" y="607"/>
                  <a:pt x="334" y="607"/>
                  <a:pt x="334" y="607"/>
                </a:cubicBezTo>
                <a:cubicBezTo>
                  <a:pt x="334" y="606"/>
                  <a:pt x="333" y="605"/>
                  <a:pt x="333" y="603"/>
                </a:cubicBezTo>
                <a:cubicBezTo>
                  <a:pt x="340" y="594"/>
                  <a:pt x="338" y="572"/>
                  <a:pt x="332" y="567"/>
                </a:cubicBezTo>
                <a:cubicBezTo>
                  <a:pt x="337" y="562"/>
                  <a:pt x="339" y="561"/>
                  <a:pt x="346" y="547"/>
                </a:cubicBezTo>
                <a:cubicBezTo>
                  <a:pt x="351" y="546"/>
                  <a:pt x="363" y="551"/>
                  <a:pt x="371" y="559"/>
                </a:cubicBezTo>
                <a:cubicBezTo>
                  <a:pt x="372" y="560"/>
                  <a:pt x="372" y="560"/>
                  <a:pt x="373" y="559"/>
                </a:cubicBezTo>
                <a:cubicBezTo>
                  <a:pt x="319" y="501"/>
                  <a:pt x="319" y="501"/>
                  <a:pt x="319" y="501"/>
                </a:cubicBezTo>
                <a:cubicBezTo>
                  <a:pt x="319" y="632"/>
                  <a:pt x="319" y="632"/>
                  <a:pt x="319" y="632"/>
                </a:cubicBezTo>
                <a:cubicBezTo>
                  <a:pt x="355" y="622"/>
                  <a:pt x="384" y="603"/>
                  <a:pt x="406" y="579"/>
                </a:cubicBezTo>
                <a:cubicBezTo>
                  <a:pt x="433" y="550"/>
                  <a:pt x="450" y="509"/>
                  <a:pt x="455" y="479"/>
                </a:cubicBezTo>
                <a:cubicBezTo>
                  <a:pt x="457" y="480"/>
                  <a:pt x="459" y="481"/>
                  <a:pt x="462" y="481"/>
                </a:cubicBezTo>
                <a:cubicBezTo>
                  <a:pt x="462" y="465"/>
                  <a:pt x="462" y="465"/>
                  <a:pt x="462" y="465"/>
                </a:cubicBezTo>
                <a:cubicBezTo>
                  <a:pt x="459" y="464"/>
                  <a:pt x="456" y="462"/>
                  <a:pt x="453" y="461"/>
                </a:cubicBezTo>
                <a:cubicBezTo>
                  <a:pt x="447" y="459"/>
                  <a:pt x="442" y="456"/>
                  <a:pt x="438" y="453"/>
                </a:cubicBezTo>
                <a:cubicBezTo>
                  <a:pt x="447" y="453"/>
                  <a:pt x="455" y="451"/>
                  <a:pt x="462" y="446"/>
                </a:cubicBezTo>
                <a:cubicBezTo>
                  <a:pt x="462" y="435"/>
                  <a:pt x="462" y="435"/>
                  <a:pt x="462" y="435"/>
                </a:cubicBezTo>
                <a:cubicBezTo>
                  <a:pt x="447" y="426"/>
                  <a:pt x="445" y="418"/>
                  <a:pt x="452" y="402"/>
                </a:cubicBezTo>
                <a:cubicBezTo>
                  <a:pt x="455" y="405"/>
                  <a:pt x="458" y="408"/>
                  <a:pt x="462" y="409"/>
                </a:cubicBezTo>
                <a:cubicBezTo>
                  <a:pt x="462" y="302"/>
                  <a:pt x="462" y="302"/>
                  <a:pt x="462" y="302"/>
                </a:cubicBezTo>
                <a:cubicBezTo>
                  <a:pt x="458" y="306"/>
                  <a:pt x="454" y="308"/>
                  <a:pt x="449" y="310"/>
                </a:cubicBezTo>
                <a:cubicBezTo>
                  <a:pt x="446" y="277"/>
                  <a:pt x="446" y="253"/>
                  <a:pt x="447" y="235"/>
                </a:cubicBezTo>
                <a:cubicBezTo>
                  <a:pt x="451" y="242"/>
                  <a:pt x="456" y="247"/>
                  <a:pt x="462" y="252"/>
                </a:cubicBezTo>
                <a:cubicBezTo>
                  <a:pt x="462" y="44"/>
                  <a:pt x="462" y="44"/>
                  <a:pt x="462" y="44"/>
                </a:cubicBezTo>
                <a:cubicBezTo>
                  <a:pt x="439" y="25"/>
                  <a:pt x="407" y="14"/>
                  <a:pt x="363" y="16"/>
                </a:cubicBezTo>
                <a:close/>
                <a:moveTo>
                  <a:pt x="319" y="658"/>
                </a:moveTo>
                <a:cubicBezTo>
                  <a:pt x="319" y="640"/>
                  <a:pt x="319" y="640"/>
                  <a:pt x="319" y="640"/>
                </a:cubicBezTo>
                <a:cubicBezTo>
                  <a:pt x="357" y="630"/>
                  <a:pt x="388" y="610"/>
                  <a:pt x="412" y="584"/>
                </a:cubicBezTo>
                <a:cubicBezTo>
                  <a:pt x="438" y="555"/>
                  <a:pt x="455" y="520"/>
                  <a:pt x="460" y="489"/>
                </a:cubicBezTo>
                <a:cubicBezTo>
                  <a:pt x="462" y="490"/>
                  <a:pt x="462" y="490"/>
                  <a:pt x="462" y="490"/>
                </a:cubicBezTo>
                <a:cubicBezTo>
                  <a:pt x="462" y="658"/>
                  <a:pt x="462" y="658"/>
                  <a:pt x="462" y="658"/>
                </a:cubicBezTo>
                <a:lnTo>
                  <a:pt x="319" y="658"/>
                </a:lnTo>
                <a:close/>
                <a:moveTo>
                  <a:pt x="319" y="7"/>
                </a:moveTo>
                <a:cubicBezTo>
                  <a:pt x="252" y="0"/>
                  <a:pt x="202" y="25"/>
                  <a:pt x="171" y="66"/>
                </a:cubicBezTo>
                <a:cubicBezTo>
                  <a:pt x="171" y="248"/>
                  <a:pt x="171" y="248"/>
                  <a:pt x="171" y="248"/>
                </a:cubicBezTo>
                <a:cubicBezTo>
                  <a:pt x="176" y="244"/>
                  <a:pt x="182" y="240"/>
                  <a:pt x="186" y="234"/>
                </a:cubicBezTo>
                <a:cubicBezTo>
                  <a:pt x="187" y="253"/>
                  <a:pt x="186" y="277"/>
                  <a:pt x="185" y="310"/>
                </a:cubicBezTo>
                <a:cubicBezTo>
                  <a:pt x="179" y="308"/>
                  <a:pt x="175" y="305"/>
                  <a:pt x="171" y="301"/>
                </a:cubicBezTo>
                <a:cubicBezTo>
                  <a:pt x="171" y="409"/>
                  <a:pt x="171" y="409"/>
                  <a:pt x="171" y="409"/>
                </a:cubicBezTo>
                <a:cubicBezTo>
                  <a:pt x="174" y="407"/>
                  <a:pt x="176" y="405"/>
                  <a:pt x="178" y="402"/>
                </a:cubicBezTo>
                <a:cubicBezTo>
                  <a:pt x="185" y="418"/>
                  <a:pt x="184" y="426"/>
                  <a:pt x="171" y="434"/>
                </a:cubicBezTo>
                <a:cubicBezTo>
                  <a:pt x="171" y="447"/>
                  <a:pt x="171" y="447"/>
                  <a:pt x="171" y="447"/>
                </a:cubicBezTo>
                <a:cubicBezTo>
                  <a:pt x="178" y="452"/>
                  <a:pt x="186" y="454"/>
                  <a:pt x="196" y="453"/>
                </a:cubicBezTo>
                <a:cubicBezTo>
                  <a:pt x="191" y="456"/>
                  <a:pt x="186" y="459"/>
                  <a:pt x="181" y="461"/>
                </a:cubicBezTo>
                <a:cubicBezTo>
                  <a:pt x="177" y="463"/>
                  <a:pt x="174" y="464"/>
                  <a:pt x="171" y="465"/>
                </a:cubicBezTo>
                <a:cubicBezTo>
                  <a:pt x="171" y="484"/>
                  <a:pt x="171" y="484"/>
                  <a:pt x="171" y="484"/>
                </a:cubicBezTo>
                <a:cubicBezTo>
                  <a:pt x="174" y="482"/>
                  <a:pt x="178" y="481"/>
                  <a:pt x="181" y="480"/>
                </a:cubicBezTo>
                <a:cubicBezTo>
                  <a:pt x="186" y="510"/>
                  <a:pt x="203" y="550"/>
                  <a:pt x="230" y="579"/>
                </a:cubicBezTo>
                <a:cubicBezTo>
                  <a:pt x="252" y="603"/>
                  <a:pt x="282" y="623"/>
                  <a:pt x="318" y="632"/>
                </a:cubicBezTo>
                <a:cubicBezTo>
                  <a:pt x="319" y="632"/>
                  <a:pt x="319" y="632"/>
                  <a:pt x="319" y="632"/>
                </a:cubicBezTo>
                <a:cubicBezTo>
                  <a:pt x="319" y="501"/>
                  <a:pt x="319" y="501"/>
                  <a:pt x="319" y="501"/>
                </a:cubicBezTo>
                <a:cubicBezTo>
                  <a:pt x="318" y="499"/>
                  <a:pt x="318" y="499"/>
                  <a:pt x="318" y="499"/>
                </a:cubicBezTo>
                <a:cubicBezTo>
                  <a:pt x="258" y="563"/>
                  <a:pt x="258" y="563"/>
                  <a:pt x="258" y="563"/>
                </a:cubicBezTo>
                <a:cubicBezTo>
                  <a:pt x="259" y="563"/>
                  <a:pt x="259" y="563"/>
                  <a:pt x="259" y="563"/>
                </a:cubicBezTo>
                <a:cubicBezTo>
                  <a:pt x="274" y="553"/>
                  <a:pt x="282" y="548"/>
                  <a:pt x="287" y="548"/>
                </a:cubicBezTo>
                <a:cubicBezTo>
                  <a:pt x="292" y="559"/>
                  <a:pt x="296" y="560"/>
                  <a:pt x="301" y="567"/>
                </a:cubicBezTo>
                <a:cubicBezTo>
                  <a:pt x="295" y="572"/>
                  <a:pt x="294" y="594"/>
                  <a:pt x="300" y="603"/>
                </a:cubicBezTo>
                <a:cubicBezTo>
                  <a:pt x="300" y="604"/>
                  <a:pt x="300" y="605"/>
                  <a:pt x="300" y="606"/>
                </a:cubicBezTo>
                <a:cubicBezTo>
                  <a:pt x="300" y="606"/>
                  <a:pt x="300" y="606"/>
                  <a:pt x="300" y="606"/>
                </a:cubicBezTo>
                <a:cubicBezTo>
                  <a:pt x="254" y="584"/>
                  <a:pt x="205" y="548"/>
                  <a:pt x="198" y="479"/>
                </a:cubicBezTo>
                <a:cubicBezTo>
                  <a:pt x="214" y="473"/>
                  <a:pt x="226" y="461"/>
                  <a:pt x="235" y="445"/>
                </a:cubicBezTo>
                <a:cubicBezTo>
                  <a:pt x="259" y="466"/>
                  <a:pt x="289" y="476"/>
                  <a:pt x="319" y="476"/>
                </a:cubicBezTo>
                <a:cubicBezTo>
                  <a:pt x="319" y="389"/>
                  <a:pt x="319" y="389"/>
                  <a:pt x="319" y="389"/>
                </a:cubicBezTo>
                <a:cubicBezTo>
                  <a:pt x="318" y="389"/>
                  <a:pt x="318" y="389"/>
                  <a:pt x="317" y="389"/>
                </a:cubicBezTo>
                <a:cubicBezTo>
                  <a:pt x="307" y="389"/>
                  <a:pt x="300" y="402"/>
                  <a:pt x="290" y="399"/>
                </a:cubicBezTo>
                <a:cubicBezTo>
                  <a:pt x="265" y="390"/>
                  <a:pt x="252" y="372"/>
                  <a:pt x="253" y="354"/>
                </a:cubicBezTo>
                <a:cubicBezTo>
                  <a:pt x="255" y="332"/>
                  <a:pt x="288" y="321"/>
                  <a:pt x="319" y="322"/>
                </a:cubicBezTo>
                <a:cubicBezTo>
                  <a:pt x="319" y="299"/>
                  <a:pt x="319" y="299"/>
                  <a:pt x="319" y="299"/>
                </a:cubicBezTo>
                <a:cubicBezTo>
                  <a:pt x="318" y="299"/>
                  <a:pt x="317" y="299"/>
                  <a:pt x="316" y="299"/>
                </a:cubicBezTo>
                <a:cubicBezTo>
                  <a:pt x="280" y="293"/>
                  <a:pt x="257" y="304"/>
                  <a:pt x="243" y="315"/>
                </a:cubicBezTo>
                <a:cubicBezTo>
                  <a:pt x="242" y="316"/>
                  <a:pt x="241" y="317"/>
                  <a:pt x="240" y="318"/>
                </a:cubicBezTo>
                <a:cubicBezTo>
                  <a:pt x="211" y="335"/>
                  <a:pt x="199" y="276"/>
                  <a:pt x="195" y="223"/>
                </a:cubicBezTo>
                <a:cubicBezTo>
                  <a:pt x="206" y="213"/>
                  <a:pt x="218" y="203"/>
                  <a:pt x="233" y="196"/>
                </a:cubicBezTo>
                <a:cubicBezTo>
                  <a:pt x="267" y="180"/>
                  <a:pt x="296" y="159"/>
                  <a:pt x="319" y="135"/>
                </a:cubicBezTo>
                <a:cubicBezTo>
                  <a:pt x="319" y="7"/>
                  <a:pt x="319" y="7"/>
                  <a:pt x="319" y="7"/>
                </a:cubicBezTo>
                <a:close/>
                <a:moveTo>
                  <a:pt x="171" y="658"/>
                </a:moveTo>
                <a:cubicBezTo>
                  <a:pt x="171" y="492"/>
                  <a:pt x="171" y="492"/>
                  <a:pt x="171" y="492"/>
                </a:cubicBezTo>
                <a:cubicBezTo>
                  <a:pt x="172" y="491"/>
                  <a:pt x="174" y="491"/>
                  <a:pt x="176" y="490"/>
                </a:cubicBezTo>
                <a:cubicBezTo>
                  <a:pt x="181" y="521"/>
                  <a:pt x="198" y="556"/>
                  <a:pt x="224" y="584"/>
                </a:cubicBezTo>
                <a:cubicBezTo>
                  <a:pt x="248" y="610"/>
                  <a:pt x="279" y="631"/>
                  <a:pt x="317" y="640"/>
                </a:cubicBezTo>
                <a:cubicBezTo>
                  <a:pt x="318" y="636"/>
                  <a:pt x="318" y="636"/>
                  <a:pt x="318" y="636"/>
                </a:cubicBezTo>
                <a:cubicBezTo>
                  <a:pt x="319" y="640"/>
                  <a:pt x="319" y="640"/>
                  <a:pt x="319" y="640"/>
                </a:cubicBezTo>
                <a:cubicBezTo>
                  <a:pt x="319" y="640"/>
                  <a:pt x="319" y="640"/>
                  <a:pt x="319" y="640"/>
                </a:cubicBezTo>
                <a:cubicBezTo>
                  <a:pt x="319" y="658"/>
                  <a:pt x="319" y="658"/>
                  <a:pt x="319" y="658"/>
                </a:cubicBezTo>
                <a:lnTo>
                  <a:pt x="171" y="658"/>
                </a:lnTo>
                <a:close/>
                <a:moveTo>
                  <a:pt x="171" y="66"/>
                </a:moveTo>
                <a:cubicBezTo>
                  <a:pt x="128" y="119"/>
                  <a:pt x="118" y="200"/>
                  <a:pt x="143" y="265"/>
                </a:cubicBezTo>
                <a:cubicBezTo>
                  <a:pt x="174" y="348"/>
                  <a:pt x="163" y="398"/>
                  <a:pt x="127" y="398"/>
                </a:cubicBezTo>
                <a:cubicBezTo>
                  <a:pt x="143" y="411"/>
                  <a:pt x="159" y="414"/>
                  <a:pt x="171" y="409"/>
                </a:cubicBezTo>
                <a:cubicBezTo>
                  <a:pt x="171" y="301"/>
                  <a:pt x="171" y="301"/>
                  <a:pt x="171" y="301"/>
                </a:cubicBezTo>
                <a:cubicBezTo>
                  <a:pt x="166" y="296"/>
                  <a:pt x="162" y="290"/>
                  <a:pt x="158" y="283"/>
                </a:cubicBezTo>
                <a:cubicBezTo>
                  <a:pt x="150" y="265"/>
                  <a:pt x="159" y="257"/>
                  <a:pt x="171" y="248"/>
                </a:cubicBezTo>
                <a:cubicBezTo>
                  <a:pt x="171" y="66"/>
                  <a:pt x="171" y="66"/>
                  <a:pt x="171" y="66"/>
                </a:cubicBezTo>
                <a:close/>
                <a:moveTo>
                  <a:pt x="171" y="434"/>
                </a:moveTo>
                <a:cubicBezTo>
                  <a:pt x="168" y="436"/>
                  <a:pt x="165" y="437"/>
                  <a:pt x="162" y="439"/>
                </a:cubicBezTo>
                <a:cubicBezTo>
                  <a:pt x="164" y="442"/>
                  <a:pt x="167" y="445"/>
                  <a:pt x="171" y="447"/>
                </a:cubicBezTo>
                <a:cubicBezTo>
                  <a:pt x="171" y="434"/>
                  <a:pt x="171" y="434"/>
                  <a:pt x="171" y="434"/>
                </a:cubicBezTo>
                <a:close/>
                <a:moveTo>
                  <a:pt x="171" y="465"/>
                </a:moveTo>
                <a:cubicBezTo>
                  <a:pt x="97" y="493"/>
                  <a:pt x="0" y="505"/>
                  <a:pt x="3" y="595"/>
                </a:cubicBezTo>
                <a:cubicBezTo>
                  <a:pt x="3" y="615"/>
                  <a:pt x="11" y="637"/>
                  <a:pt x="24" y="658"/>
                </a:cubicBezTo>
                <a:cubicBezTo>
                  <a:pt x="171" y="658"/>
                  <a:pt x="171" y="658"/>
                  <a:pt x="171" y="658"/>
                </a:cubicBezTo>
                <a:cubicBezTo>
                  <a:pt x="171" y="492"/>
                  <a:pt x="171" y="492"/>
                  <a:pt x="171" y="492"/>
                </a:cubicBezTo>
                <a:cubicBezTo>
                  <a:pt x="162" y="495"/>
                  <a:pt x="153" y="498"/>
                  <a:pt x="144" y="501"/>
                </a:cubicBezTo>
                <a:cubicBezTo>
                  <a:pt x="100" y="515"/>
                  <a:pt x="55" y="530"/>
                  <a:pt x="35" y="566"/>
                </a:cubicBezTo>
                <a:cubicBezTo>
                  <a:pt x="20" y="592"/>
                  <a:pt x="38" y="628"/>
                  <a:pt x="57" y="658"/>
                </a:cubicBezTo>
                <a:cubicBezTo>
                  <a:pt x="48" y="658"/>
                  <a:pt x="48" y="658"/>
                  <a:pt x="48" y="658"/>
                </a:cubicBezTo>
                <a:cubicBezTo>
                  <a:pt x="29" y="627"/>
                  <a:pt x="13" y="590"/>
                  <a:pt x="28" y="562"/>
                </a:cubicBezTo>
                <a:cubicBezTo>
                  <a:pt x="51" y="523"/>
                  <a:pt x="96" y="508"/>
                  <a:pt x="141" y="493"/>
                </a:cubicBezTo>
                <a:cubicBezTo>
                  <a:pt x="150" y="491"/>
                  <a:pt x="161" y="487"/>
                  <a:pt x="171" y="484"/>
                </a:cubicBezTo>
                <a:lnTo>
                  <a:pt x="171" y="465"/>
                </a:lnTo>
                <a:close/>
              </a:path>
            </a:pathLst>
          </a:custGeom>
          <a:solidFill>
            <a:schemeClr val="accent1">
              <a:lumMod val="90000"/>
              <a:lumOff val="1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 name="Google Shape;5853;p154">
            <a:extLst>
              <a:ext uri="{FF2B5EF4-FFF2-40B4-BE49-F238E27FC236}">
                <a16:creationId xmlns:a16="http://schemas.microsoft.com/office/drawing/2014/main" id="{1210AF36-B28E-793C-C447-98F1F75C53D1}"/>
              </a:ext>
            </a:extLst>
          </p:cNvPr>
          <p:cNvSpPr txBox="1"/>
          <p:nvPr/>
        </p:nvSpPr>
        <p:spPr>
          <a:xfrm>
            <a:off x="565269" y="2585431"/>
            <a:ext cx="122967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hr-HR" sz="2400" dirty="0">
                <a:solidFill>
                  <a:schemeClr val="accent1">
                    <a:lumMod val="90000"/>
                    <a:lumOff val="10000"/>
                  </a:schemeClr>
                </a:solidFill>
                <a:latin typeface="Arial Nova Cond Light" panose="020B0306020202020204" pitchFamily="34" charset="0"/>
                <a:ea typeface="Open Sans Light"/>
                <a:cs typeface="Open Sans Light"/>
                <a:sym typeface="Open Sans Light"/>
              </a:rPr>
              <a:t>Muškarci</a:t>
            </a:r>
            <a:endParaRPr lang="en-US" sz="2400" dirty="0">
              <a:solidFill>
                <a:schemeClr val="accent1">
                  <a:lumMod val="90000"/>
                  <a:lumOff val="10000"/>
                </a:schemeClr>
              </a:solidFill>
              <a:latin typeface="Arial Nova Cond Light" panose="020B0306020202020204" pitchFamily="34" charset="0"/>
              <a:ea typeface="Open Sans Light"/>
              <a:cs typeface="Open Sans Light"/>
              <a:sym typeface="Open Sans Light"/>
            </a:endParaRPr>
          </a:p>
        </p:txBody>
      </p:sp>
      <p:sp>
        <p:nvSpPr>
          <p:cNvPr id="15" name="Google Shape;5853;p154">
            <a:extLst>
              <a:ext uri="{FF2B5EF4-FFF2-40B4-BE49-F238E27FC236}">
                <a16:creationId xmlns:a16="http://schemas.microsoft.com/office/drawing/2014/main" id="{3C96AB39-98CE-A196-71C8-0197BCB0EE3E}"/>
              </a:ext>
            </a:extLst>
          </p:cNvPr>
          <p:cNvSpPr txBox="1"/>
          <p:nvPr/>
        </p:nvSpPr>
        <p:spPr>
          <a:xfrm>
            <a:off x="5838438" y="2582156"/>
            <a:ext cx="122967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hr-HR" sz="2400" dirty="0">
                <a:solidFill>
                  <a:srgbClr val="009D9C"/>
                </a:solidFill>
                <a:latin typeface="Arial Nova Cond Light" panose="020B0306020202020204" pitchFamily="34" charset="0"/>
                <a:ea typeface="Open Sans Light"/>
                <a:cs typeface="Open Sans Light"/>
                <a:sym typeface="Open Sans Light"/>
              </a:rPr>
              <a:t>Žene</a:t>
            </a:r>
            <a:endParaRPr lang="en-US" sz="2400" dirty="0">
              <a:solidFill>
                <a:srgbClr val="009D9C"/>
              </a:solidFill>
              <a:latin typeface="Arial Nova Cond Light" panose="020B0306020202020204" pitchFamily="34" charset="0"/>
              <a:ea typeface="Open Sans Light"/>
              <a:cs typeface="Open Sans Light"/>
              <a:sym typeface="Open Sans Light"/>
            </a:endParaRPr>
          </a:p>
        </p:txBody>
      </p:sp>
      <p:sp>
        <p:nvSpPr>
          <p:cNvPr id="16" name="Google Shape;5852;p154">
            <a:extLst>
              <a:ext uri="{FF2B5EF4-FFF2-40B4-BE49-F238E27FC236}">
                <a16:creationId xmlns:a16="http://schemas.microsoft.com/office/drawing/2014/main" id="{07E52F60-280E-008D-4952-806DB21CEAF3}"/>
              </a:ext>
            </a:extLst>
          </p:cNvPr>
          <p:cNvSpPr txBox="1"/>
          <p:nvPr/>
        </p:nvSpPr>
        <p:spPr>
          <a:xfrm>
            <a:off x="2029411" y="2422772"/>
            <a:ext cx="3192131" cy="594953"/>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2"/>
              </a:buClr>
              <a:buSzPts val="1600"/>
              <a:buFont typeface="Arial"/>
              <a:buNone/>
            </a:pPr>
            <a:r>
              <a:rPr lang="hr-HR" sz="1600" dirty="0">
                <a:solidFill>
                  <a:schemeClr val="accent1">
                    <a:lumMod val="90000"/>
                    <a:lumOff val="10000"/>
                  </a:schemeClr>
                </a:solidFill>
                <a:latin typeface="Arial Nova Cond Light" panose="020B0306020202020204" pitchFamily="34" charset="0"/>
                <a:ea typeface="Open Sans Light"/>
                <a:cs typeface="Open Sans Light"/>
                <a:sym typeface="Open Sans Light"/>
              </a:rPr>
              <a:t>Bi koristilo očinski dopust da u narednom razdoblju dobije dijete</a:t>
            </a:r>
            <a:endParaRPr lang="en-US" sz="1600" dirty="0">
              <a:solidFill>
                <a:schemeClr val="accent1">
                  <a:lumMod val="90000"/>
                  <a:lumOff val="10000"/>
                </a:schemeClr>
              </a:solidFill>
              <a:latin typeface="Arial Nova Cond Light" panose="020B0306020202020204" pitchFamily="34" charset="0"/>
              <a:ea typeface="Open Sans Light"/>
              <a:cs typeface="Open Sans Light"/>
              <a:sym typeface="Open Sans Light"/>
            </a:endParaRPr>
          </a:p>
        </p:txBody>
      </p:sp>
      <p:sp>
        <p:nvSpPr>
          <p:cNvPr id="19" name="Google Shape;5852;p154">
            <a:extLst>
              <a:ext uri="{FF2B5EF4-FFF2-40B4-BE49-F238E27FC236}">
                <a16:creationId xmlns:a16="http://schemas.microsoft.com/office/drawing/2014/main" id="{1E4C2801-DA8B-B6A0-246D-7615E8CD313E}"/>
              </a:ext>
            </a:extLst>
          </p:cNvPr>
          <p:cNvSpPr txBox="1"/>
          <p:nvPr/>
        </p:nvSpPr>
        <p:spPr>
          <a:xfrm>
            <a:off x="7481505" y="2421536"/>
            <a:ext cx="3475035" cy="594953"/>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2"/>
              </a:buClr>
              <a:buSzPts val="1600"/>
              <a:buFont typeface="Arial"/>
              <a:buNone/>
            </a:pPr>
            <a:r>
              <a:rPr lang="hr-HR" sz="1600" dirty="0">
                <a:solidFill>
                  <a:schemeClr val="tx2"/>
                </a:solidFill>
                <a:latin typeface="Arial Nova Cond Light" panose="020B0306020202020204" pitchFamily="34" charset="0"/>
                <a:ea typeface="Open Sans Light"/>
                <a:cs typeface="Open Sans Light"/>
                <a:sym typeface="Open Sans Light"/>
              </a:rPr>
              <a:t>Bi željelo da otac djeteta koristi očinski dopust da u narednom razdoblju dobiju dijete</a:t>
            </a:r>
            <a:endParaRPr lang="en-US" sz="1600" dirty="0">
              <a:solidFill>
                <a:schemeClr val="tx2"/>
              </a:solidFill>
              <a:latin typeface="Arial Nova Cond Light" panose="020B0306020202020204" pitchFamily="34" charset="0"/>
              <a:ea typeface="Open Sans Light"/>
              <a:cs typeface="Open Sans Light"/>
              <a:sym typeface="Open Sans Light"/>
            </a:endParaRPr>
          </a:p>
        </p:txBody>
      </p:sp>
      <p:graphicFrame>
        <p:nvGraphicFramePr>
          <p:cNvPr id="20" name="Chart 19">
            <a:extLst>
              <a:ext uri="{FF2B5EF4-FFF2-40B4-BE49-F238E27FC236}">
                <a16:creationId xmlns:a16="http://schemas.microsoft.com/office/drawing/2014/main" id="{4132751F-58C0-0CA1-3F40-51D69B46BC94}"/>
              </a:ext>
            </a:extLst>
          </p:cNvPr>
          <p:cNvGraphicFramePr/>
          <p:nvPr>
            <p:custDataLst>
              <p:tags r:id="rId3"/>
            </p:custDataLst>
            <p:extLst>
              <p:ext uri="{D42A27DB-BD31-4B8C-83A1-F6EECF244321}">
                <p14:modId xmlns:p14="http://schemas.microsoft.com/office/powerpoint/2010/main" val="52928698"/>
              </p:ext>
            </p:extLst>
          </p:nvPr>
        </p:nvGraphicFramePr>
        <p:xfrm>
          <a:off x="-11663" y="3950792"/>
          <a:ext cx="6252726" cy="2104434"/>
        </p:xfrm>
        <a:graphic>
          <a:graphicData uri="http://schemas.openxmlformats.org/drawingml/2006/chart">
            <c:chart xmlns:c="http://schemas.openxmlformats.org/drawingml/2006/chart" xmlns:r="http://schemas.openxmlformats.org/officeDocument/2006/relationships" r:id="rId8"/>
          </a:graphicData>
        </a:graphic>
      </p:graphicFrame>
      <p:sp>
        <p:nvSpPr>
          <p:cNvPr id="24" name="Google Shape;4477;p126">
            <a:extLst>
              <a:ext uri="{FF2B5EF4-FFF2-40B4-BE49-F238E27FC236}">
                <a16:creationId xmlns:a16="http://schemas.microsoft.com/office/drawing/2014/main" id="{F57F0721-6BF0-4897-D292-BAFB65B4E008}"/>
              </a:ext>
            </a:extLst>
          </p:cNvPr>
          <p:cNvSpPr txBox="1"/>
          <p:nvPr/>
        </p:nvSpPr>
        <p:spPr>
          <a:xfrm>
            <a:off x="2074916" y="3342363"/>
            <a:ext cx="3553497" cy="426762"/>
          </a:xfrm>
          <a:prstGeom prst="rect">
            <a:avLst/>
          </a:prstGeom>
          <a:noFill/>
          <a:ln>
            <a:noFill/>
          </a:ln>
        </p:spPr>
        <p:txBody>
          <a:bodyPr spcFirstLastPara="1" wrap="square" lIns="91425" tIns="45700" rIns="91425" bIns="45700" anchor="ctr" anchorCtr="0">
            <a:noAutofit/>
          </a:bodyPr>
          <a:lstStyle/>
          <a:p>
            <a:pPr marR="0" indent="0" algn="ctr">
              <a:spcBef>
                <a:spcPts val="0"/>
              </a:spcBef>
              <a:spcAft>
                <a:spcPts val="0"/>
              </a:spcAft>
              <a:buNone/>
              <a:defRPr/>
            </a:pPr>
            <a:r>
              <a:rPr lang="hr-HR" b="1" kern="0" dirty="0">
                <a:solidFill>
                  <a:schemeClr val="bg1"/>
                </a:solidFill>
                <a:latin typeface="Segoe Print" panose="02000600000000000000" pitchFamily="2" charset="0"/>
                <a:sym typeface="Open Sans Light"/>
              </a:rPr>
              <a:t>Barijere korištenja (N=23)*</a:t>
            </a:r>
            <a:endParaRPr lang="en-US" b="1" kern="0" dirty="0">
              <a:solidFill>
                <a:schemeClr val="bg1"/>
              </a:solidFill>
              <a:latin typeface="Segoe Print" panose="02000600000000000000" pitchFamily="2" charset="0"/>
              <a:sym typeface="Open Sans Light"/>
            </a:endParaRPr>
          </a:p>
        </p:txBody>
      </p:sp>
      <p:grpSp>
        <p:nvGrpSpPr>
          <p:cNvPr id="25" name="Group 24">
            <a:extLst>
              <a:ext uri="{FF2B5EF4-FFF2-40B4-BE49-F238E27FC236}">
                <a16:creationId xmlns:a16="http://schemas.microsoft.com/office/drawing/2014/main" id="{D098B0EC-5827-5F55-DBFA-D0BDF386579A}"/>
              </a:ext>
            </a:extLst>
          </p:cNvPr>
          <p:cNvGrpSpPr/>
          <p:nvPr/>
        </p:nvGrpSpPr>
        <p:grpSpPr>
          <a:xfrm>
            <a:off x="1507842" y="3397284"/>
            <a:ext cx="582791" cy="399348"/>
            <a:chOff x="1058564" y="1781841"/>
            <a:chExt cx="649993" cy="512092"/>
          </a:xfrm>
          <a:noFill/>
        </p:grpSpPr>
        <p:sp>
          <p:nvSpPr>
            <p:cNvPr id="32" name="Freeform 31">
              <a:extLst>
                <a:ext uri="{FF2B5EF4-FFF2-40B4-BE49-F238E27FC236}">
                  <a16:creationId xmlns:a16="http://schemas.microsoft.com/office/drawing/2014/main" id="{1E5770A5-359B-0E7F-2821-61C094050771}"/>
                </a:ext>
              </a:extLst>
            </p:cNvPr>
            <p:cNvSpPr>
              <a:spLocks/>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2F469C"/>
                </a:solidFill>
              </a:endParaRPr>
            </a:p>
          </p:txBody>
        </p:sp>
        <p:sp>
          <p:nvSpPr>
            <p:cNvPr id="35" name="Freeform 32">
              <a:extLst>
                <a:ext uri="{FF2B5EF4-FFF2-40B4-BE49-F238E27FC236}">
                  <a16:creationId xmlns:a16="http://schemas.microsoft.com/office/drawing/2014/main" id="{DA444ACF-50AB-650C-AAFC-2C27D5A9AB04}"/>
                </a:ext>
              </a:extLst>
            </p:cNvPr>
            <p:cNvSpPr>
              <a:spLocks/>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2F469C"/>
                </a:solidFill>
              </a:endParaRPr>
            </a:p>
          </p:txBody>
        </p:sp>
      </p:grpSp>
      <p:graphicFrame>
        <p:nvGraphicFramePr>
          <p:cNvPr id="37" name="Chart 36">
            <a:extLst>
              <a:ext uri="{FF2B5EF4-FFF2-40B4-BE49-F238E27FC236}">
                <a16:creationId xmlns:a16="http://schemas.microsoft.com/office/drawing/2014/main" id="{8C3BF021-80BE-1665-0DEE-5C7F6F21B51E}"/>
              </a:ext>
            </a:extLst>
          </p:cNvPr>
          <p:cNvGraphicFramePr/>
          <p:nvPr>
            <p:custDataLst>
              <p:tags r:id="rId4"/>
            </p:custDataLst>
            <p:extLst>
              <p:ext uri="{D42A27DB-BD31-4B8C-83A1-F6EECF244321}">
                <p14:modId xmlns:p14="http://schemas.microsoft.com/office/powerpoint/2010/main" val="2653082050"/>
              </p:ext>
            </p:extLst>
          </p:nvPr>
        </p:nvGraphicFramePr>
        <p:xfrm>
          <a:off x="5771964" y="3979707"/>
          <a:ext cx="6252726" cy="1242511"/>
        </p:xfrm>
        <a:graphic>
          <a:graphicData uri="http://schemas.openxmlformats.org/drawingml/2006/chart">
            <c:chart xmlns:c="http://schemas.openxmlformats.org/drawingml/2006/chart" xmlns:r="http://schemas.openxmlformats.org/officeDocument/2006/relationships" r:id="rId9"/>
          </a:graphicData>
        </a:graphic>
      </p:graphicFrame>
      <p:sp>
        <p:nvSpPr>
          <p:cNvPr id="56" name="Espace réservé du texte 16">
            <a:extLst>
              <a:ext uri="{FF2B5EF4-FFF2-40B4-BE49-F238E27FC236}">
                <a16:creationId xmlns:a16="http://schemas.microsoft.com/office/drawing/2014/main" id="{8F83A60E-824F-36E1-FFD4-3271BE91A79D}"/>
              </a:ext>
            </a:extLst>
          </p:cNvPr>
          <p:cNvSpPr txBox="1">
            <a:spLocks/>
          </p:cNvSpPr>
          <p:nvPr/>
        </p:nvSpPr>
        <p:spPr>
          <a:xfrm>
            <a:off x="68696" y="584245"/>
            <a:ext cx="11643928" cy="707886"/>
          </a:xfrm>
          <a:prstGeom prst="rect">
            <a:avLst/>
          </a:prstGeom>
          <a:no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hr-HR" sz="1800" dirty="0">
                <a:solidFill>
                  <a:schemeClr val="tx1">
                    <a:lumMod val="85000"/>
                    <a:lumOff val="15000"/>
                  </a:schemeClr>
                </a:solidFill>
                <a:latin typeface="Arial Nova Cond Light" panose="020B0306020202020204" pitchFamily="34" charset="0"/>
              </a:rPr>
              <a:t>I </a:t>
            </a:r>
            <a:r>
              <a:rPr lang="hr-HR" sz="2000" dirty="0">
                <a:solidFill>
                  <a:prstClr val="black"/>
                </a:solidFill>
                <a:latin typeface="Arial Nova Cond Light" panose="020B0306020202020204" pitchFamily="34" charset="0"/>
                <a:ea typeface="+mj-ea"/>
                <a:cs typeface="+mj-cs"/>
              </a:rPr>
              <a:t>muškarci i žene otvoreni su prema korištenju očinskog dopusta te bi ga koristili gotovo svi da u narednom razdoblju dobiju dijete. Muški ispitanici koji nisu otvoreni prema korištenju očinskog dopusta, kao najveću barijeru navode financijske razloge. </a:t>
            </a:r>
            <a:endParaRPr lang="en-US" sz="2000" dirty="0">
              <a:solidFill>
                <a:prstClr val="black"/>
              </a:solidFill>
              <a:latin typeface="Arial Nova Cond Light" panose="020B0306020202020204" pitchFamily="34" charset="0"/>
              <a:ea typeface="+mj-ea"/>
              <a:cs typeface="+mj-cs"/>
            </a:endParaRPr>
          </a:p>
        </p:txBody>
      </p:sp>
      <p:sp>
        <p:nvSpPr>
          <p:cNvPr id="57" name="TextBox 56">
            <a:extLst>
              <a:ext uri="{FF2B5EF4-FFF2-40B4-BE49-F238E27FC236}">
                <a16:creationId xmlns:a16="http://schemas.microsoft.com/office/drawing/2014/main" id="{F36A6A5A-5ACE-F18A-EFD9-09FF6D27420A}"/>
              </a:ext>
            </a:extLst>
          </p:cNvPr>
          <p:cNvSpPr txBox="1"/>
          <p:nvPr/>
        </p:nvSpPr>
        <p:spPr>
          <a:xfrm>
            <a:off x="8188803" y="6562742"/>
            <a:ext cx="3125969" cy="246221"/>
          </a:xfrm>
          <a:prstGeom prst="rect">
            <a:avLst/>
          </a:prstGeom>
          <a:solidFill>
            <a:schemeClr val="bg1">
              <a:lumMod val="95000"/>
            </a:schemeClr>
          </a:solidFill>
        </p:spPr>
        <p:txBody>
          <a:bodyPr wrap="square" rtlCol="0">
            <a:spAutoFit/>
          </a:bodyPr>
          <a:lstStyle/>
          <a:p>
            <a:r>
              <a:rPr lang="hr-HR" sz="1000" dirty="0">
                <a:solidFill>
                  <a:schemeClr val="bg1">
                    <a:lumMod val="50000"/>
                  </a:schemeClr>
                </a:solidFill>
              </a:rPr>
              <a:t>*Zbog malog broja ispitanika prikazan broj odgovora</a:t>
            </a:r>
          </a:p>
        </p:txBody>
      </p:sp>
      <p:sp>
        <p:nvSpPr>
          <p:cNvPr id="58" name="Round Same Side Corner Rectangle 20">
            <a:extLst>
              <a:ext uri="{FF2B5EF4-FFF2-40B4-BE49-F238E27FC236}">
                <a16:creationId xmlns:a16="http://schemas.microsoft.com/office/drawing/2014/main" id="{D4662983-23DD-80E5-C02A-070730ADF47D}"/>
              </a:ext>
            </a:extLst>
          </p:cNvPr>
          <p:cNvSpPr/>
          <p:nvPr/>
        </p:nvSpPr>
        <p:spPr>
          <a:xfrm rot="10800000">
            <a:off x="57460" y="-3"/>
            <a:ext cx="6434584" cy="88073"/>
          </a:xfrm>
          <a:prstGeom prst="round2SameRect">
            <a:avLst>
              <a:gd name="adj1" fmla="val 50000"/>
              <a:gd name="adj2"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a:ea typeface="+mn-ea"/>
              <a:cs typeface="+mn-cs"/>
            </a:endParaRPr>
          </a:p>
        </p:txBody>
      </p:sp>
      <p:sp>
        <p:nvSpPr>
          <p:cNvPr id="129" name="Google Shape;4477;p126">
            <a:extLst>
              <a:ext uri="{FF2B5EF4-FFF2-40B4-BE49-F238E27FC236}">
                <a16:creationId xmlns:a16="http://schemas.microsoft.com/office/drawing/2014/main" id="{20ACFFF0-3851-CB54-9AE8-ED82000576E3}"/>
              </a:ext>
            </a:extLst>
          </p:cNvPr>
          <p:cNvSpPr txBox="1"/>
          <p:nvPr/>
        </p:nvSpPr>
        <p:spPr>
          <a:xfrm>
            <a:off x="7752184" y="3342363"/>
            <a:ext cx="3553497" cy="426762"/>
          </a:xfrm>
          <a:prstGeom prst="rect">
            <a:avLst/>
          </a:prstGeom>
          <a:noFill/>
          <a:ln>
            <a:noFill/>
          </a:ln>
        </p:spPr>
        <p:txBody>
          <a:bodyPr spcFirstLastPara="1" wrap="square" lIns="91425" tIns="45700" rIns="91425" bIns="45700" anchor="ctr" anchorCtr="0">
            <a:noAutofit/>
          </a:bodyPr>
          <a:lstStyle/>
          <a:p>
            <a:pPr marR="0" indent="0" algn="ctr">
              <a:spcBef>
                <a:spcPts val="0"/>
              </a:spcBef>
              <a:spcAft>
                <a:spcPts val="0"/>
              </a:spcAft>
              <a:buNone/>
              <a:defRPr/>
            </a:pPr>
            <a:r>
              <a:rPr lang="hr-HR" b="1" kern="0" dirty="0">
                <a:solidFill>
                  <a:schemeClr val="bg1"/>
                </a:solidFill>
                <a:latin typeface="Segoe Print" panose="02000600000000000000" pitchFamily="2" charset="0"/>
                <a:sym typeface="Open Sans Light"/>
              </a:rPr>
              <a:t>Barijere korištenja (N=12)*</a:t>
            </a:r>
            <a:endParaRPr lang="en-US" b="1" kern="0" dirty="0">
              <a:solidFill>
                <a:schemeClr val="bg1"/>
              </a:solidFill>
              <a:latin typeface="Segoe Print" panose="02000600000000000000" pitchFamily="2" charset="0"/>
              <a:sym typeface="Open Sans Light"/>
            </a:endParaRPr>
          </a:p>
        </p:txBody>
      </p:sp>
      <p:grpSp>
        <p:nvGrpSpPr>
          <p:cNvPr id="130" name="Group 129">
            <a:extLst>
              <a:ext uri="{FF2B5EF4-FFF2-40B4-BE49-F238E27FC236}">
                <a16:creationId xmlns:a16="http://schemas.microsoft.com/office/drawing/2014/main" id="{4F6085A3-FEBB-1C53-2DCA-FE8A43BC8A01}"/>
              </a:ext>
            </a:extLst>
          </p:cNvPr>
          <p:cNvGrpSpPr/>
          <p:nvPr/>
        </p:nvGrpSpPr>
        <p:grpSpPr>
          <a:xfrm>
            <a:off x="7068108" y="3402603"/>
            <a:ext cx="582791" cy="399348"/>
            <a:chOff x="1058564" y="1781841"/>
            <a:chExt cx="649993" cy="512092"/>
          </a:xfrm>
          <a:noFill/>
        </p:grpSpPr>
        <p:sp>
          <p:nvSpPr>
            <p:cNvPr id="131" name="Freeform 31">
              <a:extLst>
                <a:ext uri="{FF2B5EF4-FFF2-40B4-BE49-F238E27FC236}">
                  <a16:creationId xmlns:a16="http://schemas.microsoft.com/office/drawing/2014/main" id="{CE23917D-AF7F-906D-431E-55FD676E2160}"/>
                </a:ext>
              </a:extLst>
            </p:cNvPr>
            <p:cNvSpPr>
              <a:spLocks/>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solidFill>
              </a:endParaRPr>
            </a:p>
          </p:txBody>
        </p:sp>
        <p:sp>
          <p:nvSpPr>
            <p:cNvPr id="132" name="Freeform 32">
              <a:extLst>
                <a:ext uri="{FF2B5EF4-FFF2-40B4-BE49-F238E27FC236}">
                  <a16:creationId xmlns:a16="http://schemas.microsoft.com/office/drawing/2014/main" id="{9573D4EC-3AF6-7853-6868-EE250607236F}"/>
                </a:ext>
              </a:extLst>
            </p:cNvPr>
            <p:cNvSpPr>
              <a:spLocks/>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solidFill>
              </a:endParaRPr>
            </a:p>
          </p:txBody>
        </p:sp>
      </p:grpSp>
      <p:cxnSp>
        <p:nvCxnSpPr>
          <p:cNvPr id="133" name="Straight Connector 132">
            <a:extLst>
              <a:ext uri="{FF2B5EF4-FFF2-40B4-BE49-F238E27FC236}">
                <a16:creationId xmlns:a16="http://schemas.microsoft.com/office/drawing/2014/main" id="{75AA2053-35D4-443E-9516-667BF03D8793}"/>
              </a:ext>
            </a:extLst>
          </p:cNvPr>
          <p:cNvCxnSpPr>
            <a:cxnSpLocks/>
          </p:cNvCxnSpPr>
          <p:nvPr/>
        </p:nvCxnSpPr>
        <p:spPr>
          <a:xfrm>
            <a:off x="6009031" y="1764536"/>
            <a:ext cx="29991" cy="4242008"/>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81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Rounded Corners 135">
            <a:extLst>
              <a:ext uri="{FF2B5EF4-FFF2-40B4-BE49-F238E27FC236}">
                <a16:creationId xmlns:a16="http://schemas.microsoft.com/office/drawing/2014/main" id="{8EFA2DE5-639E-7A89-244D-0279A7A6F516}"/>
              </a:ext>
            </a:extLst>
          </p:cNvPr>
          <p:cNvSpPr/>
          <p:nvPr/>
        </p:nvSpPr>
        <p:spPr>
          <a:xfrm>
            <a:off x="6744072" y="3213571"/>
            <a:ext cx="4478704" cy="591578"/>
          </a:xfrm>
          <a:prstGeom prst="roundRect">
            <a:avLst/>
          </a:pr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135" name="Rectangle: Rounded Corners 134">
            <a:extLst>
              <a:ext uri="{FF2B5EF4-FFF2-40B4-BE49-F238E27FC236}">
                <a16:creationId xmlns:a16="http://schemas.microsoft.com/office/drawing/2014/main" id="{8B4EEABE-D4CE-73CA-5C2E-C8926A6F3515}"/>
              </a:ext>
            </a:extLst>
          </p:cNvPr>
          <p:cNvSpPr/>
          <p:nvPr/>
        </p:nvSpPr>
        <p:spPr>
          <a:xfrm>
            <a:off x="1236282" y="3212976"/>
            <a:ext cx="4478704" cy="591578"/>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6" imgW="532" imgH="530" progId="TCLayout.ActiveDocument.1">
                  <p:embed/>
                </p:oleObj>
              </mc:Choice>
              <mc:Fallback>
                <p:oleObj name="Diapositive think-cell" r:id="rId6"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a:xfrm>
            <a:off x="325461"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37" name="Text Placeholder 3">
            <a:extLst>
              <a:ext uri="{FF2B5EF4-FFF2-40B4-BE49-F238E27FC236}">
                <a16:creationId xmlns:a16="http://schemas.microsoft.com/office/drawing/2014/main" id="{887C0AEA-94A3-4A05-9948-46889EAC64D8}"/>
              </a:ext>
            </a:extLst>
          </p:cNvPr>
          <p:cNvSpPr txBox="1">
            <a:spLocks/>
          </p:cNvSpPr>
          <p:nvPr/>
        </p:nvSpPr>
        <p:spPr>
          <a:xfrm>
            <a:off x="1343472" y="6153838"/>
            <a:ext cx="9289032" cy="507831"/>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P9a</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Da u narednom razdoblju dobijete dijete, biste li osobno koristili pravo na roditeljski dopust? / </a:t>
            </a: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P9b</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Da u narednom razdoblju dobijete dijete, biste li htjeli da otac djeteta koristi pravo na roditeljski dopust?  </a:t>
            </a: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P10a</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Zašto ne biste koristili roditeljski dopust? / </a:t>
            </a: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P10b</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Zašto ne biste htjeli da otac djeteta koristi roditeljski dopust? (P10a i P10b Moguće više odgovora)</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Baza: Muškarci N=303 ; Žene N=297</a:t>
            </a:r>
          </a:p>
        </p:txBody>
      </p:sp>
      <p:sp>
        <p:nvSpPr>
          <p:cNvPr id="2" name="Titre 3">
            <a:extLst>
              <a:ext uri="{FF2B5EF4-FFF2-40B4-BE49-F238E27FC236}">
                <a16:creationId xmlns:a16="http://schemas.microsoft.com/office/drawing/2014/main" id="{FE473976-50A7-183D-2D87-1E0DD75D11F8}"/>
              </a:ext>
            </a:extLst>
          </p:cNvPr>
          <p:cNvSpPr txBox="1">
            <a:spLocks/>
          </p:cNvSpPr>
          <p:nvPr/>
        </p:nvSpPr>
        <p:spPr>
          <a:xfrm>
            <a:off x="136774" y="206036"/>
            <a:ext cx="9862962" cy="353335"/>
          </a:xfrm>
          <a:prstGeom prst="rect">
            <a:avLst/>
          </a:prstGeom>
        </p:spPr>
        <p:txBody>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rPr>
              <a:t>RODITELJSKI DOPUST – VJEROJATNOST I BARIJERE KORIŠTENJA</a:t>
            </a:r>
            <a:endParaRPr kumimoji="0" lang="en-US"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endParaRPr>
          </a:p>
        </p:txBody>
      </p:sp>
      <p:sp>
        <p:nvSpPr>
          <p:cNvPr id="4" name="Inhaltsplatzhalter 2">
            <a:extLst>
              <a:ext uri="{FF2B5EF4-FFF2-40B4-BE49-F238E27FC236}">
                <a16:creationId xmlns:a16="http://schemas.microsoft.com/office/drawing/2014/main" id="{4C7753F2-0C7B-A51E-D01E-1ABCBEEC1B24}"/>
              </a:ext>
            </a:extLst>
          </p:cNvPr>
          <p:cNvSpPr txBox="1">
            <a:spLocks/>
          </p:cNvSpPr>
          <p:nvPr/>
        </p:nvSpPr>
        <p:spPr bwMode="gray">
          <a:xfrm>
            <a:off x="970368" y="1547043"/>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mn-ea"/>
                <a:cs typeface="+mn-cs"/>
              </a:rPr>
              <a:t>33</a:t>
            </a:r>
            <a:r>
              <a:rPr kumimoji="0" lang="en-US" sz="4400" b="1"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mn-ea"/>
                <a:cs typeface="+mn-cs"/>
              </a:rPr>
              <a:t>%</a:t>
            </a:r>
          </a:p>
        </p:txBody>
      </p:sp>
      <p:sp>
        <p:nvSpPr>
          <p:cNvPr id="7" name="Google Shape;4783;p134">
            <a:extLst>
              <a:ext uri="{FF2B5EF4-FFF2-40B4-BE49-F238E27FC236}">
                <a16:creationId xmlns:a16="http://schemas.microsoft.com/office/drawing/2014/main" id="{0CF7ACF1-F3D6-AA5E-59DD-3E5AA9C29D20}"/>
              </a:ext>
            </a:extLst>
          </p:cNvPr>
          <p:cNvSpPr/>
          <p:nvPr/>
        </p:nvSpPr>
        <p:spPr>
          <a:xfrm>
            <a:off x="6349075" y="1764536"/>
            <a:ext cx="719033" cy="753684"/>
          </a:xfrm>
          <a:custGeom>
            <a:avLst/>
            <a:gdLst/>
            <a:ahLst/>
            <a:cxnLst/>
            <a:rect l="l" t="t" r="r" b="b"/>
            <a:pathLst>
              <a:path w="630" h="680" extrusionOk="0">
                <a:moveTo>
                  <a:pt x="604" y="551"/>
                </a:moveTo>
                <a:cubicBezTo>
                  <a:pt x="620" y="567"/>
                  <a:pt x="630" y="588"/>
                  <a:pt x="629" y="617"/>
                </a:cubicBezTo>
                <a:cubicBezTo>
                  <a:pt x="629" y="637"/>
                  <a:pt x="621" y="659"/>
                  <a:pt x="608" y="680"/>
                </a:cubicBezTo>
                <a:cubicBezTo>
                  <a:pt x="604" y="680"/>
                  <a:pt x="604" y="680"/>
                  <a:pt x="604" y="680"/>
                </a:cubicBezTo>
                <a:cubicBezTo>
                  <a:pt x="604" y="569"/>
                  <a:pt x="604" y="569"/>
                  <a:pt x="604" y="569"/>
                </a:cubicBezTo>
                <a:cubicBezTo>
                  <a:pt x="604" y="569"/>
                  <a:pt x="604" y="569"/>
                  <a:pt x="604" y="569"/>
                </a:cubicBezTo>
                <a:cubicBezTo>
                  <a:pt x="605" y="569"/>
                  <a:pt x="605" y="569"/>
                  <a:pt x="605" y="569"/>
                </a:cubicBezTo>
                <a:cubicBezTo>
                  <a:pt x="605" y="569"/>
                  <a:pt x="605" y="569"/>
                  <a:pt x="605" y="569"/>
                </a:cubicBezTo>
                <a:cubicBezTo>
                  <a:pt x="605" y="569"/>
                  <a:pt x="605" y="569"/>
                  <a:pt x="605" y="569"/>
                </a:cubicBezTo>
                <a:cubicBezTo>
                  <a:pt x="606" y="569"/>
                  <a:pt x="606" y="569"/>
                  <a:pt x="606" y="569"/>
                </a:cubicBezTo>
                <a:cubicBezTo>
                  <a:pt x="606" y="569"/>
                  <a:pt x="606" y="569"/>
                  <a:pt x="606" y="569"/>
                </a:cubicBezTo>
                <a:cubicBezTo>
                  <a:pt x="606" y="569"/>
                  <a:pt x="606" y="569"/>
                  <a:pt x="606" y="569"/>
                </a:cubicBezTo>
                <a:cubicBezTo>
                  <a:pt x="607" y="569"/>
                  <a:pt x="607" y="569"/>
                  <a:pt x="607" y="569"/>
                </a:cubicBezTo>
                <a:cubicBezTo>
                  <a:pt x="607" y="569"/>
                  <a:pt x="607" y="569"/>
                  <a:pt x="607" y="569"/>
                </a:cubicBezTo>
                <a:cubicBezTo>
                  <a:pt x="607" y="569"/>
                  <a:pt x="607" y="569"/>
                  <a:pt x="607" y="569"/>
                </a:cubicBezTo>
                <a:cubicBezTo>
                  <a:pt x="608" y="569"/>
                  <a:pt x="608" y="569"/>
                  <a:pt x="608" y="569"/>
                </a:cubicBezTo>
                <a:cubicBezTo>
                  <a:pt x="608" y="569"/>
                  <a:pt x="608" y="569"/>
                  <a:pt x="608" y="569"/>
                </a:cubicBezTo>
                <a:cubicBezTo>
                  <a:pt x="612" y="569"/>
                  <a:pt x="613" y="563"/>
                  <a:pt x="609" y="561"/>
                </a:cubicBezTo>
                <a:cubicBezTo>
                  <a:pt x="609" y="561"/>
                  <a:pt x="608" y="561"/>
                  <a:pt x="608" y="561"/>
                </a:cubicBezTo>
                <a:cubicBezTo>
                  <a:pt x="608" y="561"/>
                  <a:pt x="608" y="561"/>
                  <a:pt x="608" y="561"/>
                </a:cubicBezTo>
                <a:cubicBezTo>
                  <a:pt x="607" y="561"/>
                  <a:pt x="607" y="561"/>
                  <a:pt x="607" y="561"/>
                </a:cubicBezTo>
                <a:cubicBezTo>
                  <a:pt x="607" y="561"/>
                  <a:pt x="607" y="561"/>
                  <a:pt x="607" y="561"/>
                </a:cubicBezTo>
                <a:cubicBezTo>
                  <a:pt x="607" y="561"/>
                  <a:pt x="607" y="561"/>
                  <a:pt x="607" y="561"/>
                </a:cubicBezTo>
                <a:cubicBezTo>
                  <a:pt x="606" y="561"/>
                  <a:pt x="606" y="561"/>
                  <a:pt x="606" y="561"/>
                </a:cubicBezTo>
                <a:cubicBezTo>
                  <a:pt x="606" y="561"/>
                  <a:pt x="606" y="561"/>
                  <a:pt x="606" y="561"/>
                </a:cubicBezTo>
                <a:cubicBezTo>
                  <a:pt x="606" y="561"/>
                  <a:pt x="606" y="561"/>
                  <a:pt x="606" y="561"/>
                </a:cubicBezTo>
                <a:cubicBezTo>
                  <a:pt x="605" y="561"/>
                  <a:pt x="605" y="561"/>
                  <a:pt x="605" y="561"/>
                </a:cubicBezTo>
                <a:cubicBezTo>
                  <a:pt x="605" y="561"/>
                  <a:pt x="605" y="561"/>
                  <a:pt x="605" y="561"/>
                </a:cubicBezTo>
                <a:cubicBezTo>
                  <a:pt x="605" y="561"/>
                  <a:pt x="605" y="561"/>
                  <a:pt x="605" y="561"/>
                </a:cubicBezTo>
                <a:cubicBezTo>
                  <a:pt x="604" y="561"/>
                  <a:pt x="604" y="561"/>
                  <a:pt x="604" y="561"/>
                </a:cubicBezTo>
                <a:cubicBezTo>
                  <a:pt x="604" y="561"/>
                  <a:pt x="604" y="561"/>
                  <a:pt x="604" y="561"/>
                </a:cubicBezTo>
                <a:lnTo>
                  <a:pt x="604" y="551"/>
                </a:lnTo>
                <a:close/>
                <a:moveTo>
                  <a:pt x="561" y="523"/>
                </a:moveTo>
                <a:cubicBezTo>
                  <a:pt x="577" y="530"/>
                  <a:pt x="592" y="539"/>
                  <a:pt x="604" y="551"/>
                </a:cubicBezTo>
                <a:cubicBezTo>
                  <a:pt x="604" y="561"/>
                  <a:pt x="604" y="561"/>
                  <a:pt x="604" y="561"/>
                </a:cubicBezTo>
                <a:cubicBezTo>
                  <a:pt x="604" y="561"/>
                  <a:pt x="604" y="561"/>
                  <a:pt x="604" y="561"/>
                </a:cubicBezTo>
                <a:cubicBezTo>
                  <a:pt x="603" y="561"/>
                  <a:pt x="603" y="561"/>
                  <a:pt x="603" y="561"/>
                </a:cubicBezTo>
                <a:cubicBezTo>
                  <a:pt x="603" y="561"/>
                  <a:pt x="603" y="561"/>
                  <a:pt x="603" y="561"/>
                </a:cubicBezTo>
                <a:cubicBezTo>
                  <a:pt x="603" y="561"/>
                  <a:pt x="603" y="561"/>
                  <a:pt x="603" y="561"/>
                </a:cubicBezTo>
                <a:cubicBezTo>
                  <a:pt x="602" y="561"/>
                  <a:pt x="602" y="561"/>
                  <a:pt x="602" y="561"/>
                </a:cubicBezTo>
                <a:cubicBezTo>
                  <a:pt x="602" y="561"/>
                  <a:pt x="602" y="561"/>
                  <a:pt x="602" y="561"/>
                </a:cubicBezTo>
                <a:cubicBezTo>
                  <a:pt x="602" y="561"/>
                  <a:pt x="602" y="561"/>
                  <a:pt x="602" y="561"/>
                </a:cubicBezTo>
                <a:cubicBezTo>
                  <a:pt x="601" y="561"/>
                  <a:pt x="601" y="561"/>
                  <a:pt x="601" y="561"/>
                </a:cubicBezTo>
                <a:cubicBezTo>
                  <a:pt x="601" y="561"/>
                  <a:pt x="601" y="561"/>
                  <a:pt x="601" y="561"/>
                </a:cubicBezTo>
                <a:cubicBezTo>
                  <a:pt x="600" y="561"/>
                  <a:pt x="600" y="561"/>
                  <a:pt x="600" y="561"/>
                </a:cubicBezTo>
                <a:cubicBezTo>
                  <a:pt x="600" y="561"/>
                  <a:pt x="600" y="561"/>
                  <a:pt x="600" y="561"/>
                </a:cubicBezTo>
                <a:cubicBezTo>
                  <a:pt x="596" y="562"/>
                  <a:pt x="595" y="567"/>
                  <a:pt x="599" y="569"/>
                </a:cubicBezTo>
                <a:cubicBezTo>
                  <a:pt x="600" y="569"/>
                  <a:pt x="600" y="569"/>
                  <a:pt x="601" y="569"/>
                </a:cubicBezTo>
                <a:cubicBezTo>
                  <a:pt x="601" y="569"/>
                  <a:pt x="601" y="569"/>
                  <a:pt x="601" y="569"/>
                </a:cubicBezTo>
                <a:cubicBezTo>
                  <a:pt x="601" y="569"/>
                  <a:pt x="601" y="569"/>
                  <a:pt x="601" y="569"/>
                </a:cubicBezTo>
                <a:cubicBezTo>
                  <a:pt x="602" y="569"/>
                  <a:pt x="602" y="569"/>
                  <a:pt x="602" y="569"/>
                </a:cubicBezTo>
                <a:cubicBezTo>
                  <a:pt x="602" y="569"/>
                  <a:pt x="602" y="569"/>
                  <a:pt x="602" y="569"/>
                </a:cubicBezTo>
                <a:cubicBezTo>
                  <a:pt x="602" y="569"/>
                  <a:pt x="602" y="569"/>
                  <a:pt x="602" y="569"/>
                </a:cubicBezTo>
                <a:cubicBezTo>
                  <a:pt x="603" y="569"/>
                  <a:pt x="603" y="569"/>
                  <a:pt x="603" y="569"/>
                </a:cubicBezTo>
                <a:cubicBezTo>
                  <a:pt x="603" y="569"/>
                  <a:pt x="603" y="569"/>
                  <a:pt x="603" y="569"/>
                </a:cubicBezTo>
                <a:cubicBezTo>
                  <a:pt x="603" y="569"/>
                  <a:pt x="603" y="569"/>
                  <a:pt x="603" y="569"/>
                </a:cubicBezTo>
                <a:cubicBezTo>
                  <a:pt x="604" y="569"/>
                  <a:pt x="604" y="569"/>
                  <a:pt x="604" y="569"/>
                </a:cubicBezTo>
                <a:cubicBezTo>
                  <a:pt x="604" y="569"/>
                  <a:pt x="604" y="569"/>
                  <a:pt x="604" y="569"/>
                </a:cubicBezTo>
                <a:cubicBezTo>
                  <a:pt x="604" y="569"/>
                  <a:pt x="604" y="569"/>
                  <a:pt x="604" y="569"/>
                </a:cubicBezTo>
                <a:cubicBezTo>
                  <a:pt x="604" y="680"/>
                  <a:pt x="604" y="680"/>
                  <a:pt x="604" y="680"/>
                </a:cubicBezTo>
                <a:cubicBezTo>
                  <a:pt x="561" y="680"/>
                  <a:pt x="561" y="680"/>
                  <a:pt x="561" y="680"/>
                </a:cubicBezTo>
                <a:cubicBezTo>
                  <a:pt x="561" y="579"/>
                  <a:pt x="561" y="579"/>
                  <a:pt x="561" y="579"/>
                </a:cubicBezTo>
                <a:cubicBezTo>
                  <a:pt x="561" y="579"/>
                  <a:pt x="561" y="579"/>
                  <a:pt x="561" y="579"/>
                </a:cubicBezTo>
                <a:cubicBezTo>
                  <a:pt x="561" y="579"/>
                  <a:pt x="561" y="579"/>
                  <a:pt x="561" y="579"/>
                </a:cubicBezTo>
                <a:cubicBezTo>
                  <a:pt x="562" y="579"/>
                  <a:pt x="562" y="579"/>
                  <a:pt x="562" y="579"/>
                </a:cubicBezTo>
                <a:cubicBezTo>
                  <a:pt x="562" y="579"/>
                  <a:pt x="562" y="579"/>
                  <a:pt x="562" y="579"/>
                </a:cubicBezTo>
                <a:cubicBezTo>
                  <a:pt x="563" y="578"/>
                  <a:pt x="563" y="578"/>
                  <a:pt x="563" y="578"/>
                </a:cubicBezTo>
                <a:cubicBezTo>
                  <a:pt x="564" y="578"/>
                  <a:pt x="564" y="578"/>
                  <a:pt x="564" y="578"/>
                </a:cubicBezTo>
                <a:cubicBezTo>
                  <a:pt x="564" y="578"/>
                  <a:pt x="564" y="578"/>
                  <a:pt x="564" y="578"/>
                </a:cubicBezTo>
                <a:cubicBezTo>
                  <a:pt x="565" y="578"/>
                  <a:pt x="565" y="578"/>
                  <a:pt x="565" y="578"/>
                </a:cubicBezTo>
                <a:cubicBezTo>
                  <a:pt x="565" y="577"/>
                  <a:pt x="565" y="577"/>
                  <a:pt x="565" y="577"/>
                </a:cubicBezTo>
                <a:cubicBezTo>
                  <a:pt x="565" y="577"/>
                  <a:pt x="565" y="577"/>
                  <a:pt x="565" y="577"/>
                </a:cubicBezTo>
                <a:cubicBezTo>
                  <a:pt x="567" y="577"/>
                  <a:pt x="568" y="575"/>
                  <a:pt x="568" y="573"/>
                </a:cubicBezTo>
                <a:cubicBezTo>
                  <a:pt x="567" y="570"/>
                  <a:pt x="565" y="569"/>
                  <a:pt x="563" y="570"/>
                </a:cubicBezTo>
                <a:cubicBezTo>
                  <a:pt x="562" y="570"/>
                  <a:pt x="562" y="570"/>
                  <a:pt x="562" y="570"/>
                </a:cubicBezTo>
                <a:cubicBezTo>
                  <a:pt x="562" y="570"/>
                  <a:pt x="562" y="570"/>
                  <a:pt x="562" y="570"/>
                </a:cubicBezTo>
                <a:cubicBezTo>
                  <a:pt x="561" y="571"/>
                  <a:pt x="561" y="571"/>
                  <a:pt x="561" y="571"/>
                </a:cubicBezTo>
                <a:cubicBezTo>
                  <a:pt x="561" y="571"/>
                  <a:pt x="561" y="571"/>
                  <a:pt x="561" y="571"/>
                </a:cubicBezTo>
                <a:cubicBezTo>
                  <a:pt x="561" y="571"/>
                  <a:pt x="561" y="571"/>
                  <a:pt x="561" y="571"/>
                </a:cubicBezTo>
                <a:lnTo>
                  <a:pt x="561" y="523"/>
                </a:lnTo>
                <a:close/>
                <a:moveTo>
                  <a:pt x="525" y="247"/>
                </a:moveTo>
                <a:cubicBezTo>
                  <a:pt x="528" y="255"/>
                  <a:pt x="530" y="264"/>
                  <a:pt x="530" y="274"/>
                </a:cubicBezTo>
                <a:cubicBezTo>
                  <a:pt x="530" y="280"/>
                  <a:pt x="529" y="286"/>
                  <a:pt x="528" y="292"/>
                </a:cubicBezTo>
                <a:cubicBezTo>
                  <a:pt x="542" y="305"/>
                  <a:pt x="551" y="324"/>
                  <a:pt x="551" y="345"/>
                </a:cubicBezTo>
                <a:cubicBezTo>
                  <a:pt x="551" y="368"/>
                  <a:pt x="541" y="388"/>
                  <a:pt x="525" y="401"/>
                </a:cubicBezTo>
                <a:cubicBezTo>
                  <a:pt x="525" y="247"/>
                  <a:pt x="525" y="247"/>
                  <a:pt x="525" y="247"/>
                </a:cubicBezTo>
                <a:close/>
                <a:moveTo>
                  <a:pt x="525" y="416"/>
                </a:moveTo>
                <a:cubicBezTo>
                  <a:pt x="531" y="426"/>
                  <a:pt x="534" y="438"/>
                  <a:pt x="534" y="450"/>
                </a:cubicBezTo>
                <a:cubicBezTo>
                  <a:pt x="534" y="463"/>
                  <a:pt x="531" y="475"/>
                  <a:pt x="525" y="485"/>
                </a:cubicBezTo>
                <a:cubicBezTo>
                  <a:pt x="525" y="416"/>
                  <a:pt x="525" y="416"/>
                  <a:pt x="525" y="416"/>
                </a:cubicBezTo>
                <a:close/>
                <a:moveTo>
                  <a:pt x="525" y="509"/>
                </a:moveTo>
                <a:cubicBezTo>
                  <a:pt x="537" y="513"/>
                  <a:pt x="549" y="517"/>
                  <a:pt x="561" y="523"/>
                </a:cubicBezTo>
                <a:cubicBezTo>
                  <a:pt x="561" y="571"/>
                  <a:pt x="561" y="571"/>
                  <a:pt x="561" y="571"/>
                </a:cubicBezTo>
                <a:cubicBezTo>
                  <a:pt x="560" y="571"/>
                  <a:pt x="560" y="571"/>
                  <a:pt x="560" y="571"/>
                </a:cubicBezTo>
                <a:cubicBezTo>
                  <a:pt x="560" y="571"/>
                  <a:pt x="560" y="571"/>
                  <a:pt x="560" y="571"/>
                </a:cubicBezTo>
                <a:cubicBezTo>
                  <a:pt x="559" y="572"/>
                  <a:pt x="559" y="572"/>
                  <a:pt x="559" y="572"/>
                </a:cubicBezTo>
                <a:cubicBezTo>
                  <a:pt x="558" y="572"/>
                  <a:pt x="558" y="572"/>
                  <a:pt x="558" y="572"/>
                </a:cubicBezTo>
                <a:cubicBezTo>
                  <a:pt x="558" y="572"/>
                  <a:pt x="558" y="572"/>
                  <a:pt x="558" y="572"/>
                </a:cubicBezTo>
                <a:cubicBezTo>
                  <a:pt x="557" y="572"/>
                  <a:pt x="557" y="572"/>
                  <a:pt x="557" y="572"/>
                </a:cubicBezTo>
                <a:cubicBezTo>
                  <a:pt x="557" y="573"/>
                  <a:pt x="557" y="573"/>
                  <a:pt x="557" y="573"/>
                </a:cubicBezTo>
                <a:cubicBezTo>
                  <a:pt x="556" y="573"/>
                  <a:pt x="556" y="573"/>
                  <a:pt x="556" y="573"/>
                </a:cubicBezTo>
                <a:cubicBezTo>
                  <a:pt x="556" y="573"/>
                  <a:pt x="556" y="573"/>
                  <a:pt x="556" y="573"/>
                </a:cubicBezTo>
                <a:cubicBezTo>
                  <a:pt x="552" y="575"/>
                  <a:pt x="554" y="581"/>
                  <a:pt x="558" y="580"/>
                </a:cubicBezTo>
                <a:cubicBezTo>
                  <a:pt x="558" y="580"/>
                  <a:pt x="559" y="580"/>
                  <a:pt x="559" y="580"/>
                </a:cubicBezTo>
                <a:cubicBezTo>
                  <a:pt x="559" y="580"/>
                  <a:pt x="559" y="580"/>
                  <a:pt x="559" y="580"/>
                </a:cubicBezTo>
                <a:cubicBezTo>
                  <a:pt x="560" y="580"/>
                  <a:pt x="560" y="580"/>
                  <a:pt x="560" y="580"/>
                </a:cubicBezTo>
                <a:cubicBezTo>
                  <a:pt x="560" y="580"/>
                  <a:pt x="560" y="580"/>
                  <a:pt x="560" y="580"/>
                </a:cubicBezTo>
                <a:cubicBezTo>
                  <a:pt x="561" y="579"/>
                  <a:pt x="561" y="579"/>
                  <a:pt x="561" y="579"/>
                </a:cubicBezTo>
                <a:cubicBezTo>
                  <a:pt x="561" y="680"/>
                  <a:pt x="561" y="680"/>
                  <a:pt x="561" y="680"/>
                </a:cubicBezTo>
                <a:cubicBezTo>
                  <a:pt x="525" y="680"/>
                  <a:pt x="525" y="680"/>
                  <a:pt x="525" y="680"/>
                </a:cubicBezTo>
                <a:cubicBezTo>
                  <a:pt x="525" y="609"/>
                  <a:pt x="525" y="609"/>
                  <a:pt x="525" y="609"/>
                </a:cubicBezTo>
                <a:cubicBezTo>
                  <a:pt x="525" y="609"/>
                  <a:pt x="525" y="608"/>
                  <a:pt x="526" y="608"/>
                </a:cubicBezTo>
                <a:cubicBezTo>
                  <a:pt x="526" y="608"/>
                  <a:pt x="526" y="608"/>
                  <a:pt x="526" y="608"/>
                </a:cubicBezTo>
                <a:cubicBezTo>
                  <a:pt x="526" y="607"/>
                  <a:pt x="526" y="607"/>
                  <a:pt x="526" y="607"/>
                </a:cubicBezTo>
                <a:cubicBezTo>
                  <a:pt x="527" y="607"/>
                  <a:pt x="527" y="607"/>
                  <a:pt x="527" y="607"/>
                </a:cubicBezTo>
                <a:cubicBezTo>
                  <a:pt x="527" y="606"/>
                  <a:pt x="527" y="606"/>
                  <a:pt x="527" y="606"/>
                </a:cubicBezTo>
                <a:cubicBezTo>
                  <a:pt x="528" y="605"/>
                  <a:pt x="528" y="605"/>
                  <a:pt x="528" y="605"/>
                </a:cubicBezTo>
                <a:cubicBezTo>
                  <a:pt x="528" y="605"/>
                  <a:pt x="528" y="605"/>
                  <a:pt x="528" y="605"/>
                </a:cubicBezTo>
                <a:cubicBezTo>
                  <a:pt x="529" y="604"/>
                  <a:pt x="529" y="604"/>
                  <a:pt x="529" y="604"/>
                </a:cubicBezTo>
                <a:cubicBezTo>
                  <a:pt x="529" y="604"/>
                  <a:pt x="529" y="604"/>
                  <a:pt x="529" y="604"/>
                </a:cubicBezTo>
                <a:cubicBezTo>
                  <a:pt x="529" y="603"/>
                  <a:pt x="529" y="603"/>
                  <a:pt x="529" y="603"/>
                </a:cubicBezTo>
                <a:cubicBezTo>
                  <a:pt x="530" y="603"/>
                  <a:pt x="530" y="603"/>
                  <a:pt x="530" y="603"/>
                </a:cubicBezTo>
                <a:cubicBezTo>
                  <a:pt x="530" y="602"/>
                  <a:pt x="530" y="602"/>
                  <a:pt x="530" y="602"/>
                </a:cubicBezTo>
                <a:cubicBezTo>
                  <a:pt x="533" y="599"/>
                  <a:pt x="529" y="594"/>
                  <a:pt x="525" y="597"/>
                </a:cubicBezTo>
                <a:cubicBezTo>
                  <a:pt x="525" y="597"/>
                  <a:pt x="525" y="597"/>
                  <a:pt x="525" y="597"/>
                </a:cubicBezTo>
                <a:lnTo>
                  <a:pt x="525" y="509"/>
                </a:lnTo>
                <a:close/>
                <a:moveTo>
                  <a:pt x="506" y="220"/>
                </a:moveTo>
                <a:cubicBezTo>
                  <a:pt x="514" y="227"/>
                  <a:pt x="521" y="237"/>
                  <a:pt x="525" y="247"/>
                </a:cubicBezTo>
                <a:cubicBezTo>
                  <a:pt x="525" y="401"/>
                  <a:pt x="525" y="401"/>
                  <a:pt x="525" y="401"/>
                </a:cubicBezTo>
                <a:cubicBezTo>
                  <a:pt x="523" y="403"/>
                  <a:pt x="521" y="404"/>
                  <a:pt x="519" y="406"/>
                </a:cubicBezTo>
                <a:cubicBezTo>
                  <a:pt x="521" y="409"/>
                  <a:pt x="523" y="412"/>
                  <a:pt x="525" y="416"/>
                </a:cubicBezTo>
                <a:cubicBezTo>
                  <a:pt x="525" y="485"/>
                  <a:pt x="525" y="485"/>
                  <a:pt x="525" y="485"/>
                </a:cubicBezTo>
                <a:cubicBezTo>
                  <a:pt x="521" y="492"/>
                  <a:pt x="516" y="499"/>
                  <a:pt x="510" y="504"/>
                </a:cubicBezTo>
                <a:cubicBezTo>
                  <a:pt x="515" y="505"/>
                  <a:pt x="520" y="507"/>
                  <a:pt x="525" y="509"/>
                </a:cubicBezTo>
                <a:cubicBezTo>
                  <a:pt x="525" y="597"/>
                  <a:pt x="525" y="597"/>
                  <a:pt x="525" y="597"/>
                </a:cubicBezTo>
                <a:cubicBezTo>
                  <a:pt x="525" y="597"/>
                  <a:pt x="525" y="597"/>
                  <a:pt x="525" y="597"/>
                </a:cubicBezTo>
                <a:cubicBezTo>
                  <a:pt x="524" y="597"/>
                  <a:pt x="524" y="597"/>
                  <a:pt x="524" y="597"/>
                </a:cubicBezTo>
                <a:cubicBezTo>
                  <a:pt x="524" y="598"/>
                  <a:pt x="524" y="598"/>
                  <a:pt x="524" y="598"/>
                </a:cubicBezTo>
                <a:cubicBezTo>
                  <a:pt x="523" y="599"/>
                  <a:pt x="523" y="599"/>
                  <a:pt x="523" y="599"/>
                </a:cubicBezTo>
                <a:cubicBezTo>
                  <a:pt x="523" y="599"/>
                  <a:pt x="523" y="599"/>
                  <a:pt x="523" y="599"/>
                </a:cubicBezTo>
                <a:cubicBezTo>
                  <a:pt x="522" y="600"/>
                  <a:pt x="522" y="600"/>
                  <a:pt x="522" y="600"/>
                </a:cubicBezTo>
                <a:cubicBezTo>
                  <a:pt x="522" y="600"/>
                  <a:pt x="522" y="600"/>
                  <a:pt x="522" y="600"/>
                </a:cubicBezTo>
                <a:cubicBezTo>
                  <a:pt x="521" y="601"/>
                  <a:pt x="521" y="601"/>
                  <a:pt x="521" y="601"/>
                </a:cubicBezTo>
                <a:cubicBezTo>
                  <a:pt x="521" y="602"/>
                  <a:pt x="521" y="602"/>
                  <a:pt x="521" y="602"/>
                </a:cubicBezTo>
                <a:cubicBezTo>
                  <a:pt x="521" y="602"/>
                  <a:pt x="521" y="602"/>
                  <a:pt x="521" y="602"/>
                </a:cubicBezTo>
                <a:cubicBezTo>
                  <a:pt x="520" y="603"/>
                  <a:pt x="520" y="603"/>
                  <a:pt x="520" y="603"/>
                </a:cubicBezTo>
                <a:cubicBezTo>
                  <a:pt x="520" y="603"/>
                  <a:pt x="520" y="603"/>
                  <a:pt x="520" y="603"/>
                </a:cubicBezTo>
                <a:cubicBezTo>
                  <a:pt x="517" y="607"/>
                  <a:pt x="521" y="611"/>
                  <a:pt x="525" y="609"/>
                </a:cubicBezTo>
                <a:cubicBezTo>
                  <a:pt x="525" y="609"/>
                  <a:pt x="525" y="609"/>
                  <a:pt x="525" y="609"/>
                </a:cubicBezTo>
                <a:cubicBezTo>
                  <a:pt x="525" y="680"/>
                  <a:pt x="525" y="680"/>
                  <a:pt x="525" y="680"/>
                </a:cubicBezTo>
                <a:cubicBezTo>
                  <a:pt x="506" y="680"/>
                  <a:pt x="506" y="680"/>
                  <a:pt x="506" y="680"/>
                </a:cubicBezTo>
                <a:cubicBezTo>
                  <a:pt x="506" y="653"/>
                  <a:pt x="506" y="653"/>
                  <a:pt x="506" y="653"/>
                </a:cubicBezTo>
                <a:cubicBezTo>
                  <a:pt x="507" y="653"/>
                  <a:pt x="508" y="652"/>
                  <a:pt x="509" y="651"/>
                </a:cubicBezTo>
                <a:cubicBezTo>
                  <a:pt x="509" y="650"/>
                  <a:pt x="509" y="650"/>
                  <a:pt x="509" y="650"/>
                </a:cubicBezTo>
                <a:cubicBezTo>
                  <a:pt x="509" y="649"/>
                  <a:pt x="509" y="649"/>
                  <a:pt x="509" y="649"/>
                </a:cubicBezTo>
                <a:cubicBezTo>
                  <a:pt x="509" y="648"/>
                  <a:pt x="509" y="648"/>
                  <a:pt x="509" y="648"/>
                </a:cubicBezTo>
                <a:cubicBezTo>
                  <a:pt x="509" y="648"/>
                  <a:pt x="509" y="648"/>
                  <a:pt x="509" y="648"/>
                </a:cubicBezTo>
                <a:cubicBezTo>
                  <a:pt x="510" y="647"/>
                  <a:pt x="510" y="647"/>
                  <a:pt x="510" y="647"/>
                </a:cubicBezTo>
                <a:cubicBezTo>
                  <a:pt x="510" y="646"/>
                  <a:pt x="510" y="646"/>
                  <a:pt x="510" y="646"/>
                </a:cubicBezTo>
                <a:cubicBezTo>
                  <a:pt x="510" y="645"/>
                  <a:pt x="510" y="645"/>
                  <a:pt x="510" y="645"/>
                </a:cubicBezTo>
                <a:cubicBezTo>
                  <a:pt x="510" y="644"/>
                  <a:pt x="510" y="644"/>
                  <a:pt x="510" y="644"/>
                </a:cubicBezTo>
                <a:cubicBezTo>
                  <a:pt x="510" y="643"/>
                  <a:pt x="510" y="643"/>
                  <a:pt x="510" y="643"/>
                </a:cubicBezTo>
                <a:cubicBezTo>
                  <a:pt x="511" y="642"/>
                  <a:pt x="511" y="642"/>
                  <a:pt x="511" y="642"/>
                </a:cubicBezTo>
                <a:cubicBezTo>
                  <a:pt x="511" y="639"/>
                  <a:pt x="509" y="637"/>
                  <a:pt x="506" y="637"/>
                </a:cubicBezTo>
                <a:lnTo>
                  <a:pt x="506" y="220"/>
                </a:lnTo>
                <a:close/>
                <a:moveTo>
                  <a:pt x="457" y="73"/>
                </a:moveTo>
                <a:cubicBezTo>
                  <a:pt x="487" y="108"/>
                  <a:pt x="506" y="156"/>
                  <a:pt x="504" y="218"/>
                </a:cubicBezTo>
                <a:cubicBezTo>
                  <a:pt x="505" y="219"/>
                  <a:pt x="505" y="219"/>
                  <a:pt x="506" y="220"/>
                </a:cubicBezTo>
                <a:cubicBezTo>
                  <a:pt x="506" y="637"/>
                  <a:pt x="506" y="637"/>
                  <a:pt x="506" y="637"/>
                </a:cubicBezTo>
                <a:cubicBezTo>
                  <a:pt x="505" y="638"/>
                  <a:pt x="504" y="638"/>
                  <a:pt x="504" y="640"/>
                </a:cubicBezTo>
                <a:cubicBezTo>
                  <a:pt x="503" y="640"/>
                  <a:pt x="503" y="640"/>
                  <a:pt x="503" y="640"/>
                </a:cubicBezTo>
                <a:cubicBezTo>
                  <a:pt x="503" y="641"/>
                  <a:pt x="503" y="641"/>
                  <a:pt x="503" y="641"/>
                </a:cubicBezTo>
                <a:cubicBezTo>
                  <a:pt x="503" y="642"/>
                  <a:pt x="503" y="642"/>
                  <a:pt x="503" y="642"/>
                </a:cubicBezTo>
                <a:cubicBezTo>
                  <a:pt x="503" y="643"/>
                  <a:pt x="503" y="643"/>
                  <a:pt x="503" y="643"/>
                </a:cubicBezTo>
                <a:cubicBezTo>
                  <a:pt x="502" y="644"/>
                  <a:pt x="502" y="644"/>
                  <a:pt x="502" y="644"/>
                </a:cubicBezTo>
                <a:cubicBezTo>
                  <a:pt x="502" y="645"/>
                  <a:pt x="502" y="645"/>
                  <a:pt x="502" y="645"/>
                </a:cubicBezTo>
                <a:cubicBezTo>
                  <a:pt x="502" y="646"/>
                  <a:pt x="502" y="646"/>
                  <a:pt x="502" y="646"/>
                </a:cubicBezTo>
                <a:cubicBezTo>
                  <a:pt x="502" y="647"/>
                  <a:pt x="502" y="647"/>
                  <a:pt x="502" y="647"/>
                </a:cubicBezTo>
                <a:cubicBezTo>
                  <a:pt x="502" y="648"/>
                  <a:pt x="502" y="648"/>
                  <a:pt x="502" y="648"/>
                </a:cubicBezTo>
                <a:cubicBezTo>
                  <a:pt x="502" y="648"/>
                  <a:pt x="502" y="648"/>
                  <a:pt x="502" y="648"/>
                </a:cubicBezTo>
                <a:cubicBezTo>
                  <a:pt x="501" y="651"/>
                  <a:pt x="504" y="653"/>
                  <a:pt x="506" y="653"/>
                </a:cubicBezTo>
                <a:cubicBezTo>
                  <a:pt x="506" y="680"/>
                  <a:pt x="506" y="680"/>
                  <a:pt x="506" y="680"/>
                </a:cubicBezTo>
                <a:cubicBezTo>
                  <a:pt x="457" y="680"/>
                  <a:pt x="457" y="680"/>
                  <a:pt x="457" y="680"/>
                </a:cubicBezTo>
                <a:cubicBezTo>
                  <a:pt x="457" y="536"/>
                  <a:pt x="457" y="536"/>
                  <a:pt x="457" y="536"/>
                </a:cubicBezTo>
                <a:cubicBezTo>
                  <a:pt x="458" y="536"/>
                  <a:pt x="459" y="535"/>
                  <a:pt x="460" y="533"/>
                </a:cubicBezTo>
                <a:cubicBezTo>
                  <a:pt x="460" y="533"/>
                  <a:pt x="460" y="533"/>
                  <a:pt x="460" y="533"/>
                </a:cubicBezTo>
                <a:cubicBezTo>
                  <a:pt x="460" y="531"/>
                  <a:pt x="460" y="531"/>
                  <a:pt x="460" y="531"/>
                </a:cubicBezTo>
                <a:cubicBezTo>
                  <a:pt x="460" y="529"/>
                  <a:pt x="460" y="529"/>
                  <a:pt x="460" y="529"/>
                </a:cubicBezTo>
                <a:cubicBezTo>
                  <a:pt x="461" y="527"/>
                  <a:pt x="461" y="527"/>
                  <a:pt x="461" y="527"/>
                </a:cubicBezTo>
                <a:cubicBezTo>
                  <a:pt x="461" y="525"/>
                  <a:pt x="461" y="525"/>
                  <a:pt x="461" y="525"/>
                </a:cubicBezTo>
                <a:cubicBezTo>
                  <a:pt x="462" y="522"/>
                  <a:pt x="459" y="520"/>
                  <a:pt x="457" y="521"/>
                </a:cubicBezTo>
                <a:cubicBezTo>
                  <a:pt x="457" y="327"/>
                  <a:pt x="457" y="327"/>
                  <a:pt x="457" y="327"/>
                </a:cubicBezTo>
                <a:cubicBezTo>
                  <a:pt x="470" y="317"/>
                  <a:pt x="478" y="298"/>
                  <a:pt x="481" y="277"/>
                </a:cubicBezTo>
                <a:cubicBezTo>
                  <a:pt x="472" y="279"/>
                  <a:pt x="464" y="280"/>
                  <a:pt x="457" y="278"/>
                </a:cubicBezTo>
                <a:lnTo>
                  <a:pt x="457" y="73"/>
                </a:lnTo>
                <a:close/>
                <a:moveTo>
                  <a:pt x="441" y="56"/>
                </a:moveTo>
                <a:cubicBezTo>
                  <a:pt x="446" y="61"/>
                  <a:pt x="452" y="67"/>
                  <a:pt x="457" y="73"/>
                </a:cubicBezTo>
                <a:cubicBezTo>
                  <a:pt x="457" y="278"/>
                  <a:pt x="457" y="278"/>
                  <a:pt x="457" y="278"/>
                </a:cubicBezTo>
                <a:cubicBezTo>
                  <a:pt x="451" y="277"/>
                  <a:pt x="445" y="275"/>
                  <a:pt x="441" y="272"/>
                </a:cubicBezTo>
                <a:cubicBezTo>
                  <a:pt x="441" y="56"/>
                  <a:pt x="441" y="56"/>
                  <a:pt x="441" y="56"/>
                </a:cubicBezTo>
                <a:close/>
                <a:moveTo>
                  <a:pt x="457" y="680"/>
                </a:moveTo>
                <a:cubicBezTo>
                  <a:pt x="441" y="680"/>
                  <a:pt x="441" y="680"/>
                  <a:pt x="441" y="680"/>
                </a:cubicBezTo>
                <a:cubicBezTo>
                  <a:pt x="441" y="579"/>
                  <a:pt x="441" y="579"/>
                  <a:pt x="441" y="579"/>
                </a:cubicBezTo>
                <a:cubicBezTo>
                  <a:pt x="441" y="579"/>
                  <a:pt x="441" y="579"/>
                  <a:pt x="441" y="579"/>
                </a:cubicBezTo>
                <a:cubicBezTo>
                  <a:pt x="441" y="578"/>
                  <a:pt x="441" y="578"/>
                  <a:pt x="442" y="578"/>
                </a:cubicBezTo>
                <a:cubicBezTo>
                  <a:pt x="442" y="577"/>
                  <a:pt x="442" y="577"/>
                  <a:pt x="442" y="577"/>
                </a:cubicBezTo>
                <a:cubicBezTo>
                  <a:pt x="443" y="576"/>
                  <a:pt x="443" y="576"/>
                  <a:pt x="443" y="576"/>
                </a:cubicBezTo>
                <a:cubicBezTo>
                  <a:pt x="444" y="574"/>
                  <a:pt x="444" y="574"/>
                  <a:pt x="444" y="574"/>
                </a:cubicBezTo>
                <a:cubicBezTo>
                  <a:pt x="445" y="573"/>
                  <a:pt x="445" y="573"/>
                  <a:pt x="445" y="573"/>
                </a:cubicBezTo>
                <a:cubicBezTo>
                  <a:pt x="446" y="571"/>
                  <a:pt x="446" y="571"/>
                  <a:pt x="446" y="571"/>
                </a:cubicBezTo>
                <a:cubicBezTo>
                  <a:pt x="446" y="571"/>
                  <a:pt x="446" y="571"/>
                  <a:pt x="446" y="571"/>
                </a:cubicBezTo>
                <a:cubicBezTo>
                  <a:pt x="448" y="568"/>
                  <a:pt x="444" y="564"/>
                  <a:pt x="441" y="566"/>
                </a:cubicBezTo>
                <a:cubicBezTo>
                  <a:pt x="441" y="338"/>
                  <a:pt x="441" y="338"/>
                  <a:pt x="441" y="338"/>
                </a:cubicBezTo>
                <a:cubicBezTo>
                  <a:pt x="441" y="337"/>
                  <a:pt x="442" y="335"/>
                  <a:pt x="443" y="333"/>
                </a:cubicBezTo>
                <a:cubicBezTo>
                  <a:pt x="448" y="332"/>
                  <a:pt x="453" y="330"/>
                  <a:pt x="457" y="327"/>
                </a:cubicBezTo>
                <a:cubicBezTo>
                  <a:pt x="457" y="521"/>
                  <a:pt x="457" y="521"/>
                  <a:pt x="457" y="521"/>
                </a:cubicBezTo>
                <a:cubicBezTo>
                  <a:pt x="456" y="521"/>
                  <a:pt x="455" y="522"/>
                  <a:pt x="454" y="523"/>
                </a:cubicBezTo>
                <a:cubicBezTo>
                  <a:pt x="454" y="523"/>
                  <a:pt x="454" y="524"/>
                  <a:pt x="454" y="524"/>
                </a:cubicBezTo>
                <a:cubicBezTo>
                  <a:pt x="453" y="526"/>
                  <a:pt x="453" y="526"/>
                  <a:pt x="453" y="526"/>
                </a:cubicBezTo>
                <a:cubicBezTo>
                  <a:pt x="453" y="528"/>
                  <a:pt x="453" y="528"/>
                  <a:pt x="453" y="528"/>
                </a:cubicBezTo>
                <a:cubicBezTo>
                  <a:pt x="453" y="529"/>
                  <a:pt x="453" y="529"/>
                  <a:pt x="453" y="529"/>
                </a:cubicBezTo>
                <a:cubicBezTo>
                  <a:pt x="452" y="531"/>
                  <a:pt x="452" y="531"/>
                  <a:pt x="452" y="531"/>
                </a:cubicBezTo>
                <a:cubicBezTo>
                  <a:pt x="452" y="532"/>
                  <a:pt x="452" y="532"/>
                  <a:pt x="452" y="532"/>
                </a:cubicBezTo>
                <a:cubicBezTo>
                  <a:pt x="452" y="533"/>
                  <a:pt x="453" y="534"/>
                  <a:pt x="454" y="535"/>
                </a:cubicBezTo>
                <a:cubicBezTo>
                  <a:pt x="455" y="536"/>
                  <a:pt x="456" y="537"/>
                  <a:pt x="457" y="536"/>
                </a:cubicBezTo>
                <a:lnTo>
                  <a:pt x="457" y="680"/>
                </a:lnTo>
                <a:close/>
                <a:moveTo>
                  <a:pt x="410" y="32"/>
                </a:moveTo>
                <a:cubicBezTo>
                  <a:pt x="421" y="39"/>
                  <a:pt x="431" y="47"/>
                  <a:pt x="441" y="56"/>
                </a:cubicBezTo>
                <a:cubicBezTo>
                  <a:pt x="441" y="272"/>
                  <a:pt x="441" y="272"/>
                  <a:pt x="441" y="272"/>
                </a:cubicBezTo>
                <a:cubicBezTo>
                  <a:pt x="426" y="262"/>
                  <a:pt x="418" y="243"/>
                  <a:pt x="410" y="227"/>
                </a:cubicBezTo>
                <a:cubicBezTo>
                  <a:pt x="410" y="32"/>
                  <a:pt x="410" y="32"/>
                  <a:pt x="410" y="32"/>
                </a:cubicBezTo>
                <a:close/>
                <a:moveTo>
                  <a:pt x="441" y="680"/>
                </a:moveTo>
                <a:cubicBezTo>
                  <a:pt x="410" y="680"/>
                  <a:pt x="410" y="680"/>
                  <a:pt x="410" y="680"/>
                </a:cubicBezTo>
                <a:cubicBezTo>
                  <a:pt x="410" y="612"/>
                  <a:pt x="410" y="612"/>
                  <a:pt x="410" y="612"/>
                </a:cubicBezTo>
                <a:cubicBezTo>
                  <a:pt x="411" y="611"/>
                  <a:pt x="411" y="611"/>
                  <a:pt x="411" y="611"/>
                </a:cubicBezTo>
                <a:cubicBezTo>
                  <a:pt x="412" y="610"/>
                  <a:pt x="412" y="610"/>
                  <a:pt x="412" y="610"/>
                </a:cubicBezTo>
                <a:cubicBezTo>
                  <a:pt x="413" y="609"/>
                  <a:pt x="413" y="609"/>
                  <a:pt x="413" y="609"/>
                </a:cubicBezTo>
                <a:cubicBezTo>
                  <a:pt x="415" y="608"/>
                  <a:pt x="415" y="608"/>
                  <a:pt x="415" y="608"/>
                </a:cubicBezTo>
                <a:cubicBezTo>
                  <a:pt x="415" y="607"/>
                  <a:pt x="415" y="607"/>
                  <a:pt x="415" y="607"/>
                </a:cubicBezTo>
                <a:cubicBezTo>
                  <a:pt x="418" y="605"/>
                  <a:pt x="416" y="600"/>
                  <a:pt x="412" y="600"/>
                </a:cubicBezTo>
                <a:cubicBezTo>
                  <a:pt x="412" y="601"/>
                  <a:pt x="411" y="601"/>
                  <a:pt x="411" y="601"/>
                </a:cubicBezTo>
                <a:cubicBezTo>
                  <a:pt x="410" y="602"/>
                  <a:pt x="410" y="602"/>
                  <a:pt x="410" y="602"/>
                </a:cubicBezTo>
                <a:cubicBezTo>
                  <a:pt x="410" y="602"/>
                  <a:pt x="410" y="602"/>
                  <a:pt x="410" y="602"/>
                </a:cubicBezTo>
                <a:cubicBezTo>
                  <a:pt x="410" y="575"/>
                  <a:pt x="410" y="575"/>
                  <a:pt x="410" y="575"/>
                </a:cubicBezTo>
                <a:cubicBezTo>
                  <a:pt x="427" y="557"/>
                  <a:pt x="436" y="532"/>
                  <a:pt x="432" y="501"/>
                </a:cubicBezTo>
                <a:cubicBezTo>
                  <a:pt x="424" y="498"/>
                  <a:pt x="416" y="492"/>
                  <a:pt x="410" y="485"/>
                </a:cubicBezTo>
                <a:cubicBezTo>
                  <a:pt x="410" y="386"/>
                  <a:pt x="410" y="386"/>
                  <a:pt x="410" y="386"/>
                </a:cubicBezTo>
                <a:cubicBezTo>
                  <a:pt x="422" y="373"/>
                  <a:pt x="432" y="356"/>
                  <a:pt x="441" y="338"/>
                </a:cubicBezTo>
                <a:cubicBezTo>
                  <a:pt x="441" y="566"/>
                  <a:pt x="441" y="566"/>
                  <a:pt x="441" y="566"/>
                </a:cubicBezTo>
                <a:cubicBezTo>
                  <a:pt x="440" y="566"/>
                  <a:pt x="440" y="566"/>
                  <a:pt x="440" y="566"/>
                </a:cubicBezTo>
                <a:cubicBezTo>
                  <a:pt x="440" y="566"/>
                  <a:pt x="440" y="567"/>
                  <a:pt x="439" y="567"/>
                </a:cubicBezTo>
                <a:cubicBezTo>
                  <a:pt x="439" y="567"/>
                  <a:pt x="439" y="567"/>
                  <a:pt x="439" y="567"/>
                </a:cubicBezTo>
                <a:cubicBezTo>
                  <a:pt x="438" y="569"/>
                  <a:pt x="438" y="569"/>
                  <a:pt x="438" y="569"/>
                </a:cubicBezTo>
                <a:cubicBezTo>
                  <a:pt x="438" y="570"/>
                  <a:pt x="438" y="570"/>
                  <a:pt x="438" y="570"/>
                </a:cubicBezTo>
                <a:cubicBezTo>
                  <a:pt x="437" y="571"/>
                  <a:pt x="437" y="571"/>
                  <a:pt x="437" y="571"/>
                </a:cubicBezTo>
                <a:cubicBezTo>
                  <a:pt x="436" y="573"/>
                  <a:pt x="436" y="573"/>
                  <a:pt x="436" y="573"/>
                </a:cubicBezTo>
                <a:cubicBezTo>
                  <a:pt x="436" y="573"/>
                  <a:pt x="436" y="573"/>
                  <a:pt x="436" y="573"/>
                </a:cubicBezTo>
                <a:cubicBezTo>
                  <a:pt x="433" y="577"/>
                  <a:pt x="437" y="581"/>
                  <a:pt x="441" y="579"/>
                </a:cubicBezTo>
                <a:lnTo>
                  <a:pt x="441" y="680"/>
                </a:lnTo>
                <a:close/>
                <a:moveTo>
                  <a:pt x="370" y="12"/>
                </a:moveTo>
                <a:cubicBezTo>
                  <a:pt x="384" y="17"/>
                  <a:pt x="397" y="24"/>
                  <a:pt x="410" y="32"/>
                </a:cubicBezTo>
                <a:cubicBezTo>
                  <a:pt x="410" y="227"/>
                  <a:pt x="410" y="227"/>
                  <a:pt x="410" y="227"/>
                </a:cubicBezTo>
                <a:cubicBezTo>
                  <a:pt x="401" y="208"/>
                  <a:pt x="394" y="192"/>
                  <a:pt x="378" y="196"/>
                </a:cubicBezTo>
                <a:cubicBezTo>
                  <a:pt x="376" y="197"/>
                  <a:pt x="373" y="198"/>
                  <a:pt x="370" y="199"/>
                </a:cubicBezTo>
                <a:cubicBezTo>
                  <a:pt x="370" y="12"/>
                  <a:pt x="370" y="12"/>
                  <a:pt x="370" y="12"/>
                </a:cubicBezTo>
                <a:close/>
                <a:moveTo>
                  <a:pt x="410" y="680"/>
                </a:moveTo>
                <a:cubicBezTo>
                  <a:pt x="370" y="680"/>
                  <a:pt x="370" y="680"/>
                  <a:pt x="370" y="680"/>
                </a:cubicBezTo>
                <a:cubicBezTo>
                  <a:pt x="370" y="632"/>
                  <a:pt x="370" y="632"/>
                  <a:pt x="370" y="632"/>
                </a:cubicBezTo>
                <a:cubicBezTo>
                  <a:pt x="370" y="632"/>
                  <a:pt x="370" y="632"/>
                  <a:pt x="370" y="632"/>
                </a:cubicBezTo>
                <a:cubicBezTo>
                  <a:pt x="372" y="632"/>
                  <a:pt x="372" y="632"/>
                  <a:pt x="372" y="632"/>
                </a:cubicBezTo>
                <a:cubicBezTo>
                  <a:pt x="374" y="631"/>
                  <a:pt x="374" y="631"/>
                  <a:pt x="374" y="631"/>
                </a:cubicBezTo>
                <a:cubicBezTo>
                  <a:pt x="375" y="630"/>
                  <a:pt x="375" y="630"/>
                  <a:pt x="375" y="630"/>
                </a:cubicBezTo>
                <a:cubicBezTo>
                  <a:pt x="379" y="629"/>
                  <a:pt x="378" y="622"/>
                  <a:pt x="373" y="623"/>
                </a:cubicBezTo>
                <a:cubicBezTo>
                  <a:pt x="373" y="623"/>
                  <a:pt x="373" y="623"/>
                  <a:pt x="373" y="623"/>
                </a:cubicBezTo>
                <a:cubicBezTo>
                  <a:pt x="371" y="624"/>
                  <a:pt x="371" y="624"/>
                  <a:pt x="371" y="624"/>
                </a:cubicBezTo>
                <a:cubicBezTo>
                  <a:pt x="370" y="624"/>
                  <a:pt x="370" y="624"/>
                  <a:pt x="370" y="624"/>
                </a:cubicBezTo>
                <a:cubicBezTo>
                  <a:pt x="370" y="602"/>
                  <a:pt x="370" y="602"/>
                  <a:pt x="370" y="602"/>
                </a:cubicBezTo>
                <a:cubicBezTo>
                  <a:pt x="386" y="595"/>
                  <a:pt x="399" y="586"/>
                  <a:pt x="410" y="575"/>
                </a:cubicBezTo>
                <a:cubicBezTo>
                  <a:pt x="410" y="602"/>
                  <a:pt x="410" y="602"/>
                  <a:pt x="410" y="602"/>
                </a:cubicBezTo>
                <a:cubicBezTo>
                  <a:pt x="409" y="603"/>
                  <a:pt x="409" y="603"/>
                  <a:pt x="409" y="603"/>
                </a:cubicBezTo>
                <a:cubicBezTo>
                  <a:pt x="408" y="604"/>
                  <a:pt x="408" y="604"/>
                  <a:pt x="408" y="604"/>
                </a:cubicBezTo>
                <a:cubicBezTo>
                  <a:pt x="406" y="605"/>
                  <a:pt x="406" y="605"/>
                  <a:pt x="406" y="605"/>
                </a:cubicBezTo>
                <a:cubicBezTo>
                  <a:pt x="405" y="605"/>
                  <a:pt x="405" y="605"/>
                  <a:pt x="405" y="605"/>
                </a:cubicBezTo>
                <a:cubicBezTo>
                  <a:pt x="405" y="606"/>
                  <a:pt x="405" y="606"/>
                  <a:pt x="405" y="606"/>
                </a:cubicBezTo>
                <a:cubicBezTo>
                  <a:pt x="401" y="608"/>
                  <a:pt x="404" y="614"/>
                  <a:pt x="409" y="613"/>
                </a:cubicBezTo>
                <a:cubicBezTo>
                  <a:pt x="409" y="612"/>
                  <a:pt x="409" y="612"/>
                  <a:pt x="409" y="612"/>
                </a:cubicBezTo>
                <a:cubicBezTo>
                  <a:pt x="409" y="612"/>
                  <a:pt x="409" y="612"/>
                  <a:pt x="409" y="612"/>
                </a:cubicBezTo>
                <a:cubicBezTo>
                  <a:pt x="410" y="612"/>
                  <a:pt x="410" y="612"/>
                  <a:pt x="410" y="612"/>
                </a:cubicBezTo>
                <a:cubicBezTo>
                  <a:pt x="410" y="680"/>
                  <a:pt x="410" y="680"/>
                  <a:pt x="410" y="680"/>
                </a:cubicBezTo>
                <a:close/>
                <a:moveTo>
                  <a:pt x="410" y="386"/>
                </a:moveTo>
                <a:cubicBezTo>
                  <a:pt x="410" y="485"/>
                  <a:pt x="410" y="485"/>
                  <a:pt x="410" y="485"/>
                </a:cubicBezTo>
                <a:cubicBezTo>
                  <a:pt x="398" y="472"/>
                  <a:pt x="390" y="453"/>
                  <a:pt x="384" y="433"/>
                </a:cubicBezTo>
                <a:cubicBezTo>
                  <a:pt x="380" y="436"/>
                  <a:pt x="375" y="438"/>
                  <a:pt x="370" y="440"/>
                </a:cubicBezTo>
                <a:cubicBezTo>
                  <a:pt x="370" y="418"/>
                  <a:pt x="370" y="418"/>
                  <a:pt x="370" y="418"/>
                </a:cubicBezTo>
                <a:cubicBezTo>
                  <a:pt x="385" y="410"/>
                  <a:pt x="399" y="399"/>
                  <a:pt x="410" y="386"/>
                </a:cubicBezTo>
                <a:close/>
                <a:moveTo>
                  <a:pt x="327" y="1"/>
                </a:moveTo>
                <a:cubicBezTo>
                  <a:pt x="341" y="3"/>
                  <a:pt x="356" y="7"/>
                  <a:pt x="370" y="12"/>
                </a:cubicBezTo>
                <a:cubicBezTo>
                  <a:pt x="370" y="199"/>
                  <a:pt x="370" y="199"/>
                  <a:pt x="370" y="199"/>
                </a:cubicBezTo>
                <a:cubicBezTo>
                  <a:pt x="353" y="203"/>
                  <a:pt x="339" y="204"/>
                  <a:pt x="327" y="203"/>
                </a:cubicBezTo>
                <a:cubicBezTo>
                  <a:pt x="327" y="1"/>
                  <a:pt x="327" y="1"/>
                  <a:pt x="327" y="1"/>
                </a:cubicBezTo>
                <a:close/>
                <a:moveTo>
                  <a:pt x="370" y="680"/>
                </a:moveTo>
                <a:cubicBezTo>
                  <a:pt x="327" y="680"/>
                  <a:pt x="327" y="680"/>
                  <a:pt x="327" y="680"/>
                </a:cubicBezTo>
                <a:cubicBezTo>
                  <a:pt x="327" y="641"/>
                  <a:pt x="327" y="641"/>
                  <a:pt x="327" y="641"/>
                </a:cubicBezTo>
                <a:cubicBezTo>
                  <a:pt x="327" y="641"/>
                  <a:pt x="327" y="641"/>
                  <a:pt x="327" y="641"/>
                </a:cubicBezTo>
                <a:cubicBezTo>
                  <a:pt x="329" y="641"/>
                  <a:pt x="329" y="641"/>
                  <a:pt x="329" y="641"/>
                </a:cubicBezTo>
                <a:cubicBezTo>
                  <a:pt x="330" y="641"/>
                  <a:pt x="330" y="641"/>
                  <a:pt x="330" y="641"/>
                </a:cubicBezTo>
                <a:cubicBezTo>
                  <a:pt x="331" y="641"/>
                  <a:pt x="331" y="641"/>
                  <a:pt x="331" y="641"/>
                </a:cubicBezTo>
                <a:cubicBezTo>
                  <a:pt x="335" y="640"/>
                  <a:pt x="335" y="633"/>
                  <a:pt x="330" y="633"/>
                </a:cubicBezTo>
                <a:cubicBezTo>
                  <a:pt x="330" y="633"/>
                  <a:pt x="330" y="633"/>
                  <a:pt x="330" y="633"/>
                </a:cubicBezTo>
                <a:cubicBezTo>
                  <a:pt x="330" y="633"/>
                  <a:pt x="330" y="633"/>
                  <a:pt x="330" y="633"/>
                </a:cubicBezTo>
                <a:cubicBezTo>
                  <a:pt x="328" y="633"/>
                  <a:pt x="328" y="633"/>
                  <a:pt x="328" y="633"/>
                </a:cubicBezTo>
                <a:cubicBezTo>
                  <a:pt x="327" y="633"/>
                  <a:pt x="327" y="633"/>
                  <a:pt x="327" y="633"/>
                </a:cubicBezTo>
                <a:cubicBezTo>
                  <a:pt x="327" y="612"/>
                  <a:pt x="327" y="612"/>
                  <a:pt x="327" y="612"/>
                </a:cubicBezTo>
                <a:cubicBezTo>
                  <a:pt x="342" y="611"/>
                  <a:pt x="357" y="607"/>
                  <a:pt x="370" y="602"/>
                </a:cubicBezTo>
                <a:cubicBezTo>
                  <a:pt x="370" y="624"/>
                  <a:pt x="370" y="624"/>
                  <a:pt x="370" y="624"/>
                </a:cubicBezTo>
                <a:cubicBezTo>
                  <a:pt x="370" y="624"/>
                  <a:pt x="370" y="624"/>
                  <a:pt x="370" y="624"/>
                </a:cubicBezTo>
                <a:cubicBezTo>
                  <a:pt x="368" y="625"/>
                  <a:pt x="368" y="625"/>
                  <a:pt x="368" y="625"/>
                </a:cubicBezTo>
                <a:cubicBezTo>
                  <a:pt x="367" y="625"/>
                  <a:pt x="367" y="625"/>
                  <a:pt x="367" y="625"/>
                </a:cubicBezTo>
                <a:cubicBezTo>
                  <a:pt x="366" y="626"/>
                  <a:pt x="366" y="626"/>
                  <a:pt x="366" y="626"/>
                </a:cubicBezTo>
                <a:cubicBezTo>
                  <a:pt x="361" y="627"/>
                  <a:pt x="363" y="634"/>
                  <a:pt x="368" y="633"/>
                </a:cubicBezTo>
                <a:cubicBezTo>
                  <a:pt x="368" y="633"/>
                  <a:pt x="368" y="633"/>
                  <a:pt x="368" y="633"/>
                </a:cubicBezTo>
                <a:cubicBezTo>
                  <a:pt x="369" y="633"/>
                  <a:pt x="369" y="633"/>
                  <a:pt x="369" y="633"/>
                </a:cubicBezTo>
                <a:cubicBezTo>
                  <a:pt x="370" y="632"/>
                  <a:pt x="370" y="632"/>
                  <a:pt x="370" y="632"/>
                </a:cubicBezTo>
                <a:cubicBezTo>
                  <a:pt x="370" y="680"/>
                  <a:pt x="370" y="680"/>
                  <a:pt x="370" y="680"/>
                </a:cubicBezTo>
                <a:close/>
                <a:moveTo>
                  <a:pt x="370" y="418"/>
                </a:moveTo>
                <a:cubicBezTo>
                  <a:pt x="370" y="440"/>
                  <a:pt x="370" y="440"/>
                  <a:pt x="370" y="440"/>
                </a:cubicBezTo>
                <a:cubicBezTo>
                  <a:pt x="357" y="446"/>
                  <a:pt x="342" y="450"/>
                  <a:pt x="327" y="451"/>
                </a:cubicBezTo>
                <a:cubicBezTo>
                  <a:pt x="327" y="431"/>
                  <a:pt x="327" y="431"/>
                  <a:pt x="327" y="431"/>
                </a:cubicBezTo>
                <a:cubicBezTo>
                  <a:pt x="343" y="429"/>
                  <a:pt x="357" y="425"/>
                  <a:pt x="370" y="418"/>
                </a:cubicBezTo>
                <a:close/>
                <a:moveTo>
                  <a:pt x="315" y="0"/>
                </a:moveTo>
                <a:cubicBezTo>
                  <a:pt x="319" y="0"/>
                  <a:pt x="323" y="1"/>
                  <a:pt x="327" y="1"/>
                </a:cubicBezTo>
                <a:cubicBezTo>
                  <a:pt x="327" y="203"/>
                  <a:pt x="327" y="203"/>
                  <a:pt x="327" y="203"/>
                </a:cubicBezTo>
                <a:cubicBezTo>
                  <a:pt x="322" y="202"/>
                  <a:pt x="318" y="201"/>
                  <a:pt x="315" y="200"/>
                </a:cubicBezTo>
                <a:cubicBezTo>
                  <a:pt x="315" y="0"/>
                  <a:pt x="315" y="0"/>
                  <a:pt x="315" y="0"/>
                </a:cubicBezTo>
                <a:close/>
                <a:moveTo>
                  <a:pt x="327" y="680"/>
                </a:moveTo>
                <a:cubicBezTo>
                  <a:pt x="315" y="680"/>
                  <a:pt x="315" y="680"/>
                  <a:pt x="315" y="680"/>
                </a:cubicBezTo>
                <a:cubicBezTo>
                  <a:pt x="315" y="613"/>
                  <a:pt x="315" y="613"/>
                  <a:pt x="315" y="613"/>
                </a:cubicBezTo>
                <a:cubicBezTo>
                  <a:pt x="319" y="613"/>
                  <a:pt x="323" y="613"/>
                  <a:pt x="327" y="612"/>
                </a:cubicBezTo>
                <a:cubicBezTo>
                  <a:pt x="327" y="633"/>
                  <a:pt x="327" y="633"/>
                  <a:pt x="327" y="633"/>
                </a:cubicBezTo>
                <a:cubicBezTo>
                  <a:pt x="327" y="633"/>
                  <a:pt x="327" y="633"/>
                  <a:pt x="327" y="633"/>
                </a:cubicBezTo>
                <a:cubicBezTo>
                  <a:pt x="325" y="633"/>
                  <a:pt x="325" y="633"/>
                  <a:pt x="325" y="633"/>
                </a:cubicBezTo>
                <a:cubicBezTo>
                  <a:pt x="323" y="633"/>
                  <a:pt x="323" y="633"/>
                  <a:pt x="323" y="633"/>
                </a:cubicBezTo>
                <a:cubicBezTo>
                  <a:pt x="323" y="633"/>
                  <a:pt x="323" y="633"/>
                  <a:pt x="323" y="633"/>
                </a:cubicBezTo>
                <a:cubicBezTo>
                  <a:pt x="319" y="634"/>
                  <a:pt x="318" y="640"/>
                  <a:pt x="322" y="641"/>
                </a:cubicBezTo>
                <a:cubicBezTo>
                  <a:pt x="323" y="641"/>
                  <a:pt x="323" y="641"/>
                  <a:pt x="323" y="641"/>
                </a:cubicBezTo>
                <a:cubicBezTo>
                  <a:pt x="324" y="641"/>
                  <a:pt x="324" y="641"/>
                  <a:pt x="324" y="641"/>
                </a:cubicBezTo>
                <a:cubicBezTo>
                  <a:pt x="325" y="641"/>
                  <a:pt x="325" y="641"/>
                  <a:pt x="325" y="641"/>
                </a:cubicBezTo>
                <a:cubicBezTo>
                  <a:pt x="327" y="641"/>
                  <a:pt x="327" y="641"/>
                  <a:pt x="327" y="641"/>
                </a:cubicBezTo>
                <a:cubicBezTo>
                  <a:pt x="327" y="680"/>
                  <a:pt x="327" y="680"/>
                  <a:pt x="327" y="680"/>
                </a:cubicBezTo>
                <a:close/>
                <a:moveTo>
                  <a:pt x="327" y="431"/>
                </a:moveTo>
                <a:cubicBezTo>
                  <a:pt x="327" y="451"/>
                  <a:pt x="327" y="451"/>
                  <a:pt x="327" y="451"/>
                </a:cubicBezTo>
                <a:cubicBezTo>
                  <a:pt x="323" y="452"/>
                  <a:pt x="319" y="452"/>
                  <a:pt x="315" y="452"/>
                </a:cubicBezTo>
                <a:cubicBezTo>
                  <a:pt x="315" y="452"/>
                  <a:pt x="315" y="452"/>
                  <a:pt x="315" y="452"/>
                </a:cubicBezTo>
                <a:cubicBezTo>
                  <a:pt x="315" y="431"/>
                  <a:pt x="315" y="431"/>
                  <a:pt x="315" y="431"/>
                </a:cubicBezTo>
                <a:cubicBezTo>
                  <a:pt x="315" y="431"/>
                  <a:pt x="315" y="431"/>
                  <a:pt x="315" y="431"/>
                </a:cubicBezTo>
                <a:cubicBezTo>
                  <a:pt x="319" y="431"/>
                  <a:pt x="323" y="431"/>
                  <a:pt x="327" y="431"/>
                </a:cubicBezTo>
                <a:close/>
                <a:moveTo>
                  <a:pt x="282" y="2"/>
                </a:moveTo>
                <a:cubicBezTo>
                  <a:pt x="292" y="0"/>
                  <a:pt x="303" y="0"/>
                  <a:pt x="315" y="0"/>
                </a:cubicBezTo>
                <a:cubicBezTo>
                  <a:pt x="315" y="200"/>
                  <a:pt x="315" y="200"/>
                  <a:pt x="315" y="200"/>
                </a:cubicBezTo>
                <a:cubicBezTo>
                  <a:pt x="300" y="196"/>
                  <a:pt x="290" y="187"/>
                  <a:pt x="282" y="176"/>
                </a:cubicBezTo>
                <a:cubicBezTo>
                  <a:pt x="282" y="2"/>
                  <a:pt x="282" y="2"/>
                  <a:pt x="282" y="2"/>
                </a:cubicBezTo>
                <a:close/>
                <a:moveTo>
                  <a:pt x="315" y="680"/>
                </a:moveTo>
                <a:cubicBezTo>
                  <a:pt x="282" y="680"/>
                  <a:pt x="282" y="680"/>
                  <a:pt x="282" y="680"/>
                </a:cubicBezTo>
                <a:cubicBezTo>
                  <a:pt x="282" y="638"/>
                  <a:pt x="282" y="638"/>
                  <a:pt x="282" y="638"/>
                </a:cubicBezTo>
                <a:cubicBezTo>
                  <a:pt x="283" y="638"/>
                  <a:pt x="283" y="638"/>
                  <a:pt x="283" y="638"/>
                </a:cubicBezTo>
                <a:cubicBezTo>
                  <a:pt x="284" y="639"/>
                  <a:pt x="284" y="639"/>
                  <a:pt x="284" y="639"/>
                </a:cubicBezTo>
                <a:cubicBezTo>
                  <a:pt x="285" y="639"/>
                  <a:pt x="285" y="639"/>
                  <a:pt x="285" y="639"/>
                </a:cubicBezTo>
                <a:cubicBezTo>
                  <a:pt x="288" y="639"/>
                  <a:pt x="290" y="637"/>
                  <a:pt x="290" y="634"/>
                </a:cubicBezTo>
                <a:cubicBezTo>
                  <a:pt x="289" y="633"/>
                  <a:pt x="288" y="631"/>
                  <a:pt x="287" y="631"/>
                </a:cubicBezTo>
                <a:cubicBezTo>
                  <a:pt x="286" y="631"/>
                  <a:pt x="286" y="631"/>
                  <a:pt x="286" y="631"/>
                </a:cubicBezTo>
                <a:cubicBezTo>
                  <a:pt x="284" y="631"/>
                  <a:pt x="284" y="631"/>
                  <a:pt x="284" y="631"/>
                </a:cubicBezTo>
                <a:cubicBezTo>
                  <a:pt x="282" y="630"/>
                  <a:pt x="282" y="630"/>
                  <a:pt x="282" y="630"/>
                </a:cubicBezTo>
                <a:cubicBezTo>
                  <a:pt x="282" y="630"/>
                  <a:pt x="282" y="630"/>
                  <a:pt x="282" y="630"/>
                </a:cubicBezTo>
                <a:cubicBezTo>
                  <a:pt x="282" y="610"/>
                  <a:pt x="282" y="610"/>
                  <a:pt x="282" y="610"/>
                </a:cubicBezTo>
                <a:cubicBezTo>
                  <a:pt x="293" y="612"/>
                  <a:pt x="304" y="613"/>
                  <a:pt x="315" y="613"/>
                </a:cubicBezTo>
                <a:cubicBezTo>
                  <a:pt x="315" y="680"/>
                  <a:pt x="315" y="680"/>
                  <a:pt x="315" y="680"/>
                </a:cubicBezTo>
                <a:close/>
                <a:moveTo>
                  <a:pt x="315" y="431"/>
                </a:moveTo>
                <a:cubicBezTo>
                  <a:pt x="315" y="452"/>
                  <a:pt x="315" y="452"/>
                  <a:pt x="315" y="452"/>
                </a:cubicBezTo>
                <a:cubicBezTo>
                  <a:pt x="303" y="452"/>
                  <a:pt x="293" y="450"/>
                  <a:pt x="282" y="448"/>
                </a:cubicBezTo>
                <a:cubicBezTo>
                  <a:pt x="282" y="427"/>
                  <a:pt x="282" y="427"/>
                  <a:pt x="282" y="427"/>
                </a:cubicBezTo>
                <a:cubicBezTo>
                  <a:pt x="292" y="430"/>
                  <a:pt x="303" y="431"/>
                  <a:pt x="315" y="431"/>
                </a:cubicBezTo>
                <a:close/>
                <a:moveTo>
                  <a:pt x="240" y="17"/>
                </a:moveTo>
                <a:cubicBezTo>
                  <a:pt x="244" y="16"/>
                  <a:pt x="247" y="16"/>
                  <a:pt x="251" y="15"/>
                </a:cubicBezTo>
                <a:cubicBezTo>
                  <a:pt x="259" y="9"/>
                  <a:pt x="270" y="5"/>
                  <a:pt x="282" y="2"/>
                </a:cubicBezTo>
                <a:cubicBezTo>
                  <a:pt x="282" y="176"/>
                  <a:pt x="282" y="176"/>
                  <a:pt x="282" y="176"/>
                </a:cubicBezTo>
                <a:cubicBezTo>
                  <a:pt x="271" y="161"/>
                  <a:pt x="266" y="140"/>
                  <a:pt x="265" y="120"/>
                </a:cubicBezTo>
                <a:cubicBezTo>
                  <a:pt x="263" y="141"/>
                  <a:pt x="253" y="168"/>
                  <a:pt x="240" y="193"/>
                </a:cubicBezTo>
                <a:cubicBezTo>
                  <a:pt x="240" y="17"/>
                  <a:pt x="240" y="17"/>
                  <a:pt x="240" y="17"/>
                </a:cubicBezTo>
                <a:close/>
                <a:moveTo>
                  <a:pt x="282" y="680"/>
                </a:moveTo>
                <a:cubicBezTo>
                  <a:pt x="240" y="680"/>
                  <a:pt x="240" y="680"/>
                  <a:pt x="240" y="680"/>
                </a:cubicBezTo>
                <a:cubicBezTo>
                  <a:pt x="240" y="624"/>
                  <a:pt x="240" y="624"/>
                  <a:pt x="240" y="624"/>
                </a:cubicBezTo>
                <a:cubicBezTo>
                  <a:pt x="241" y="624"/>
                  <a:pt x="241" y="624"/>
                  <a:pt x="241" y="624"/>
                </a:cubicBezTo>
                <a:cubicBezTo>
                  <a:pt x="242" y="625"/>
                  <a:pt x="242" y="625"/>
                  <a:pt x="242" y="625"/>
                </a:cubicBezTo>
                <a:cubicBezTo>
                  <a:pt x="245" y="627"/>
                  <a:pt x="249" y="622"/>
                  <a:pt x="246" y="618"/>
                </a:cubicBezTo>
                <a:cubicBezTo>
                  <a:pt x="246" y="618"/>
                  <a:pt x="245" y="618"/>
                  <a:pt x="245" y="618"/>
                </a:cubicBezTo>
                <a:cubicBezTo>
                  <a:pt x="244" y="617"/>
                  <a:pt x="244" y="617"/>
                  <a:pt x="244" y="617"/>
                </a:cubicBezTo>
                <a:cubicBezTo>
                  <a:pt x="243" y="616"/>
                  <a:pt x="243" y="616"/>
                  <a:pt x="243" y="616"/>
                </a:cubicBezTo>
                <a:cubicBezTo>
                  <a:pt x="241" y="616"/>
                  <a:pt x="241" y="616"/>
                  <a:pt x="241" y="616"/>
                </a:cubicBezTo>
                <a:cubicBezTo>
                  <a:pt x="240" y="615"/>
                  <a:pt x="240" y="615"/>
                  <a:pt x="240" y="615"/>
                </a:cubicBezTo>
                <a:cubicBezTo>
                  <a:pt x="240" y="594"/>
                  <a:pt x="240" y="594"/>
                  <a:pt x="240" y="594"/>
                </a:cubicBezTo>
                <a:cubicBezTo>
                  <a:pt x="253" y="602"/>
                  <a:pt x="267" y="607"/>
                  <a:pt x="282" y="610"/>
                </a:cubicBezTo>
                <a:cubicBezTo>
                  <a:pt x="282" y="630"/>
                  <a:pt x="282" y="630"/>
                  <a:pt x="282" y="630"/>
                </a:cubicBezTo>
                <a:cubicBezTo>
                  <a:pt x="281" y="630"/>
                  <a:pt x="281" y="630"/>
                  <a:pt x="281" y="630"/>
                </a:cubicBezTo>
                <a:cubicBezTo>
                  <a:pt x="279" y="630"/>
                  <a:pt x="279" y="630"/>
                  <a:pt x="279" y="630"/>
                </a:cubicBezTo>
                <a:cubicBezTo>
                  <a:pt x="278" y="629"/>
                  <a:pt x="278" y="630"/>
                  <a:pt x="277" y="630"/>
                </a:cubicBezTo>
                <a:cubicBezTo>
                  <a:pt x="274" y="632"/>
                  <a:pt x="274" y="637"/>
                  <a:pt x="278" y="637"/>
                </a:cubicBezTo>
                <a:cubicBezTo>
                  <a:pt x="279" y="638"/>
                  <a:pt x="279" y="638"/>
                  <a:pt x="279" y="638"/>
                </a:cubicBezTo>
                <a:cubicBezTo>
                  <a:pt x="281" y="638"/>
                  <a:pt x="281" y="638"/>
                  <a:pt x="281" y="638"/>
                </a:cubicBezTo>
                <a:cubicBezTo>
                  <a:pt x="282" y="638"/>
                  <a:pt x="282" y="638"/>
                  <a:pt x="282" y="638"/>
                </a:cubicBezTo>
                <a:cubicBezTo>
                  <a:pt x="282" y="680"/>
                  <a:pt x="282" y="680"/>
                  <a:pt x="282" y="680"/>
                </a:cubicBezTo>
                <a:close/>
                <a:moveTo>
                  <a:pt x="282" y="427"/>
                </a:moveTo>
                <a:cubicBezTo>
                  <a:pt x="282" y="448"/>
                  <a:pt x="282" y="448"/>
                  <a:pt x="282" y="448"/>
                </a:cubicBezTo>
                <a:cubicBezTo>
                  <a:pt x="270" y="445"/>
                  <a:pt x="258" y="440"/>
                  <a:pt x="247" y="434"/>
                </a:cubicBezTo>
                <a:cubicBezTo>
                  <a:pt x="245" y="441"/>
                  <a:pt x="243" y="448"/>
                  <a:pt x="240" y="455"/>
                </a:cubicBezTo>
                <a:cubicBezTo>
                  <a:pt x="240" y="405"/>
                  <a:pt x="240" y="405"/>
                  <a:pt x="240" y="405"/>
                </a:cubicBezTo>
                <a:cubicBezTo>
                  <a:pt x="253" y="415"/>
                  <a:pt x="267" y="423"/>
                  <a:pt x="282" y="427"/>
                </a:cubicBezTo>
                <a:close/>
                <a:moveTo>
                  <a:pt x="204" y="31"/>
                </a:moveTo>
                <a:cubicBezTo>
                  <a:pt x="215" y="24"/>
                  <a:pt x="227" y="19"/>
                  <a:pt x="240" y="17"/>
                </a:cubicBezTo>
                <a:cubicBezTo>
                  <a:pt x="240" y="193"/>
                  <a:pt x="240" y="193"/>
                  <a:pt x="240" y="193"/>
                </a:cubicBezTo>
                <a:cubicBezTo>
                  <a:pt x="229" y="214"/>
                  <a:pt x="217" y="232"/>
                  <a:pt x="204" y="241"/>
                </a:cubicBezTo>
                <a:cubicBezTo>
                  <a:pt x="204" y="31"/>
                  <a:pt x="204" y="31"/>
                  <a:pt x="204" y="31"/>
                </a:cubicBezTo>
                <a:close/>
                <a:moveTo>
                  <a:pt x="240" y="680"/>
                </a:moveTo>
                <a:cubicBezTo>
                  <a:pt x="204" y="680"/>
                  <a:pt x="204" y="680"/>
                  <a:pt x="204" y="680"/>
                </a:cubicBezTo>
                <a:cubicBezTo>
                  <a:pt x="204" y="598"/>
                  <a:pt x="204" y="598"/>
                  <a:pt x="204" y="598"/>
                </a:cubicBezTo>
                <a:cubicBezTo>
                  <a:pt x="204" y="598"/>
                  <a:pt x="204" y="598"/>
                  <a:pt x="204" y="598"/>
                </a:cubicBezTo>
                <a:cubicBezTo>
                  <a:pt x="207" y="601"/>
                  <a:pt x="212" y="597"/>
                  <a:pt x="210" y="593"/>
                </a:cubicBezTo>
                <a:cubicBezTo>
                  <a:pt x="210" y="593"/>
                  <a:pt x="209" y="592"/>
                  <a:pt x="209" y="592"/>
                </a:cubicBezTo>
                <a:cubicBezTo>
                  <a:pt x="209" y="592"/>
                  <a:pt x="209" y="592"/>
                  <a:pt x="209" y="592"/>
                </a:cubicBezTo>
                <a:cubicBezTo>
                  <a:pt x="208" y="591"/>
                  <a:pt x="208" y="591"/>
                  <a:pt x="208" y="591"/>
                </a:cubicBezTo>
                <a:cubicBezTo>
                  <a:pt x="207" y="590"/>
                  <a:pt x="207" y="590"/>
                  <a:pt x="207" y="590"/>
                </a:cubicBezTo>
                <a:cubicBezTo>
                  <a:pt x="206" y="588"/>
                  <a:pt x="206" y="588"/>
                  <a:pt x="206" y="588"/>
                </a:cubicBezTo>
                <a:cubicBezTo>
                  <a:pt x="205" y="587"/>
                  <a:pt x="205" y="587"/>
                  <a:pt x="205" y="587"/>
                </a:cubicBezTo>
                <a:cubicBezTo>
                  <a:pt x="204" y="586"/>
                  <a:pt x="204" y="586"/>
                  <a:pt x="204" y="586"/>
                </a:cubicBezTo>
                <a:cubicBezTo>
                  <a:pt x="204" y="586"/>
                  <a:pt x="204" y="586"/>
                  <a:pt x="204" y="586"/>
                </a:cubicBezTo>
                <a:cubicBezTo>
                  <a:pt x="204" y="555"/>
                  <a:pt x="204" y="555"/>
                  <a:pt x="204" y="555"/>
                </a:cubicBezTo>
                <a:cubicBezTo>
                  <a:pt x="212" y="571"/>
                  <a:pt x="224" y="584"/>
                  <a:pt x="240" y="594"/>
                </a:cubicBezTo>
                <a:cubicBezTo>
                  <a:pt x="240" y="615"/>
                  <a:pt x="240" y="615"/>
                  <a:pt x="240" y="615"/>
                </a:cubicBezTo>
                <a:cubicBezTo>
                  <a:pt x="240" y="615"/>
                  <a:pt x="240" y="615"/>
                  <a:pt x="240" y="615"/>
                </a:cubicBezTo>
                <a:cubicBezTo>
                  <a:pt x="238" y="614"/>
                  <a:pt x="238" y="614"/>
                  <a:pt x="238" y="614"/>
                </a:cubicBezTo>
                <a:cubicBezTo>
                  <a:pt x="238" y="614"/>
                  <a:pt x="237" y="614"/>
                  <a:pt x="236" y="614"/>
                </a:cubicBezTo>
                <a:cubicBezTo>
                  <a:pt x="233" y="614"/>
                  <a:pt x="232" y="619"/>
                  <a:pt x="235" y="621"/>
                </a:cubicBezTo>
                <a:cubicBezTo>
                  <a:pt x="236" y="622"/>
                  <a:pt x="236" y="622"/>
                  <a:pt x="236" y="622"/>
                </a:cubicBezTo>
                <a:cubicBezTo>
                  <a:pt x="238" y="623"/>
                  <a:pt x="238" y="623"/>
                  <a:pt x="238" y="623"/>
                </a:cubicBezTo>
                <a:cubicBezTo>
                  <a:pt x="239" y="624"/>
                  <a:pt x="239" y="624"/>
                  <a:pt x="239" y="624"/>
                </a:cubicBezTo>
                <a:cubicBezTo>
                  <a:pt x="240" y="624"/>
                  <a:pt x="240" y="624"/>
                  <a:pt x="240" y="624"/>
                </a:cubicBezTo>
                <a:cubicBezTo>
                  <a:pt x="240" y="680"/>
                  <a:pt x="240" y="680"/>
                  <a:pt x="240" y="680"/>
                </a:cubicBezTo>
                <a:close/>
                <a:moveTo>
                  <a:pt x="240" y="405"/>
                </a:moveTo>
                <a:cubicBezTo>
                  <a:pt x="240" y="455"/>
                  <a:pt x="240" y="455"/>
                  <a:pt x="240" y="455"/>
                </a:cubicBezTo>
                <a:cubicBezTo>
                  <a:pt x="232" y="474"/>
                  <a:pt x="220" y="489"/>
                  <a:pt x="204" y="498"/>
                </a:cubicBezTo>
                <a:cubicBezTo>
                  <a:pt x="204" y="365"/>
                  <a:pt x="204" y="365"/>
                  <a:pt x="204" y="365"/>
                </a:cubicBezTo>
                <a:cubicBezTo>
                  <a:pt x="214" y="380"/>
                  <a:pt x="226" y="394"/>
                  <a:pt x="240" y="405"/>
                </a:cubicBezTo>
                <a:close/>
                <a:moveTo>
                  <a:pt x="180" y="52"/>
                </a:moveTo>
                <a:cubicBezTo>
                  <a:pt x="187" y="44"/>
                  <a:pt x="195" y="37"/>
                  <a:pt x="204" y="31"/>
                </a:cubicBezTo>
                <a:cubicBezTo>
                  <a:pt x="204" y="241"/>
                  <a:pt x="204" y="241"/>
                  <a:pt x="204" y="241"/>
                </a:cubicBezTo>
                <a:cubicBezTo>
                  <a:pt x="198" y="245"/>
                  <a:pt x="193" y="248"/>
                  <a:pt x="188" y="248"/>
                </a:cubicBezTo>
                <a:cubicBezTo>
                  <a:pt x="186" y="235"/>
                  <a:pt x="183" y="225"/>
                  <a:pt x="180" y="219"/>
                </a:cubicBezTo>
                <a:cubicBezTo>
                  <a:pt x="180" y="52"/>
                  <a:pt x="180" y="52"/>
                  <a:pt x="180" y="52"/>
                </a:cubicBezTo>
                <a:close/>
                <a:moveTo>
                  <a:pt x="204" y="680"/>
                </a:moveTo>
                <a:cubicBezTo>
                  <a:pt x="180" y="680"/>
                  <a:pt x="180" y="680"/>
                  <a:pt x="180" y="680"/>
                </a:cubicBezTo>
                <a:cubicBezTo>
                  <a:pt x="180" y="560"/>
                  <a:pt x="180" y="560"/>
                  <a:pt x="180" y="560"/>
                </a:cubicBezTo>
                <a:cubicBezTo>
                  <a:pt x="182" y="561"/>
                  <a:pt x="186" y="559"/>
                  <a:pt x="185" y="555"/>
                </a:cubicBezTo>
                <a:cubicBezTo>
                  <a:pt x="185" y="555"/>
                  <a:pt x="185" y="555"/>
                  <a:pt x="185" y="555"/>
                </a:cubicBezTo>
                <a:cubicBezTo>
                  <a:pt x="184" y="553"/>
                  <a:pt x="184" y="553"/>
                  <a:pt x="184" y="553"/>
                </a:cubicBezTo>
                <a:cubicBezTo>
                  <a:pt x="183" y="552"/>
                  <a:pt x="183" y="552"/>
                  <a:pt x="183" y="552"/>
                </a:cubicBezTo>
                <a:cubicBezTo>
                  <a:pt x="183" y="550"/>
                  <a:pt x="183" y="550"/>
                  <a:pt x="183" y="550"/>
                </a:cubicBezTo>
                <a:cubicBezTo>
                  <a:pt x="182" y="549"/>
                  <a:pt x="182" y="549"/>
                  <a:pt x="182" y="549"/>
                </a:cubicBezTo>
                <a:cubicBezTo>
                  <a:pt x="182" y="547"/>
                  <a:pt x="182" y="547"/>
                  <a:pt x="182" y="547"/>
                </a:cubicBezTo>
                <a:cubicBezTo>
                  <a:pt x="182" y="546"/>
                  <a:pt x="181" y="546"/>
                  <a:pt x="180" y="545"/>
                </a:cubicBezTo>
                <a:cubicBezTo>
                  <a:pt x="180" y="331"/>
                  <a:pt x="180" y="331"/>
                  <a:pt x="180" y="331"/>
                </a:cubicBezTo>
                <a:cubicBezTo>
                  <a:pt x="182" y="332"/>
                  <a:pt x="185" y="332"/>
                  <a:pt x="187" y="333"/>
                </a:cubicBezTo>
                <a:cubicBezTo>
                  <a:pt x="192" y="344"/>
                  <a:pt x="198" y="355"/>
                  <a:pt x="204" y="365"/>
                </a:cubicBezTo>
                <a:cubicBezTo>
                  <a:pt x="204" y="498"/>
                  <a:pt x="204" y="498"/>
                  <a:pt x="204" y="498"/>
                </a:cubicBezTo>
                <a:cubicBezTo>
                  <a:pt x="201" y="499"/>
                  <a:pt x="199" y="500"/>
                  <a:pt x="196" y="501"/>
                </a:cubicBezTo>
                <a:cubicBezTo>
                  <a:pt x="194" y="522"/>
                  <a:pt x="197" y="540"/>
                  <a:pt x="204" y="555"/>
                </a:cubicBezTo>
                <a:cubicBezTo>
                  <a:pt x="204" y="586"/>
                  <a:pt x="204" y="586"/>
                  <a:pt x="204" y="586"/>
                </a:cubicBezTo>
                <a:cubicBezTo>
                  <a:pt x="201" y="583"/>
                  <a:pt x="196" y="587"/>
                  <a:pt x="198" y="591"/>
                </a:cubicBezTo>
                <a:cubicBezTo>
                  <a:pt x="198" y="591"/>
                  <a:pt x="198" y="591"/>
                  <a:pt x="199" y="592"/>
                </a:cubicBezTo>
                <a:cubicBezTo>
                  <a:pt x="199" y="593"/>
                  <a:pt x="199" y="593"/>
                  <a:pt x="199" y="593"/>
                </a:cubicBezTo>
                <a:cubicBezTo>
                  <a:pt x="200" y="594"/>
                  <a:pt x="200" y="594"/>
                  <a:pt x="200" y="594"/>
                </a:cubicBezTo>
                <a:cubicBezTo>
                  <a:pt x="202" y="595"/>
                  <a:pt x="202" y="595"/>
                  <a:pt x="202" y="595"/>
                </a:cubicBezTo>
                <a:cubicBezTo>
                  <a:pt x="203" y="596"/>
                  <a:pt x="203" y="596"/>
                  <a:pt x="203" y="596"/>
                </a:cubicBezTo>
                <a:cubicBezTo>
                  <a:pt x="204" y="598"/>
                  <a:pt x="204" y="598"/>
                  <a:pt x="204" y="598"/>
                </a:cubicBezTo>
                <a:cubicBezTo>
                  <a:pt x="204" y="598"/>
                  <a:pt x="204" y="598"/>
                  <a:pt x="204" y="598"/>
                </a:cubicBezTo>
                <a:lnTo>
                  <a:pt x="204" y="680"/>
                </a:lnTo>
                <a:close/>
                <a:moveTo>
                  <a:pt x="171" y="63"/>
                </a:moveTo>
                <a:cubicBezTo>
                  <a:pt x="174" y="59"/>
                  <a:pt x="177" y="56"/>
                  <a:pt x="180" y="52"/>
                </a:cubicBezTo>
                <a:cubicBezTo>
                  <a:pt x="180" y="219"/>
                  <a:pt x="180" y="219"/>
                  <a:pt x="180" y="219"/>
                </a:cubicBezTo>
                <a:cubicBezTo>
                  <a:pt x="177" y="214"/>
                  <a:pt x="174" y="211"/>
                  <a:pt x="171" y="210"/>
                </a:cubicBezTo>
                <a:cubicBezTo>
                  <a:pt x="171" y="63"/>
                  <a:pt x="171" y="63"/>
                  <a:pt x="171" y="63"/>
                </a:cubicBezTo>
                <a:close/>
                <a:moveTo>
                  <a:pt x="180" y="680"/>
                </a:moveTo>
                <a:cubicBezTo>
                  <a:pt x="171" y="680"/>
                  <a:pt x="171" y="680"/>
                  <a:pt x="171" y="680"/>
                </a:cubicBezTo>
                <a:cubicBezTo>
                  <a:pt x="171" y="514"/>
                  <a:pt x="171" y="514"/>
                  <a:pt x="171" y="514"/>
                </a:cubicBezTo>
                <a:cubicBezTo>
                  <a:pt x="173" y="514"/>
                  <a:pt x="174" y="513"/>
                  <a:pt x="175" y="511"/>
                </a:cubicBezTo>
                <a:cubicBezTo>
                  <a:pt x="175" y="511"/>
                  <a:pt x="175" y="510"/>
                  <a:pt x="175" y="510"/>
                </a:cubicBezTo>
                <a:cubicBezTo>
                  <a:pt x="175" y="508"/>
                  <a:pt x="175" y="508"/>
                  <a:pt x="175" y="508"/>
                </a:cubicBezTo>
                <a:cubicBezTo>
                  <a:pt x="175" y="506"/>
                  <a:pt x="175" y="506"/>
                  <a:pt x="175" y="506"/>
                </a:cubicBezTo>
                <a:cubicBezTo>
                  <a:pt x="175" y="504"/>
                  <a:pt x="175" y="504"/>
                  <a:pt x="175" y="504"/>
                </a:cubicBezTo>
                <a:cubicBezTo>
                  <a:pt x="175" y="502"/>
                  <a:pt x="175" y="502"/>
                  <a:pt x="175" y="502"/>
                </a:cubicBezTo>
                <a:cubicBezTo>
                  <a:pt x="175" y="501"/>
                  <a:pt x="174" y="500"/>
                  <a:pt x="174" y="500"/>
                </a:cubicBezTo>
                <a:cubicBezTo>
                  <a:pt x="173" y="499"/>
                  <a:pt x="172" y="498"/>
                  <a:pt x="171" y="498"/>
                </a:cubicBezTo>
                <a:cubicBezTo>
                  <a:pt x="171" y="325"/>
                  <a:pt x="171" y="325"/>
                  <a:pt x="171" y="325"/>
                </a:cubicBezTo>
                <a:cubicBezTo>
                  <a:pt x="174" y="327"/>
                  <a:pt x="177" y="329"/>
                  <a:pt x="180" y="331"/>
                </a:cubicBezTo>
                <a:cubicBezTo>
                  <a:pt x="180" y="545"/>
                  <a:pt x="180" y="545"/>
                  <a:pt x="180" y="545"/>
                </a:cubicBezTo>
                <a:cubicBezTo>
                  <a:pt x="179" y="545"/>
                  <a:pt x="178" y="545"/>
                  <a:pt x="177" y="545"/>
                </a:cubicBezTo>
                <a:cubicBezTo>
                  <a:pt x="175" y="546"/>
                  <a:pt x="174" y="548"/>
                  <a:pt x="175" y="550"/>
                </a:cubicBezTo>
                <a:cubicBezTo>
                  <a:pt x="175" y="551"/>
                  <a:pt x="175" y="551"/>
                  <a:pt x="175" y="551"/>
                </a:cubicBezTo>
                <a:cubicBezTo>
                  <a:pt x="176" y="553"/>
                  <a:pt x="176" y="553"/>
                  <a:pt x="176" y="553"/>
                </a:cubicBezTo>
                <a:cubicBezTo>
                  <a:pt x="177" y="555"/>
                  <a:pt x="177" y="555"/>
                  <a:pt x="177" y="555"/>
                </a:cubicBezTo>
                <a:cubicBezTo>
                  <a:pt x="177" y="557"/>
                  <a:pt x="177" y="557"/>
                  <a:pt x="177" y="557"/>
                </a:cubicBezTo>
                <a:cubicBezTo>
                  <a:pt x="178" y="558"/>
                  <a:pt x="178" y="558"/>
                  <a:pt x="178" y="558"/>
                </a:cubicBezTo>
                <a:cubicBezTo>
                  <a:pt x="178" y="559"/>
                  <a:pt x="179" y="559"/>
                  <a:pt x="180" y="560"/>
                </a:cubicBezTo>
                <a:lnTo>
                  <a:pt x="180" y="680"/>
                </a:lnTo>
                <a:close/>
                <a:moveTo>
                  <a:pt x="124" y="502"/>
                </a:moveTo>
                <a:cubicBezTo>
                  <a:pt x="128" y="501"/>
                  <a:pt x="128" y="501"/>
                  <a:pt x="128" y="501"/>
                </a:cubicBezTo>
                <a:cubicBezTo>
                  <a:pt x="127" y="500"/>
                  <a:pt x="126" y="498"/>
                  <a:pt x="124" y="497"/>
                </a:cubicBezTo>
                <a:cubicBezTo>
                  <a:pt x="124" y="184"/>
                  <a:pt x="124" y="184"/>
                  <a:pt x="124" y="184"/>
                </a:cubicBezTo>
                <a:cubicBezTo>
                  <a:pt x="130" y="139"/>
                  <a:pt x="147" y="95"/>
                  <a:pt x="171" y="63"/>
                </a:cubicBezTo>
                <a:cubicBezTo>
                  <a:pt x="171" y="210"/>
                  <a:pt x="171" y="210"/>
                  <a:pt x="171" y="210"/>
                </a:cubicBezTo>
                <a:cubicBezTo>
                  <a:pt x="162" y="207"/>
                  <a:pt x="152" y="220"/>
                  <a:pt x="149" y="247"/>
                </a:cubicBezTo>
                <a:cubicBezTo>
                  <a:pt x="145" y="276"/>
                  <a:pt x="153" y="309"/>
                  <a:pt x="171" y="325"/>
                </a:cubicBezTo>
                <a:cubicBezTo>
                  <a:pt x="171" y="498"/>
                  <a:pt x="171" y="498"/>
                  <a:pt x="171" y="498"/>
                </a:cubicBezTo>
                <a:cubicBezTo>
                  <a:pt x="169" y="498"/>
                  <a:pt x="167" y="500"/>
                  <a:pt x="167" y="502"/>
                </a:cubicBezTo>
                <a:cubicBezTo>
                  <a:pt x="167" y="505"/>
                  <a:pt x="167" y="505"/>
                  <a:pt x="167" y="505"/>
                </a:cubicBezTo>
                <a:cubicBezTo>
                  <a:pt x="167" y="507"/>
                  <a:pt x="167" y="507"/>
                  <a:pt x="167" y="507"/>
                </a:cubicBezTo>
                <a:cubicBezTo>
                  <a:pt x="167" y="509"/>
                  <a:pt x="167" y="509"/>
                  <a:pt x="167" y="509"/>
                </a:cubicBezTo>
                <a:cubicBezTo>
                  <a:pt x="167" y="510"/>
                  <a:pt x="167" y="510"/>
                  <a:pt x="167" y="510"/>
                </a:cubicBezTo>
                <a:cubicBezTo>
                  <a:pt x="167" y="513"/>
                  <a:pt x="169" y="514"/>
                  <a:pt x="171" y="514"/>
                </a:cubicBezTo>
                <a:cubicBezTo>
                  <a:pt x="171" y="680"/>
                  <a:pt x="171" y="680"/>
                  <a:pt x="171" y="680"/>
                </a:cubicBezTo>
                <a:cubicBezTo>
                  <a:pt x="124" y="680"/>
                  <a:pt x="124" y="680"/>
                  <a:pt x="124" y="680"/>
                </a:cubicBezTo>
                <a:cubicBezTo>
                  <a:pt x="124" y="653"/>
                  <a:pt x="124" y="653"/>
                  <a:pt x="124" y="653"/>
                </a:cubicBezTo>
                <a:cubicBezTo>
                  <a:pt x="127" y="653"/>
                  <a:pt x="129" y="652"/>
                  <a:pt x="129" y="648"/>
                </a:cubicBezTo>
                <a:cubicBezTo>
                  <a:pt x="129" y="648"/>
                  <a:pt x="129" y="648"/>
                  <a:pt x="129" y="648"/>
                </a:cubicBezTo>
                <a:cubicBezTo>
                  <a:pt x="129" y="648"/>
                  <a:pt x="129" y="648"/>
                  <a:pt x="129" y="648"/>
                </a:cubicBezTo>
                <a:cubicBezTo>
                  <a:pt x="128" y="647"/>
                  <a:pt x="128" y="647"/>
                  <a:pt x="128" y="647"/>
                </a:cubicBezTo>
                <a:cubicBezTo>
                  <a:pt x="128" y="646"/>
                  <a:pt x="128" y="646"/>
                  <a:pt x="128" y="646"/>
                </a:cubicBezTo>
                <a:cubicBezTo>
                  <a:pt x="128" y="645"/>
                  <a:pt x="128" y="645"/>
                  <a:pt x="128" y="645"/>
                </a:cubicBezTo>
                <a:cubicBezTo>
                  <a:pt x="128" y="644"/>
                  <a:pt x="128" y="644"/>
                  <a:pt x="128" y="644"/>
                </a:cubicBezTo>
                <a:cubicBezTo>
                  <a:pt x="128" y="643"/>
                  <a:pt x="128" y="643"/>
                  <a:pt x="128" y="643"/>
                </a:cubicBezTo>
                <a:cubicBezTo>
                  <a:pt x="127" y="642"/>
                  <a:pt x="127" y="642"/>
                  <a:pt x="127" y="642"/>
                </a:cubicBezTo>
                <a:cubicBezTo>
                  <a:pt x="127" y="641"/>
                  <a:pt x="127" y="641"/>
                  <a:pt x="127" y="641"/>
                </a:cubicBezTo>
                <a:cubicBezTo>
                  <a:pt x="127" y="640"/>
                  <a:pt x="127" y="640"/>
                  <a:pt x="127" y="640"/>
                </a:cubicBezTo>
                <a:cubicBezTo>
                  <a:pt x="127" y="639"/>
                  <a:pt x="125" y="638"/>
                  <a:pt x="124" y="637"/>
                </a:cubicBezTo>
                <a:lnTo>
                  <a:pt x="124" y="502"/>
                </a:lnTo>
                <a:close/>
                <a:moveTo>
                  <a:pt x="105" y="509"/>
                </a:moveTo>
                <a:cubicBezTo>
                  <a:pt x="112" y="507"/>
                  <a:pt x="118" y="505"/>
                  <a:pt x="124" y="502"/>
                </a:cubicBezTo>
                <a:cubicBezTo>
                  <a:pt x="124" y="637"/>
                  <a:pt x="124" y="637"/>
                  <a:pt x="124" y="637"/>
                </a:cubicBezTo>
                <a:cubicBezTo>
                  <a:pt x="122" y="637"/>
                  <a:pt x="119" y="639"/>
                  <a:pt x="120" y="642"/>
                </a:cubicBezTo>
                <a:cubicBezTo>
                  <a:pt x="120" y="642"/>
                  <a:pt x="120" y="642"/>
                  <a:pt x="120" y="642"/>
                </a:cubicBezTo>
                <a:cubicBezTo>
                  <a:pt x="120" y="643"/>
                  <a:pt x="120" y="643"/>
                  <a:pt x="120" y="643"/>
                </a:cubicBezTo>
                <a:cubicBezTo>
                  <a:pt x="120" y="644"/>
                  <a:pt x="120" y="644"/>
                  <a:pt x="120" y="644"/>
                </a:cubicBezTo>
                <a:cubicBezTo>
                  <a:pt x="120" y="645"/>
                  <a:pt x="120" y="645"/>
                  <a:pt x="120" y="645"/>
                </a:cubicBezTo>
                <a:cubicBezTo>
                  <a:pt x="121" y="646"/>
                  <a:pt x="121" y="646"/>
                  <a:pt x="121" y="646"/>
                </a:cubicBezTo>
                <a:cubicBezTo>
                  <a:pt x="121" y="647"/>
                  <a:pt x="121" y="647"/>
                  <a:pt x="121" y="647"/>
                </a:cubicBezTo>
                <a:cubicBezTo>
                  <a:pt x="121" y="648"/>
                  <a:pt x="121" y="648"/>
                  <a:pt x="121" y="648"/>
                </a:cubicBezTo>
                <a:cubicBezTo>
                  <a:pt x="121" y="648"/>
                  <a:pt x="121" y="648"/>
                  <a:pt x="121" y="648"/>
                </a:cubicBezTo>
                <a:cubicBezTo>
                  <a:pt x="121" y="649"/>
                  <a:pt x="121" y="649"/>
                  <a:pt x="121" y="649"/>
                </a:cubicBezTo>
                <a:cubicBezTo>
                  <a:pt x="121" y="650"/>
                  <a:pt x="121" y="650"/>
                  <a:pt x="121" y="650"/>
                </a:cubicBezTo>
                <a:cubicBezTo>
                  <a:pt x="122" y="652"/>
                  <a:pt x="123" y="653"/>
                  <a:pt x="124" y="653"/>
                </a:cubicBezTo>
                <a:cubicBezTo>
                  <a:pt x="124" y="680"/>
                  <a:pt x="124" y="680"/>
                  <a:pt x="124" y="680"/>
                </a:cubicBezTo>
                <a:cubicBezTo>
                  <a:pt x="105" y="680"/>
                  <a:pt x="105" y="680"/>
                  <a:pt x="105" y="680"/>
                </a:cubicBezTo>
                <a:cubicBezTo>
                  <a:pt x="105" y="609"/>
                  <a:pt x="105" y="609"/>
                  <a:pt x="105" y="609"/>
                </a:cubicBezTo>
                <a:cubicBezTo>
                  <a:pt x="108" y="612"/>
                  <a:pt x="113" y="608"/>
                  <a:pt x="111" y="604"/>
                </a:cubicBezTo>
                <a:cubicBezTo>
                  <a:pt x="111" y="603"/>
                  <a:pt x="111" y="603"/>
                  <a:pt x="111" y="603"/>
                </a:cubicBezTo>
                <a:cubicBezTo>
                  <a:pt x="110" y="603"/>
                  <a:pt x="110" y="603"/>
                  <a:pt x="110" y="603"/>
                </a:cubicBezTo>
                <a:cubicBezTo>
                  <a:pt x="110" y="602"/>
                  <a:pt x="110" y="602"/>
                  <a:pt x="110" y="602"/>
                </a:cubicBezTo>
                <a:cubicBezTo>
                  <a:pt x="109" y="602"/>
                  <a:pt x="109" y="602"/>
                  <a:pt x="109" y="602"/>
                </a:cubicBezTo>
                <a:cubicBezTo>
                  <a:pt x="109" y="601"/>
                  <a:pt x="109" y="601"/>
                  <a:pt x="109" y="601"/>
                </a:cubicBezTo>
                <a:cubicBezTo>
                  <a:pt x="108" y="600"/>
                  <a:pt x="108" y="600"/>
                  <a:pt x="108" y="600"/>
                </a:cubicBezTo>
                <a:cubicBezTo>
                  <a:pt x="108" y="600"/>
                  <a:pt x="108" y="600"/>
                  <a:pt x="108" y="600"/>
                </a:cubicBezTo>
                <a:cubicBezTo>
                  <a:pt x="108" y="599"/>
                  <a:pt x="108" y="599"/>
                  <a:pt x="108" y="599"/>
                </a:cubicBezTo>
                <a:cubicBezTo>
                  <a:pt x="107" y="599"/>
                  <a:pt x="107" y="599"/>
                  <a:pt x="107" y="599"/>
                </a:cubicBezTo>
                <a:cubicBezTo>
                  <a:pt x="107" y="598"/>
                  <a:pt x="107" y="598"/>
                  <a:pt x="107" y="598"/>
                </a:cubicBezTo>
                <a:cubicBezTo>
                  <a:pt x="106" y="597"/>
                  <a:pt x="106" y="597"/>
                  <a:pt x="106" y="597"/>
                </a:cubicBezTo>
                <a:cubicBezTo>
                  <a:pt x="106" y="597"/>
                  <a:pt x="106" y="597"/>
                  <a:pt x="106" y="597"/>
                </a:cubicBezTo>
                <a:cubicBezTo>
                  <a:pt x="106" y="597"/>
                  <a:pt x="105" y="597"/>
                  <a:pt x="105" y="597"/>
                </a:cubicBezTo>
                <a:cubicBezTo>
                  <a:pt x="105" y="509"/>
                  <a:pt x="105" y="509"/>
                  <a:pt x="105" y="509"/>
                </a:cubicBezTo>
                <a:close/>
                <a:moveTo>
                  <a:pt x="124" y="497"/>
                </a:moveTo>
                <a:cubicBezTo>
                  <a:pt x="114" y="484"/>
                  <a:pt x="107" y="468"/>
                  <a:pt x="107" y="450"/>
                </a:cubicBezTo>
                <a:cubicBezTo>
                  <a:pt x="107" y="437"/>
                  <a:pt x="111" y="425"/>
                  <a:pt x="117" y="415"/>
                </a:cubicBezTo>
                <a:cubicBezTo>
                  <a:pt x="113" y="414"/>
                  <a:pt x="109" y="413"/>
                  <a:pt x="105" y="412"/>
                </a:cubicBezTo>
                <a:cubicBezTo>
                  <a:pt x="105" y="224"/>
                  <a:pt x="105" y="224"/>
                  <a:pt x="105" y="224"/>
                </a:cubicBezTo>
                <a:cubicBezTo>
                  <a:pt x="110" y="219"/>
                  <a:pt x="116" y="215"/>
                  <a:pt x="122" y="211"/>
                </a:cubicBezTo>
                <a:cubicBezTo>
                  <a:pt x="122" y="202"/>
                  <a:pt x="123" y="193"/>
                  <a:pt x="124" y="184"/>
                </a:cubicBezTo>
                <a:lnTo>
                  <a:pt x="124" y="497"/>
                </a:lnTo>
                <a:close/>
                <a:moveTo>
                  <a:pt x="70" y="523"/>
                </a:moveTo>
                <a:cubicBezTo>
                  <a:pt x="81" y="517"/>
                  <a:pt x="93" y="513"/>
                  <a:pt x="105" y="509"/>
                </a:cubicBezTo>
                <a:cubicBezTo>
                  <a:pt x="105" y="597"/>
                  <a:pt x="105" y="597"/>
                  <a:pt x="105" y="597"/>
                </a:cubicBezTo>
                <a:cubicBezTo>
                  <a:pt x="102" y="594"/>
                  <a:pt x="98" y="597"/>
                  <a:pt x="100" y="601"/>
                </a:cubicBezTo>
                <a:cubicBezTo>
                  <a:pt x="100" y="602"/>
                  <a:pt x="100" y="602"/>
                  <a:pt x="100" y="602"/>
                </a:cubicBezTo>
                <a:cubicBezTo>
                  <a:pt x="100" y="603"/>
                  <a:pt x="100" y="603"/>
                  <a:pt x="100" y="603"/>
                </a:cubicBezTo>
                <a:cubicBezTo>
                  <a:pt x="101" y="603"/>
                  <a:pt x="101" y="603"/>
                  <a:pt x="101" y="603"/>
                </a:cubicBezTo>
                <a:cubicBezTo>
                  <a:pt x="101" y="604"/>
                  <a:pt x="101" y="604"/>
                  <a:pt x="101" y="604"/>
                </a:cubicBezTo>
                <a:cubicBezTo>
                  <a:pt x="102" y="604"/>
                  <a:pt x="102" y="604"/>
                  <a:pt x="102" y="604"/>
                </a:cubicBezTo>
                <a:cubicBezTo>
                  <a:pt x="102" y="605"/>
                  <a:pt x="102" y="605"/>
                  <a:pt x="102" y="605"/>
                </a:cubicBezTo>
                <a:cubicBezTo>
                  <a:pt x="103" y="605"/>
                  <a:pt x="103" y="605"/>
                  <a:pt x="103" y="605"/>
                </a:cubicBezTo>
                <a:cubicBezTo>
                  <a:pt x="103" y="606"/>
                  <a:pt x="103" y="606"/>
                  <a:pt x="103" y="606"/>
                </a:cubicBezTo>
                <a:cubicBezTo>
                  <a:pt x="104" y="607"/>
                  <a:pt x="104" y="607"/>
                  <a:pt x="104" y="607"/>
                </a:cubicBezTo>
                <a:cubicBezTo>
                  <a:pt x="104" y="607"/>
                  <a:pt x="104" y="607"/>
                  <a:pt x="104" y="607"/>
                </a:cubicBezTo>
                <a:cubicBezTo>
                  <a:pt x="104" y="608"/>
                  <a:pt x="104" y="608"/>
                  <a:pt x="104" y="608"/>
                </a:cubicBezTo>
                <a:cubicBezTo>
                  <a:pt x="105" y="608"/>
                  <a:pt x="105" y="608"/>
                  <a:pt x="105" y="608"/>
                </a:cubicBezTo>
                <a:cubicBezTo>
                  <a:pt x="105" y="608"/>
                  <a:pt x="105" y="609"/>
                  <a:pt x="105" y="609"/>
                </a:cubicBezTo>
                <a:cubicBezTo>
                  <a:pt x="105" y="680"/>
                  <a:pt x="105" y="680"/>
                  <a:pt x="105" y="680"/>
                </a:cubicBezTo>
                <a:cubicBezTo>
                  <a:pt x="70" y="680"/>
                  <a:pt x="70" y="680"/>
                  <a:pt x="70" y="680"/>
                </a:cubicBezTo>
                <a:cubicBezTo>
                  <a:pt x="70" y="579"/>
                  <a:pt x="70" y="579"/>
                  <a:pt x="70" y="579"/>
                </a:cubicBezTo>
                <a:cubicBezTo>
                  <a:pt x="70" y="580"/>
                  <a:pt x="70" y="580"/>
                  <a:pt x="70" y="580"/>
                </a:cubicBezTo>
                <a:cubicBezTo>
                  <a:pt x="71" y="580"/>
                  <a:pt x="71" y="580"/>
                  <a:pt x="71" y="580"/>
                </a:cubicBezTo>
                <a:cubicBezTo>
                  <a:pt x="71" y="580"/>
                  <a:pt x="71" y="580"/>
                  <a:pt x="71" y="580"/>
                </a:cubicBezTo>
                <a:cubicBezTo>
                  <a:pt x="72" y="580"/>
                  <a:pt x="72" y="580"/>
                  <a:pt x="72" y="580"/>
                </a:cubicBezTo>
                <a:cubicBezTo>
                  <a:pt x="76" y="582"/>
                  <a:pt x="79" y="576"/>
                  <a:pt x="75" y="573"/>
                </a:cubicBezTo>
                <a:cubicBezTo>
                  <a:pt x="75" y="573"/>
                  <a:pt x="75" y="573"/>
                  <a:pt x="75" y="573"/>
                </a:cubicBezTo>
                <a:cubicBezTo>
                  <a:pt x="74" y="573"/>
                  <a:pt x="74" y="573"/>
                  <a:pt x="74" y="573"/>
                </a:cubicBezTo>
                <a:cubicBezTo>
                  <a:pt x="74" y="573"/>
                  <a:pt x="74" y="573"/>
                  <a:pt x="74" y="573"/>
                </a:cubicBezTo>
                <a:cubicBezTo>
                  <a:pt x="73" y="572"/>
                  <a:pt x="73" y="572"/>
                  <a:pt x="73" y="572"/>
                </a:cubicBezTo>
                <a:cubicBezTo>
                  <a:pt x="72" y="572"/>
                  <a:pt x="72" y="572"/>
                  <a:pt x="72" y="572"/>
                </a:cubicBezTo>
                <a:cubicBezTo>
                  <a:pt x="72" y="572"/>
                  <a:pt x="72" y="572"/>
                  <a:pt x="72" y="572"/>
                </a:cubicBezTo>
                <a:cubicBezTo>
                  <a:pt x="71" y="572"/>
                  <a:pt x="71" y="572"/>
                  <a:pt x="71" y="572"/>
                </a:cubicBezTo>
                <a:cubicBezTo>
                  <a:pt x="71" y="571"/>
                  <a:pt x="71" y="571"/>
                  <a:pt x="71" y="571"/>
                </a:cubicBezTo>
                <a:cubicBezTo>
                  <a:pt x="70" y="571"/>
                  <a:pt x="70" y="571"/>
                  <a:pt x="70" y="571"/>
                </a:cubicBezTo>
                <a:cubicBezTo>
                  <a:pt x="70" y="571"/>
                  <a:pt x="70" y="571"/>
                  <a:pt x="70" y="571"/>
                </a:cubicBezTo>
                <a:cubicBezTo>
                  <a:pt x="70" y="523"/>
                  <a:pt x="70" y="523"/>
                  <a:pt x="70" y="523"/>
                </a:cubicBezTo>
                <a:close/>
                <a:moveTo>
                  <a:pt x="105" y="412"/>
                </a:moveTo>
                <a:cubicBezTo>
                  <a:pt x="90" y="407"/>
                  <a:pt x="78" y="397"/>
                  <a:pt x="70" y="383"/>
                </a:cubicBezTo>
                <a:cubicBezTo>
                  <a:pt x="70" y="307"/>
                  <a:pt x="70" y="307"/>
                  <a:pt x="70" y="307"/>
                </a:cubicBezTo>
                <a:cubicBezTo>
                  <a:pt x="74" y="300"/>
                  <a:pt x="80" y="293"/>
                  <a:pt x="88" y="288"/>
                </a:cubicBezTo>
                <a:cubicBezTo>
                  <a:pt x="87" y="283"/>
                  <a:pt x="86" y="278"/>
                  <a:pt x="86" y="274"/>
                </a:cubicBezTo>
                <a:cubicBezTo>
                  <a:pt x="86" y="254"/>
                  <a:pt x="93" y="237"/>
                  <a:pt x="105" y="224"/>
                </a:cubicBezTo>
                <a:lnTo>
                  <a:pt x="105" y="412"/>
                </a:lnTo>
                <a:close/>
                <a:moveTo>
                  <a:pt x="26" y="551"/>
                </a:moveTo>
                <a:cubicBezTo>
                  <a:pt x="38" y="539"/>
                  <a:pt x="53" y="530"/>
                  <a:pt x="70" y="523"/>
                </a:cubicBezTo>
                <a:cubicBezTo>
                  <a:pt x="70" y="571"/>
                  <a:pt x="70" y="571"/>
                  <a:pt x="70" y="571"/>
                </a:cubicBezTo>
                <a:cubicBezTo>
                  <a:pt x="70" y="571"/>
                  <a:pt x="70" y="571"/>
                  <a:pt x="70" y="571"/>
                </a:cubicBezTo>
                <a:cubicBezTo>
                  <a:pt x="69" y="571"/>
                  <a:pt x="69" y="571"/>
                  <a:pt x="69" y="571"/>
                </a:cubicBezTo>
                <a:cubicBezTo>
                  <a:pt x="68" y="570"/>
                  <a:pt x="68" y="570"/>
                  <a:pt x="68" y="570"/>
                </a:cubicBezTo>
                <a:cubicBezTo>
                  <a:pt x="68" y="570"/>
                  <a:pt x="68" y="570"/>
                  <a:pt x="68" y="570"/>
                </a:cubicBezTo>
                <a:cubicBezTo>
                  <a:pt x="67" y="570"/>
                  <a:pt x="67" y="570"/>
                  <a:pt x="67" y="570"/>
                </a:cubicBezTo>
                <a:cubicBezTo>
                  <a:pt x="63" y="568"/>
                  <a:pt x="60" y="574"/>
                  <a:pt x="64" y="577"/>
                </a:cubicBezTo>
                <a:cubicBezTo>
                  <a:pt x="64" y="577"/>
                  <a:pt x="65" y="577"/>
                  <a:pt x="65" y="577"/>
                </a:cubicBezTo>
                <a:cubicBezTo>
                  <a:pt x="65" y="577"/>
                  <a:pt x="65" y="577"/>
                  <a:pt x="65" y="577"/>
                </a:cubicBezTo>
                <a:cubicBezTo>
                  <a:pt x="66" y="578"/>
                  <a:pt x="66" y="578"/>
                  <a:pt x="66" y="578"/>
                </a:cubicBezTo>
                <a:cubicBezTo>
                  <a:pt x="66" y="578"/>
                  <a:pt x="66" y="578"/>
                  <a:pt x="66" y="578"/>
                </a:cubicBezTo>
                <a:cubicBezTo>
                  <a:pt x="67" y="578"/>
                  <a:pt x="67" y="578"/>
                  <a:pt x="67" y="578"/>
                </a:cubicBezTo>
                <a:cubicBezTo>
                  <a:pt x="67" y="578"/>
                  <a:pt x="67" y="578"/>
                  <a:pt x="67" y="578"/>
                </a:cubicBezTo>
                <a:cubicBezTo>
                  <a:pt x="68" y="579"/>
                  <a:pt x="68" y="579"/>
                  <a:pt x="68" y="579"/>
                </a:cubicBezTo>
                <a:cubicBezTo>
                  <a:pt x="68" y="579"/>
                  <a:pt x="68" y="579"/>
                  <a:pt x="68" y="579"/>
                </a:cubicBezTo>
                <a:cubicBezTo>
                  <a:pt x="69" y="579"/>
                  <a:pt x="69" y="579"/>
                  <a:pt x="69" y="579"/>
                </a:cubicBezTo>
                <a:cubicBezTo>
                  <a:pt x="69" y="579"/>
                  <a:pt x="69" y="579"/>
                  <a:pt x="69" y="579"/>
                </a:cubicBezTo>
                <a:cubicBezTo>
                  <a:pt x="70" y="579"/>
                  <a:pt x="70" y="579"/>
                  <a:pt x="70" y="579"/>
                </a:cubicBezTo>
                <a:cubicBezTo>
                  <a:pt x="70" y="680"/>
                  <a:pt x="70" y="680"/>
                  <a:pt x="70" y="680"/>
                </a:cubicBezTo>
                <a:cubicBezTo>
                  <a:pt x="26" y="680"/>
                  <a:pt x="26" y="680"/>
                  <a:pt x="26" y="680"/>
                </a:cubicBezTo>
                <a:cubicBezTo>
                  <a:pt x="26" y="569"/>
                  <a:pt x="26" y="569"/>
                  <a:pt x="26" y="569"/>
                </a:cubicBezTo>
                <a:cubicBezTo>
                  <a:pt x="26" y="569"/>
                  <a:pt x="26" y="569"/>
                  <a:pt x="26" y="569"/>
                </a:cubicBezTo>
                <a:cubicBezTo>
                  <a:pt x="27" y="569"/>
                  <a:pt x="27" y="569"/>
                  <a:pt x="27" y="569"/>
                </a:cubicBezTo>
                <a:cubicBezTo>
                  <a:pt x="27" y="569"/>
                  <a:pt x="27" y="569"/>
                  <a:pt x="27" y="569"/>
                </a:cubicBezTo>
                <a:cubicBezTo>
                  <a:pt x="27" y="569"/>
                  <a:pt x="27" y="569"/>
                  <a:pt x="27" y="569"/>
                </a:cubicBezTo>
                <a:cubicBezTo>
                  <a:pt x="28" y="569"/>
                  <a:pt x="28" y="569"/>
                  <a:pt x="28" y="569"/>
                </a:cubicBezTo>
                <a:cubicBezTo>
                  <a:pt x="28" y="569"/>
                  <a:pt x="28" y="569"/>
                  <a:pt x="28" y="569"/>
                </a:cubicBezTo>
                <a:cubicBezTo>
                  <a:pt x="28" y="569"/>
                  <a:pt x="28" y="569"/>
                  <a:pt x="28" y="569"/>
                </a:cubicBezTo>
                <a:cubicBezTo>
                  <a:pt x="29" y="569"/>
                  <a:pt x="29" y="569"/>
                  <a:pt x="29" y="569"/>
                </a:cubicBezTo>
                <a:cubicBezTo>
                  <a:pt x="29" y="569"/>
                  <a:pt x="29" y="569"/>
                  <a:pt x="29" y="569"/>
                </a:cubicBezTo>
                <a:cubicBezTo>
                  <a:pt x="30" y="569"/>
                  <a:pt x="30" y="569"/>
                  <a:pt x="30" y="569"/>
                </a:cubicBezTo>
                <a:cubicBezTo>
                  <a:pt x="30" y="569"/>
                  <a:pt x="30" y="569"/>
                  <a:pt x="30" y="569"/>
                </a:cubicBezTo>
                <a:cubicBezTo>
                  <a:pt x="34" y="570"/>
                  <a:pt x="35" y="562"/>
                  <a:pt x="30" y="562"/>
                </a:cubicBezTo>
                <a:cubicBezTo>
                  <a:pt x="30" y="561"/>
                  <a:pt x="30" y="561"/>
                  <a:pt x="30" y="561"/>
                </a:cubicBezTo>
                <a:cubicBezTo>
                  <a:pt x="30" y="561"/>
                  <a:pt x="30" y="561"/>
                  <a:pt x="30" y="561"/>
                </a:cubicBezTo>
                <a:cubicBezTo>
                  <a:pt x="30" y="561"/>
                  <a:pt x="30" y="561"/>
                  <a:pt x="30" y="561"/>
                </a:cubicBezTo>
                <a:cubicBezTo>
                  <a:pt x="29" y="561"/>
                  <a:pt x="29" y="561"/>
                  <a:pt x="29" y="561"/>
                </a:cubicBezTo>
                <a:cubicBezTo>
                  <a:pt x="29" y="561"/>
                  <a:pt x="29" y="561"/>
                  <a:pt x="29" y="561"/>
                </a:cubicBezTo>
                <a:cubicBezTo>
                  <a:pt x="28" y="561"/>
                  <a:pt x="28" y="561"/>
                  <a:pt x="28" y="561"/>
                </a:cubicBezTo>
                <a:cubicBezTo>
                  <a:pt x="28" y="561"/>
                  <a:pt x="28" y="561"/>
                  <a:pt x="28" y="561"/>
                </a:cubicBezTo>
                <a:cubicBezTo>
                  <a:pt x="28" y="561"/>
                  <a:pt x="28" y="561"/>
                  <a:pt x="28" y="561"/>
                </a:cubicBezTo>
                <a:cubicBezTo>
                  <a:pt x="27" y="561"/>
                  <a:pt x="27" y="561"/>
                  <a:pt x="27" y="561"/>
                </a:cubicBezTo>
                <a:cubicBezTo>
                  <a:pt x="27" y="561"/>
                  <a:pt x="27" y="561"/>
                  <a:pt x="27" y="561"/>
                </a:cubicBezTo>
                <a:cubicBezTo>
                  <a:pt x="27" y="561"/>
                  <a:pt x="27" y="561"/>
                  <a:pt x="27" y="561"/>
                </a:cubicBezTo>
                <a:cubicBezTo>
                  <a:pt x="26" y="561"/>
                  <a:pt x="26" y="561"/>
                  <a:pt x="26" y="561"/>
                </a:cubicBezTo>
                <a:cubicBezTo>
                  <a:pt x="26" y="551"/>
                  <a:pt x="26" y="551"/>
                  <a:pt x="26" y="551"/>
                </a:cubicBezTo>
                <a:close/>
                <a:moveTo>
                  <a:pt x="70" y="383"/>
                </a:moveTo>
                <a:cubicBezTo>
                  <a:pt x="63" y="373"/>
                  <a:pt x="59" y="359"/>
                  <a:pt x="59" y="345"/>
                </a:cubicBezTo>
                <a:cubicBezTo>
                  <a:pt x="59" y="331"/>
                  <a:pt x="63" y="318"/>
                  <a:pt x="70" y="307"/>
                </a:cubicBezTo>
                <a:lnTo>
                  <a:pt x="70" y="383"/>
                </a:lnTo>
                <a:close/>
                <a:moveTo>
                  <a:pt x="22" y="680"/>
                </a:moveTo>
                <a:cubicBezTo>
                  <a:pt x="10" y="659"/>
                  <a:pt x="2" y="637"/>
                  <a:pt x="1" y="617"/>
                </a:cubicBezTo>
                <a:cubicBezTo>
                  <a:pt x="0" y="588"/>
                  <a:pt x="10" y="567"/>
                  <a:pt x="26" y="551"/>
                </a:cubicBezTo>
                <a:cubicBezTo>
                  <a:pt x="26" y="561"/>
                  <a:pt x="26" y="561"/>
                  <a:pt x="26" y="561"/>
                </a:cubicBezTo>
                <a:cubicBezTo>
                  <a:pt x="26" y="561"/>
                  <a:pt x="26" y="561"/>
                  <a:pt x="26" y="561"/>
                </a:cubicBezTo>
                <a:cubicBezTo>
                  <a:pt x="26" y="561"/>
                  <a:pt x="26" y="561"/>
                  <a:pt x="26" y="561"/>
                </a:cubicBezTo>
                <a:cubicBezTo>
                  <a:pt x="25" y="561"/>
                  <a:pt x="25" y="561"/>
                  <a:pt x="25" y="561"/>
                </a:cubicBezTo>
                <a:cubicBezTo>
                  <a:pt x="25" y="561"/>
                  <a:pt x="25" y="561"/>
                  <a:pt x="25" y="561"/>
                </a:cubicBezTo>
                <a:cubicBezTo>
                  <a:pt x="25" y="561"/>
                  <a:pt x="25" y="561"/>
                  <a:pt x="25" y="561"/>
                </a:cubicBezTo>
                <a:cubicBezTo>
                  <a:pt x="24" y="561"/>
                  <a:pt x="24" y="561"/>
                  <a:pt x="24" y="561"/>
                </a:cubicBezTo>
                <a:cubicBezTo>
                  <a:pt x="24" y="561"/>
                  <a:pt x="24" y="561"/>
                  <a:pt x="24" y="561"/>
                </a:cubicBezTo>
                <a:cubicBezTo>
                  <a:pt x="24" y="561"/>
                  <a:pt x="24" y="561"/>
                  <a:pt x="24" y="561"/>
                </a:cubicBezTo>
                <a:cubicBezTo>
                  <a:pt x="23" y="561"/>
                  <a:pt x="23" y="561"/>
                  <a:pt x="23" y="561"/>
                </a:cubicBezTo>
                <a:cubicBezTo>
                  <a:pt x="23" y="561"/>
                  <a:pt x="23" y="561"/>
                  <a:pt x="23" y="561"/>
                </a:cubicBezTo>
                <a:cubicBezTo>
                  <a:pt x="23" y="561"/>
                  <a:pt x="23" y="561"/>
                  <a:pt x="23" y="561"/>
                </a:cubicBezTo>
                <a:cubicBezTo>
                  <a:pt x="22" y="561"/>
                  <a:pt x="22" y="561"/>
                  <a:pt x="22" y="561"/>
                </a:cubicBezTo>
                <a:cubicBezTo>
                  <a:pt x="20" y="561"/>
                  <a:pt x="19" y="563"/>
                  <a:pt x="19" y="565"/>
                </a:cubicBezTo>
                <a:cubicBezTo>
                  <a:pt x="19" y="567"/>
                  <a:pt x="20" y="569"/>
                  <a:pt x="22" y="569"/>
                </a:cubicBezTo>
                <a:cubicBezTo>
                  <a:pt x="23" y="569"/>
                  <a:pt x="23" y="569"/>
                  <a:pt x="23" y="569"/>
                </a:cubicBezTo>
                <a:cubicBezTo>
                  <a:pt x="23" y="569"/>
                  <a:pt x="23" y="569"/>
                  <a:pt x="23" y="569"/>
                </a:cubicBezTo>
                <a:cubicBezTo>
                  <a:pt x="23" y="569"/>
                  <a:pt x="23" y="569"/>
                  <a:pt x="23" y="569"/>
                </a:cubicBezTo>
                <a:cubicBezTo>
                  <a:pt x="24" y="569"/>
                  <a:pt x="24" y="569"/>
                  <a:pt x="24" y="569"/>
                </a:cubicBezTo>
                <a:cubicBezTo>
                  <a:pt x="24" y="569"/>
                  <a:pt x="24" y="569"/>
                  <a:pt x="24" y="569"/>
                </a:cubicBezTo>
                <a:cubicBezTo>
                  <a:pt x="24" y="569"/>
                  <a:pt x="24" y="569"/>
                  <a:pt x="24" y="569"/>
                </a:cubicBezTo>
                <a:cubicBezTo>
                  <a:pt x="25" y="569"/>
                  <a:pt x="25" y="569"/>
                  <a:pt x="25" y="569"/>
                </a:cubicBezTo>
                <a:cubicBezTo>
                  <a:pt x="25" y="569"/>
                  <a:pt x="25" y="569"/>
                  <a:pt x="25" y="569"/>
                </a:cubicBezTo>
                <a:cubicBezTo>
                  <a:pt x="25" y="569"/>
                  <a:pt x="25" y="569"/>
                  <a:pt x="25" y="569"/>
                </a:cubicBezTo>
                <a:cubicBezTo>
                  <a:pt x="26" y="569"/>
                  <a:pt x="26" y="569"/>
                  <a:pt x="26" y="569"/>
                </a:cubicBezTo>
                <a:cubicBezTo>
                  <a:pt x="26" y="569"/>
                  <a:pt x="26" y="569"/>
                  <a:pt x="26" y="569"/>
                </a:cubicBezTo>
                <a:cubicBezTo>
                  <a:pt x="26" y="569"/>
                  <a:pt x="26" y="569"/>
                  <a:pt x="26" y="569"/>
                </a:cubicBezTo>
                <a:cubicBezTo>
                  <a:pt x="26" y="680"/>
                  <a:pt x="26" y="680"/>
                  <a:pt x="26" y="680"/>
                </a:cubicBezTo>
                <a:lnTo>
                  <a:pt x="22" y="680"/>
                </a:lnTo>
                <a:close/>
              </a:path>
            </a:pathLst>
          </a:custGeom>
          <a:solidFill>
            <a:srgbClr val="009D9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pen Sans Light"/>
              <a:ea typeface="Open Sans Light"/>
              <a:cs typeface="Open Sans Light"/>
              <a:sym typeface="Open Sans Light"/>
            </a:endParaRPr>
          </a:p>
        </p:txBody>
      </p:sp>
      <p:sp>
        <p:nvSpPr>
          <p:cNvPr id="9" name="Google Shape;4787;p134">
            <a:extLst>
              <a:ext uri="{FF2B5EF4-FFF2-40B4-BE49-F238E27FC236}">
                <a16:creationId xmlns:a16="http://schemas.microsoft.com/office/drawing/2014/main" id="{65F214FE-B495-E86E-D2BD-BAE8EEF1BA99}"/>
              </a:ext>
            </a:extLst>
          </p:cNvPr>
          <p:cNvSpPr/>
          <p:nvPr/>
        </p:nvSpPr>
        <p:spPr>
          <a:xfrm>
            <a:off x="583174" y="1801636"/>
            <a:ext cx="721182" cy="728631"/>
          </a:xfrm>
          <a:custGeom>
            <a:avLst/>
            <a:gdLst/>
            <a:ahLst/>
            <a:cxnLst/>
            <a:rect l="l" t="t" r="r" b="b"/>
            <a:pathLst>
              <a:path w="633" h="658" extrusionOk="0">
                <a:moveTo>
                  <a:pt x="462" y="658"/>
                </a:moveTo>
                <a:cubicBezTo>
                  <a:pt x="610" y="658"/>
                  <a:pt x="610" y="658"/>
                  <a:pt x="610" y="658"/>
                </a:cubicBezTo>
                <a:cubicBezTo>
                  <a:pt x="622" y="637"/>
                  <a:pt x="630" y="615"/>
                  <a:pt x="631" y="595"/>
                </a:cubicBezTo>
                <a:cubicBezTo>
                  <a:pt x="633" y="505"/>
                  <a:pt x="536" y="493"/>
                  <a:pt x="462" y="465"/>
                </a:cubicBezTo>
                <a:cubicBezTo>
                  <a:pt x="462" y="481"/>
                  <a:pt x="462" y="481"/>
                  <a:pt x="462" y="481"/>
                </a:cubicBezTo>
                <a:cubicBezTo>
                  <a:pt x="473" y="485"/>
                  <a:pt x="487" y="490"/>
                  <a:pt x="497" y="493"/>
                </a:cubicBezTo>
                <a:cubicBezTo>
                  <a:pt x="542" y="508"/>
                  <a:pt x="588" y="523"/>
                  <a:pt x="610" y="562"/>
                </a:cubicBezTo>
                <a:cubicBezTo>
                  <a:pt x="626" y="590"/>
                  <a:pt x="610" y="627"/>
                  <a:pt x="590" y="658"/>
                </a:cubicBezTo>
                <a:cubicBezTo>
                  <a:pt x="581" y="658"/>
                  <a:pt x="581" y="658"/>
                  <a:pt x="581" y="658"/>
                </a:cubicBezTo>
                <a:cubicBezTo>
                  <a:pt x="601" y="628"/>
                  <a:pt x="618" y="592"/>
                  <a:pt x="604" y="566"/>
                </a:cubicBezTo>
                <a:cubicBezTo>
                  <a:pt x="583" y="530"/>
                  <a:pt x="539" y="515"/>
                  <a:pt x="495" y="501"/>
                </a:cubicBezTo>
                <a:cubicBezTo>
                  <a:pt x="484" y="497"/>
                  <a:pt x="473" y="494"/>
                  <a:pt x="462" y="490"/>
                </a:cubicBezTo>
                <a:cubicBezTo>
                  <a:pt x="462" y="658"/>
                  <a:pt x="462" y="658"/>
                  <a:pt x="462" y="658"/>
                </a:cubicBezTo>
                <a:close/>
                <a:moveTo>
                  <a:pt x="462" y="446"/>
                </a:moveTo>
                <a:cubicBezTo>
                  <a:pt x="464" y="444"/>
                  <a:pt x="467" y="441"/>
                  <a:pt x="468" y="439"/>
                </a:cubicBezTo>
                <a:cubicBezTo>
                  <a:pt x="466" y="438"/>
                  <a:pt x="464" y="436"/>
                  <a:pt x="462" y="435"/>
                </a:cubicBezTo>
                <a:cubicBezTo>
                  <a:pt x="462" y="446"/>
                  <a:pt x="462" y="446"/>
                  <a:pt x="462" y="446"/>
                </a:cubicBezTo>
                <a:close/>
                <a:moveTo>
                  <a:pt x="462" y="409"/>
                </a:moveTo>
                <a:cubicBezTo>
                  <a:pt x="473" y="414"/>
                  <a:pt x="489" y="410"/>
                  <a:pt x="504" y="398"/>
                </a:cubicBezTo>
                <a:cubicBezTo>
                  <a:pt x="467" y="398"/>
                  <a:pt x="469" y="342"/>
                  <a:pt x="495" y="257"/>
                </a:cubicBezTo>
                <a:cubicBezTo>
                  <a:pt x="515" y="189"/>
                  <a:pt x="518" y="92"/>
                  <a:pt x="462" y="44"/>
                </a:cubicBezTo>
                <a:cubicBezTo>
                  <a:pt x="462" y="252"/>
                  <a:pt x="462" y="252"/>
                  <a:pt x="462" y="252"/>
                </a:cubicBezTo>
                <a:cubicBezTo>
                  <a:pt x="472" y="261"/>
                  <a:pt x="480" y="267"/>
                  <a:pt x="476" y="281"/>
                </a:cubicBezTo>
                <a:cubicBezTo>
                  <a:pt x="472" y="289"/>
                  <a:pt x="468" y="297"/>
                  <a:pt x="462" y="302"/>
                </a:cubicBezTo>
                <a:lnTo>
                  <a:pt x="462" y="409"/>
                </a:lnTo>
                <a:close/>
                <a:moveTo>
                  <a:pt x="363" y="16"/>
                </a:moveTo>
                <a:cubicBezTo>
                  <a:pt x="348" y="11"/>
                  <a:pt x="333" y="9"/>
                  <a:pt x="319" y="7"/>
                </a:cubicBezTo>
                <a:cubicBezTo>
                  <a:pt x="319" y="135"/>
                  <a:pt x="319" y="135"/>
                  <a:pt x="319" y="135"/>
                </a:cubicBezTo>
                <a:cubicBezTo>
                  <a:pt x="326" y="129"/>
                  <a:pt x="332" y="122"/>
                  <a:pt x="338" y="115"/>
                </a:cubicBezTo>
                <a:cubicBezTo>
                  <a:pt x="355" y="142"/>
                  <a:pt x="379" y="169"/>
                  <a:pt x="407" y="188"/>
                </a:cubicBezTo>
                <a:cubicBezTo>
                  <a:pt x="419" y="197"/>
                  <a:pt x="429" y="209"/>
                  <a:pt x="438" y="222"/>
                </a:cubicBezTo>
                <a:cubicBezTo>
                  <a:pt x="434" y="276"/>
                  <a:pt x="421" y="335"/>
                  <a:pt x="391" y="318"/>
                </a:cubicBezTo>
                <a:cubicBezTo>
                  <a:pt x="390" y="317"/>
                  <a:pt x="389" y="316"/>
                  <a:pt x="388" y="315"/>
                </a:cubicBezTo>
                <a:cubicBezTo>
                  <a:pt x="375" y="304"/>
                  <a:pt x="353" y="294"/>
                  <a:pt x="319" y="299"/>
                </a:cubicBezTo>
                <a:cubicBezTo>
                  <a:pt x="319" y="322"/>
                  <a:pt x="319" y="322"/>
                  <a:pt x="319" y="322"/>
                </a:cubicBezTo>
                <a:cubicBezTo>
                  <a:pt x="349" y="322"/>
                  <a:pt x="378" y="334"/>
                  <a:pt x="378" y="357"/>
                </a:cubicBezTo>
                <a:cubicBezTo>
                  <a:pt x="378" y="374"/>
                  <a:pt x="368" y="390"/>
                  <a:pt x="343" y="399"/>
                </a:cubicBezTo>
                <a:cubicBezTo>
                  <a:pt x="334" y="402"/>
                  <a:pt x="328" y="391"/>
                  <a:pt x="319" y="389"/>
                </a:cubicBezTo>
                <a:cubicBezTo>
                  <a:pt x="319" y="476"/>
                  <a:pt x="319" y="476"/>
                  <a:pt x="319" y="476"/>
                </a:cubicBezTo>
                <a:cubicBezTo>
                  <a:pt x="349" y="476"/>
                  <a:pt x="378" y="466"/>
                  <a:pt x="401" y="447"/>
                </a:cubicBezTo>
                <a:cubicBezTo>
                  <a:pt x="410" y="462"/>
                  <a:pt x="422" y="473"/>
                  <a:pt x="438" y="479"/>
                </a:cubicBezTo>
                <a:cubicBezTo>
                  <a:pt x="430" y="549"/>
                  <a:pt x="380" y="585"/>
                  <a:pt x="334" y="607"/>
                </a:cubicBezTo>
                <a:cubicBezTo>
                  <a:pt x="334" y="607"/>
                  <a:pt x="334" y="607"/>
                  <a:pt x="334" y="607"/>
                </a:cubicBezTo>
                <a:cubicBezTo>
                  <a:pt x="334" y="606"/>
                  <a:pt x="333" y="605"/>
                  <a:pt x="333" y="603"/>
                </a:cubicBezTo>
                <a:cubicBezTo>
                  <a:pt x="340" y="594"/>
                  <a:pt x="338" y="572"/>
                  <a:pt x="332" y="567"/>
                </a:cubicBezTo>
                <a:cubicBezTo>
                  <a:pt x="337" y="562"/>
                  <a:pt x="339" y="561"/>
                  <a:pt x="346" y="547"/>
                </a:cubicBezTo>
                <a:cubicBezTo>
                  <a:pt x="351" y="546"/>
                  <a:pt x="363" y="551"/>
                  <a:pt x="371" y="559"/>
                </a:cubicBezTo>
                <a:cubicBezTo>
                  <a:pt x="372" y="560"/>
                  <a:pt x="372" y="560"/>
                  <a:pt x="373" y="559"/>
                </a:cubicBezTo>
                <a:cubicBezTo>
                  <a:pt x="319" y="501"/>
                  <a:pt x="319" y="501"/>
                  <a:pt x="319" y="501"/>
                </a:cubicBezTo>
                <a:cubicBezTo>
                  <a:pt x="319" y="632"/>
                  <a:pt x="319" y="632"/>
                  <a:pt x="319" y="632"/>
                </a:cubicBezTo>
                <a:cubicBezTo>
                  <a:pt x="355" y="622"/>
                  <a:pt x="384" y="603"/>
                  <a:pt x="406" y="579"/>
                </a:cubicBezTo>
                <a:cubicBezTo>
                  <a:pt x="433" y="550"/>
                  <a:pt x="450" y="509"/>
                  <a:pt x="455" y="479"/>
                </a:cubicBezTo>
                <a:cubicBezTo>
                  <a:pt x="457" y="480"/>
                  <a:pt x="459" y="481"/>
                  <a:pt x="462" y="481"/>
                </a:cubicBezTo>
                <a:cubicBezTo>
                  <a:pt x="462" y="465"/>
                  <a:pt x="462" y="465"/>
                  <a:pt x="462" y="465"/>
                </a:cubicBezTo>
                <a:cubicBezTo>
                  <a:pt x="459" y="464"/>
                  <a:pt x="456" y="462"/>
                  <a:pt x="453" y="461"/>
                </a:cubicBezTo>
                <a:cubicBezTo>
                  <a:pt x="447" y="459"/>
                  <a:pt x="442" y="456"/>
                  <a:pt x="438" y="453"/>
                </a:cubicBezTo>
                <a:cubicBezTo>
                  <a:pt x="447" y="453"/>
                  <a:pt x="455" y="451"/>
                  <a:pt x="462" y="446"/>
                </a:cubicBezTo>
                <a:cubicBezTo>
                  <a:pt x="462" y="435"/>
                  <a:pt x="462" y="435"/>
                  <a:pt x="462" y="435"/>
                </a:cubicBezTo>
                <a:cubicBezTo>
                  <a:pt x="447" y="426"/>
                  <a:pt x="445" y="418"/>
                  <a:pt x="452" y="402"/>
                </a:cubicBezTo>
                <a:cubicBezTo>
                  <a:pt x="455" y="405"/>
                  <a:pt x="458" y="408"/>
                  <a:pt x="462" y="409"/>
                </a:cubicBezTo>
                <a:cubicBezTo>
                  <a:pt x="462" y="302"/>
                  <a:pt x="462" y="302"/>
                  <a:pt x="462" y="302"/>
                </a:cubicBezTo>
                <a:cubicBezTo>
                  <a:pt x="458" y="306"/>
                  <a:pt x="454" y="308"/>
                  <a:pt x="449" y="310"/>
                </a:cubicBezTo>
                <a:cubicBezTo>
                  <a:pt x="446" y="277"/>
                  <a:pt x="446" y="253"/>
                  <a:pt x="447" y="235"/>
                </a:cubicBezTo>
                <a:cubicBezTo>
                  <a:pt x="451" y="242"/>
                  <a:pt x="456" y="247"/>
                  <a:pt x="462" y="252"/>
                </a:cubicBezTo>
                <a:cubicBezTo>
                  <a:pt x="462" y="44"/>
                  <a:pt x="462" y="44"/>
                  <a:pt x="462" y="44"/>
                </a:cubicBezTo>
                <a:cubicBezTo>
                  <a:pt x="439" y="25"/>
                  <a:pt x="407" y="14"/>
                  <a:pt x="363" y="16"/>
                </a:cubicBezTo>
                <a:close/>
                <a:moveTo>
                  <a:pt x="319" y="658"/>
                </a:moveTo>
                <a:cubicBezTo>
                  <a:pt x="319" y="640"/>
                  <a:pt x="319" y="640"/>
                  <a:pt x="319" y="640"/>
                </a:cubicBezTo>
                <a:cubicBezTo>
                  <a:pt x="357" y="630"/>
                  <a:pt x="388" y="610"/>
                  <a:pt x="412" y="584"/>
                </a:cubicBezTo>
                <a:cubicBezTo>
                  <a:pt x="438" y="555"/>
                  <a:pt x="455" y="520"/>
                  <a:pt x="460" y="489"/>
                </a:cubicBezTo>
                <a:cubicBezTo>
                  <a:pt x="462" y="490"/>
                  <a:pt x="462" y="490"/>
                  <a:pt x="462" y="490"/>
                </a:cubicBezTo>
                <a:cubicBezTo>
                  <a:pt x="462" y="658"/>
                  <a:pt x="462" y="658"/>
                  <a:pt x="462" y="658"/>
                </a:cubicBezTo>
                <a:lnTo>
                  <a:pt x="319" y="658"/>
                </a:lnTo>
                <a:close/>
                <a:moveTo>
                  <a:pt x="319" y="7"/>
                </a:moveTo>
                <a:cubicBezTo>
                  <a:pt x="252" y="0"/>
                  <a:pt x="202" y="25"/>
                  <a:pt x="171" y="66"/>
                </a:cubicBezTo>
                <a:cubicBezTo>
                  <a:pt x="171" y="248"/>
                  <a:pt x="171" y="248"/>
                  <a:pt x="171" y="248"/>
                </a:cubicBezTo>
                <a:cubicBezTo>
                  <a:pt x="176" y="244"/>
                  <a:pt x="182" y="240"/>
                  <a:pt x="186" y="234"/>
                </a:cubicBezTo>
                <a:cubicBezTo>
                  <a:pt x="187" y="253"/>
                  <a:pt x="186" y="277"/>
                  <a:pt x="185" y="310"/>
                </a:cubicBezTo>
                <a:cubicBezTo>
                  <a:pt x="179" y="308"/>
                  <a:pt x="175" y="305"/>
                  <a:pt x="171" y="301"/>
                </a:cubicBezTo>
                <a:cubicBezTo>
                  <a:pt x="171" y="409"/>
                  <a:pt x="171" y="409"/>
                  <a:pt x="171" y="409"/>
                </a:cubicBezTo>
                <a:cubicBezTo>
                  <a:pt x="174" y="407"/>
                  <a:pt x="176" y="405"/>
                  <a:pt x="178" y="402"/>
                </a:cubicBezTo>
                <a:cubicBezTo>
                  <a:pt x="185" y="418"/>
                  <a:pt x="184" y="426"/>
                  <a:pt x="171" y="434"/>
                </a:cubicBezTo>
                <a:cubicBezTo>
                  <a:pt x="171" y="447"/>
                  <a:pt x="171" y="447"/>
                  <a:pt x="171" y="447"/>
                </a:cubicBezTo>
                <a:cubicBezTo>
                  <a:pt x="178" y="452"/>
                  <a:pt x="186" y="454"/>
                  <a:pt x="196" y="453"/>
                </a:cubicBezTo>
                <a:cubicBezTo>
                  <a:pt x="191" y="456"/>
                  <a:pt x="186" y="459"/>
                  <a:pt x="181" y="461"/>
                </a:cubicBezTo>
                <a:cubicBezTo>
                  <a:pt x="177" y="463"/>
                  <a:pt x="174" y="464"/>
                  <a:pt x="171" y="465"/>
                </a:cubicBezTo>
                <a:cubicBezTo>
                  <a:pt x="171" y="484"/>
                  <a:pt x="171" y="484"/>
                  <a:pt x="171" y="484"/>
                </a:cubicBezTo>
                <a:cubicBezTo>
                  <a:pt x="174" y="482"/>
                  <a:pt x="178" y="481"/>
                  <a:pt x="181" y="480"/>
                </a:cubicBezTo>
                <a:cubicBezTo>
                  <a:pt x="186" y="510"/>
                  <a:pt x="203" y="550"/>
                  <a:pt x="230" y="579"/>
                </a:cubicBezTo>
                <a:cubicBezTo>
                  <a:pt x="252" y="603"/>
                  <a:pt x="282" y="623"/>
                  <a:pt x="318" y="632"/>
                </a:cubicBezTo>
                <a:cubicBezTo>
                  <a:pt x="319" y="632"/>
                  <a:pt x="319" y="632"/>
                  <a:pt x="319" y="632"/>
                </a:cubicBezTo>
                <a:cubicBezTo>
                  <a:pt x="319" y="501"/>
                  <a:pt x="319" y="501"/>
                  <a:pt x="319" y="501"/>
                </a:cubicBezTo>
                <a:cubicBezTo>
                  <a:pt x="318" y="499"/>
                  <a:pt x="318" y="499"/>
                  <a:pt x="318" y="499"/>
                </a:cubicBezTo>
                <a:cubicBezTo>
                  <a:pt x="258" y="563"/>
                  <a:pt x="258" y="563"/>
                  <a:pt x="258" y="563"/>
                </a:cubicBezTo>
                <a:cubicBezTo>
                  <a:pt x="259" y="563"/>
                  <a:pt x="259" y="563"/>
                  <a:pt x="259" y="563"/>
                </a:cubicBezTo>
                <a:cubicBezTo>
                  <a:pt x="274" y="553"/>
                  <a:pt x="282" y="548"/>
                  <a:pt x="287" y="548"/>
                </a:cubicBezTo>
                <a:cubicBezTo>
                  <a:pt x="292" y="559"/>
                  <a:pt x="296" y="560"/>
                  <a:pt x="301" y="567"/>
                </a:cubicBezTo>
                <a:cubicBezTo>
                  <a:pt x="295" y="572"/>
                  <a:pt x="294" y="594"/>
                  <a:pt x="300" y="603"/>
                </a:cubicBezTo>
                <a:cubicBezTo>
                  <a:pt x="300" y="604"/>
                  <a:pt x="300" y="605"/>
                  <a:pt x="300" y="606"/>
                </a:cubicBezTo>
                <a:cubicBezTo>
                  <a:pt x="300" y="606"/>
                  <a:pt x="300" y="606"/>
                  <a:pt x="300" y="606"/>
                </a:cubicBezTo>
                <a:cubicBezTo>
                  <a:pt x="254" y="584"/>
                  <a:pt x="205" y="548"/>
                  <a:pt x="198" y="479"/>
                </a:cubicBezTo>
                <a:cubicBezTo>
                  <a:pt x="214" y="473"/>
                  <a:pt x="226" y="461"/>
                  <a:pt x="235" y="445"/>
                </a:cubicBezTo>
                <a:cubicBezTo>
                  <a:pt x="259" y="466"/>
                  <a:pt x="289" y="476"/>
                  <a:pt x="319" y="476"/>
                </a:cubicBezTo>
                <a:cubicBezTo>
                  <a:pt x="319" y="389"/>
                  <a:pt x="319" y="389"/>
                  <a:pt x="319" y="389"/>
                </a:cubicBezTo>
                <a:cubicBezTo>
                  <a:pt x="318" y="389"/>
                  <a:pt x="318" y="389"/>
                  <a:pt x="317" y="389"/>
                </a:cubicBezTo>
                <a:cubicBezTo>
                  <a:pt x="307" y="389"/>
                  <a:pt x="300" y="402"/>
                  <a:pt x="290" y="399"/>
                </a:cubicBezTo>
                <a:cubicBezTo>
                  <a:pt x="265" y="390"/>
                  <a:pt x="252" y="372"/>
                  <a:pt x="253" y="354"/>
                </a:cubicBezTo>
                <a:cubicBezTo>
                  <a:pt x="255" y="332"/>
                  <a:pt x="288" y="321"/>
                  <a:pt x="319" y="322"/>
                </a:cubicBezTo>
                <a:cubicBezTo>
                  <a:pt x="319" y="299"/>
                  <a:pt x="319" y="299"/>
                  <a:pt x="319" y="299"/>
                </a:cubicBezTo>
                <a:cubicBezTo>
                  <a:pt x="318" y="299"/>
                  <a:pt x="317" y="299"/>
                  <a:pt x="316" y="299"/>
                </a:cubicBezTo>
                <a:cubicBezTo>
                  <a:pt x="280" y="293"/>
                  <a:pt x="257" y="304"/>
                  <a:pt x="243" y="315"/>
                </a:cubicBezTo>
                <a:cubicBezTo>
                  <a:pt x="242" y="316"/>
                  <a:pt x="241" y="317"/>
                  <a:pt x="240" y="318"/>
                </a:cubicBezTo>
                <a:cubicBezTo>
                  <a:pt x="211" y="335"/>
                  <a:pt x="199" y="276"/>
                  <a:pt x="195" y="223"/>
                </a:cubicBezTo>
                <a:cubicBezTo>
                  <a:pt x="206" y="213"/>
                  <a:pt x="218" y="203"/>
                  <a:pt x="233" y="196"/>
                </a:cubicBezTo>
                <a:cubicBezTo>
                  <a:pt x="267" y="180"/>
                  <a:pt x="296" y="159"/>
                  <a:pt x="319" y="135"/>
                </a:cubicBezTo>
                <a:cubicBezTo>
                  <a:pt x="319" y="7"/>
                  <a:pt x="319" y="7"/>
                  <a:pt x="319" y="7"/>
                </a:cubicBezTo>
                <a:close/>
                <a:moveTo>
                  <a:pt x="171" y="658"/>
                </a:moveTo>
                <a:cubicBezTo>
                  <a:pt x="171" y="492"/>
                  <a:pt x="171" y="492"/>
                  <a:pt x="171" y="492"/>
                </a:cubicBezTo>
                <a:cubicBezTo>
                  <a:pt x="172" y="491"/>
                  <a:pt x="174" y="491"/>
                  <a:pt x="176" y="490"/>
                </a:cubicBezTo>
                <a:cubicBezTo>
                  <a:pt x="181" y="521"/>
                  <a:pt x="198" y="556"/>
                  <a:pt x="224" y="584"/>
                </a:cubicBezTo>
                <a:cubicBezTo>
                  <a:pt x="248" y="610"/>
                  <a:pt x="279" y="631"/>
                  <a:pt x="317" y="640"/>
                </a:cubicBezTo>
                <a:cubicBezTo>
                  <a:pt x="318" y="636"/>
                  <a:pt x="318" y="636"/>
                  <a:pt x="318" y="636"/>
                </a:cubicBezTo>
                <a:cubicBezTo>
                  <a:pt x="319" y="640"/>
                  <a:pt x="319" y="640"/>
                  <a:pt x="319" y="640"/>
                </a:cubicBezTo>
                <a:cubicBezTo>
                  <a:pt x="319" y="640"/>
                  <a:pt x="319" y="640"/>
                  <a:pt x="319" y="640"/>
                </a:cubicBezTo>
                <a:cubicBezTo>
                  <a:pt x="319" y="658"/>
                  <a:pt x="319" y="658"/>
                  <a:pt x="319" y="658"/>
                </a:cubicBezTo>
                <a:lnTo>
                  <a:pt x="171" y="658"/>
                </a:lnTo>
                <a:close/>
                <a:moveTo>
                  <a:pt x="171" y="66"/>
                </a:moveTo>
                <a:cubicBezTo>
                  <a:pt x="128" y="119"/>
                  <a:pt x="118" y="200"/>
                  <a:pt x="143" y="265"/>
                </a:cubicBezTo>
                <a:cubicBezTo>
                  <a:pt x="174" y="348"/>
                  <a:pt x="163" y="398"/>
                  <a:pt x="127" y="398"/>
                </a:cubicBezTo>
                <a:cubicBezTo>
                  <a:pt x="143" y="411"/>
                  <a:pt x="159" y="414"/>
                  <a:pt x="171" y="409"/>
                </a:cubicBezTo>
                <a:cubicBezTo>
                  <a:pt x="171" y="301"/>
                  <a:pt x="171" y="301"/>
                  <a:pt x="171" y="301"/>
                </a:cubicBezTo>
                <a:cubicBezTo>
                  <a:pt x="166" y="296"/>
                  <a:pt x="162" y="290"/>
                  <a:pt x="158" y="283"/>
                </a:cubicBezTo>
                <a:cubicBezTo>
                  <a:pt x="150" y="265"/>
                  <a:pt x="159" y="257"/>
                  <a:pt x="171" y="248"/>
                </a:cubicBezTo>
                <a:cubicBezTo>
                  <a:pt x="171" y="66"/>
                  <a:pt x="171" y="66"/>
                  <a:pt x="171" y="66"/>
                </a:cubicBezTo>
                <a:close/>
                <a:moveTo>
                  <a:pt x="171" y="434"/>
                </a:moveTo>
                <a:cubicBezTo>
                  <a:pt x="168" y="436"/>
                  <a:pt x="165" y="437"/>
                  <a:pt x="162" y="439"/>
                </a:cubicBezTo>
                <a:cubicBezTo>
                  <a:pt x="164" y="442"/>
                  <a:pt x="167" y="445"/>
                  <a:pt x="171" y="447"/>
                </a:cubicBezTo>
                <a:cubicBezTo>
                  <a:pt x="171" y="434"/>
                  <a:pt x="171" y="434"/>
                  <a:pt x="171" y="434"/>
                </a:cubicBezTo>
                <a:close/>
                <a:moveTo>
                  <a:pt x="171" y="465"/>
                </a:moveTo>
                <a:cubicBezTo>
                  <a:pt x="97" y="493"/>
                  <a:pt x="0" y="505"/>
                  <a:pt x="3" y="595"/>
                </a:cubicBezTo>
                <a:cubicBezTo>
                  <a:pt x="3" y="615"/>
                  <a:pt x="11" y="637"/>
                  <a:pt x="24" y="658"/>
                </a:cubicBezTo>
                <a:cubicBezTo>
                  <a:pt x="171" y="658"/>
                  <a:pt x="171" y="658"/>
                  <a:pt x="171" y="658"/>
                </a:cubicBezTo>
                <a:cubicBezTo>
                  <a:pt x="171" y="492"/>
                  <a:pt x="171" y="492"/>
                  <a:pt x="171" y="492"/>
                </a:cubicBezTo>
                <a:cubicBezTo>
                  <a:pt x="162" y="495"/>
                  <a:pt x="153" y="498"/>
                  <a:pt x="144" y="501"/>
                </a:cubicBezTo>
                <a:cubicBezTo>
                  <a:pt x="100" y="515"/>
                  <a:pt x="55" y="530"/>
                  <a:pt x="35" y="566"/>
                </a:cubicBezTo>
                <a:cubicBezTo>
                  <a:pt x="20" y="592"/>
                  <a:pt x="38" y="628"/>
                  <a:pt x="57" y="658"/>
                </a:cubicBezTo>
                <a:cubicBezTo>
                  <a:pt x="48" y="658"/>
                  <a:pt x="48" y="658"/>
                  <a:pt x="48" y="658"/>
                </a:cubicBezTo>
                <a:cubicBezTo>
                  <a:pt x="29" y="627"/>
                  <a:pt x="13" y="590"/>
                  <a:pt x="28" y="562"/>
                </a:cubicBezTo>
                <a:cubicBezTo>
                  <a:pt x="51" y="523"/>
                  <a:pt x="96" y="508"/>
                  <a:pt x="141" y="493"/>
                </a:cubicBezTo>
                <a:cubicBezTo>
                  <a:pt x="150" y="491"/>
                  <a:pt x="161" y="487"/>
                  <a:pt x="171" y="484"/>
                </a:cubicBezTo>
                <a:lnTo>
                  <a:pt x="171" y="465"/>
                </a:lnTo>
                <a:close/>
              </a:path>
            </a:pathLst>
          </a:custGeom>
          <a:solidFill>
            <a:schemeClr val="accent1">
              <a:lumMod val="90000"/>
              <a:lumOff val="10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pen Sans Light"/>
              <a:ea typeface="Open Sans Light"/>
              <a:cs typeface="Open Sans Light"/>
              <a:sym typeface="Open Sans Light"/>
            </a:endParaRPr>
          </a:p>
        </p:txBody>
      </p:sp>
      <p:sp>
        <p:nvSpPr>
          <p:cNvPr id="13" name="Google Shape;5853;p154">
            <a:extLst>
              <a:ext uri="{FF2B5EF4-FFF2-40B4-BE49-F238E27FC236}">
                <a16:creationId xmlns:a16="http://schemas.microsoft.com/office/drawing/2014/main" id="{1210AF36-B28E-793C-C447-98F1F75C53D1}"/>
              </a:ext>
            </a:extLst>
          </p:cNvPr>
          <p:cNvSpPr txBox="1"/>
          <p:nvPr/>
        </p:nvSpPr>
        <p:spPr>
          <a:xfrm>
            <a:off x="299356" y="2585431"/>
            <a:ext cx="1229670" cy="46166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Muškarci</a:t>
            </a:r>
            <a:endParaRPr kumimoji="0" lang="en-US" sz="24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15" name="Google Shape;5853;p154">
            <a:extLst>
              <a:ext uri="{FF2B5EF4-FFF2-40B4-BE49-F238E27FC236}">
                <a16:creationId xmlns:a16="http://schemas.microsoft.com/office/drawing/2014/main" id="{3C96AB39-98CE-A196-71C8-0197BCB0EE3E}"/>
              </a:ext>
            </a:extLst>
          </p:cNvPr>
          <p:cNvSpPr txBox="1"/>
          <p:nvPr/>
        </p:nvSpPr>
        <p:spPr>
          <a:xfrm>
            <a:off x="5838438" y="2582156"/>
            <a:ext cx="1229670" cy="46166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9D9C"/>
                </a:solidFill>
                <a:effectLst/>
                <a:uLnTx/>
                <a:uFillTx/>
                <a:latin typeface="Arial Nova Cond Light" panose="020B0306020202020204" pitchFamily="34" charset="0"/>
                <a:ea typeface="Open Sans Light"/>
                <a:cs typeface="Open Sans Light"/>
                <a:sym typeface="Open Sans Light"/>
              </a:rPr>
              <a:t>Žene</a:t>
            </a:r>
            <a:endParaRPr kumimoji="0" lang="en-US" sz="2400" b="0" i="0" u="none" strike="noStrike" kern="1200" cap="none" spc="0" normalizeH="0" baseline="0" noProof="0" dirty="0">
              <a:ln>
                <a:noFill/>
              </a:ln>
              <a:solidFill>
                <a:srgbClr val="009D9C"/>
              </a:solidFill>
              <a:effectLst/>
              <a:uLnTx/>
              <a:uFillTx/>
              <a:latin typeface="Arial Nova Cond Light" panose="020B0306020202020204" pitchFamily="34" charset="0"/>
              <a:ea typeface="Open Sans Light"/>
              <a:cs typeface="Open Sans Light"/>
              <a:sym typeface="Open Sans Light"/>
            </a:endParaRPr>
          </a:p>
        </p:txBody>
      </p:sp>
      <p:sp>
        <p:nvSpPr>
          <p:cNvPr id="16" name="Google Shape;5852;p154">
            <a:extLst>
              <a:ext uri="{FF2B5EF4-FFF2-40B4-BE49-F238E27FC236}">
                <a16:creationId xmlns:a16="http://schemas.microsoft.com/office/drawing/2014/main" id="{07E52F60-280E-008D-4952-806DB21CEAF3}"/>
              </a:ext>
            </a:extLst>
          </p:cNvPr>
          <p:cNvSpPr txBox="1"/>
          <p:nvPr/>
        </p:nvSpPr>
        <p:spPr>
          <a:xfrm>
            <a:off x="1722241" y="2427676"/>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Da, u istoj mjeri kao i majka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24" name="Google Shape;4477;p126">
            <a:extLst>
              <a:ext uri="{FF2B5EF4-FFF2-40B4-BE49-F238E27FC236}">
                <a16:creationId xmlns:a16="http://schemas.microsoft.com/office/drawing/2014/main" id="{F57F0721-6BF0-4897-D292-BAFB65B4E008}"/>
              </a:ext>
            </a:extLst>
          </p:cNvPr>
          <p:cNvSpPr txBox="1"/>
          <p:nvPr/>
        </p:nvSpPr>
        <p:spPr>
          <a:xfrm>
            <a:off x="2063552" y="3276236"/>
            <a:ext cx="3553497" cy="42676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prstClr val="white"/>
                </a:solidFill>
                <a:effectLst/>
                <a:uLnTx/>
                <a:uFillTx/>
                <a:latin typeface="Segoe Print" panose="02000600000000000000" pitchFamily="2" charset="0"/>
                <a:ea typeface="+mn-ea"/>
                <a:cs typeface="+mn-cs"/>
                <a:sym typeface="Open Sans Light"/>
              </a:rPr>
              <a:t>Barijere korištenja (N=203)</a:t>
            </a:r>
            <a:endParaRPr kumimoji="0" lang="en-US" sz="1800" b="1" i="0" u="none" strike="noStrike" kern="0" cap="none" spc="0" normalizeH="0" baseline="0" noProof="0" dirty="0">
              <a:ln>
                <a:noFill/>
              </a:ln>
              <a:solidFill>
                <a:prstClr val="white"/>
              </a:solidFill>
              <a:effectLst/>
              <a:uLnTx/>
              <a:uFillTx/>
              <a:latin typeface="Segoe Print" panose="02000600000000000000" pitchFamily="2" charset="0"/>
              <a:ea typeface="+mn-ea"/>
              <a:cs typeface="+mn-cs"/>
              <a:sym typeface="Open Sans Light"/>
            </a:endParaRPr>
          </a:p>
        </p:txBody>
      </p:sp>
      <p:grpSp>
        <p:nvGrpSpPr>
          <p:cNvPr id="25" name="Group 24">
            <a:extLst>
              <a:ext uri="{FF2B5EF4-FFF2-40B4-BE49-F238E27FC236}">
                <a16:creationId xmlns:a16="http://schemas.microsoft.com/office/drawing/2014/main" id="{D098B0EC-5827-5F55-DBFA-D0BDF386579A}"/>
              </a:ext>
            </a:extLst>
          </p:cNvPr>
          <p:cNvGrpSpPr/>
          <p:nvPr/>
        </p:nvGrpSpPr>
        <p:grpSpPr>
          <a:xfrm>
            <a:off x="1507842" y="3331157"/>
            <a:ext cx="582791" cy="399348"/>
            <a:chOff x="1058564" y="1781841"/>
            <a:chExt cx="649993" cy="512092"/>
          </a:xfrm>
          <a:noFill/>
        </p:grpSpPr>
        <p:sp>
          <p:nvSpPr>
            <p:cNvPr id="32" name="Freeform 31">
              <a:extLst>
                <a:ext uri="{FF2B5EF4-FFF2-40B4-BE49-F238E27FC236}">
                  <a16:creationId xmlns:a16="http://schemas.microsoft.com/office/drawing/2014/main" id="{1E5770A5-359B-0E7F-2821-61C094050771}"/>
                </a:ext>
              </a:extLst>
            </p:cNvPr>
            <p:cNvSpPr>
              <a:spLocks/>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469C"/>
                </a:solidFill>
                <a:effectLst/>
                <a:uLnTx/>
                <a:uFillTx/>
                <a:latin typeface="Arial"/>
                <a:ea typeface="+mn-ea"/>
                <a:cs typeface="+mn-cs"/>
              </a:endParaRPr>
            </a:p>
          </p:txBody>
        </p:sp>
        <p:sp>
          <p:nvSpPr>
            <p:cNvPr id="35" name="Freeform 32">
              <a:extLst>
                <a:ext uri="{FF2B5EF4-FFF2-40B4-BE49-F238E27FC236}">
                  <a16:creationId xmlns:a16="http://schemas.microsoft.com/office/drawing/2014/main" id="{DA444ACF-50AB-650C-AAFC-2C27D5A9AB04}"/>
                </a:ext>
              </a:extLst>
            </p:cNvPr>
            <p:cNvSpPr>
              <a:spLocks/>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469C"/>
                </a:solidFill>
                <a:effectLst/>
                <a:uLnTx/>
                <a:uFillTx/>
                <a:latin typeface="Arial"/>
                <a:ea typeface="+mn-ea"/>
                <a:cs typeface="+mn-cs"/>
              </a:endParaRPr>
            </a:p>
          </p:txBody>
        </p:sp>
      </p:grpSp>
      <p:sp>
        <p:nvSpPr>
          <p:cNvPr id="56" name="Espace réservé du texte 16">
            <a:extLst>
              <a:ext uri="{FF2B5EF4-FFF2-40B4-BE49-F238E27FC236}">
                <a16:creationId xmlns:a16="http://schemas.microsoft.com/office/drawing/2014/main" id="{8F83A60E-824F-36E1-FFD4-3271BE91A79D}"/>
              </a:ext>
            </a:extLst>
          </p:cNvPr>
          <p:cNvSpPr txBox="1">
            <a:spLocks/>
          </p:cNvSpPr>
          <p:nvPr/>
        </p:nvSpPr>
        <p:spPr>
          <a:xfrm>
            <a:off x="68696" y="584245"/>
            <a:ext cx="11643928" cy="847504"/>
          </a:xfrm>
          <a:prstGeom prst="rect">
            <a:avLst/>
          </a:prstGeom>
          <a:no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marR="0" lvl="0" indent="-85725"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Char char=" "/>
              <a:tabLst/>
              <a:defRPr/>
            </a:pPr>
            <a:r>
              <a:rPr lang="hr-HR" sz="1800" dirty="0">
                <a:solidFill>
                  <a:prstClr val="black">
                    <a:lumMod val="85000"/>
                    <a:lumOff val="15000"/>
                  </a:prstClr>
                </a:solidFill>
                <a:latin typeface="Arial Nova Cond Light" panose="020B0306020202020204" pitchFamily="34" charset="0"/>
              </a:rPr>
              <a:t>Načelna zainteresiranost prema roditeljskom dopustu izrazito je visoka među muškarcima i ženama. U nešto većoj mjeri žene iskazuju želju da otac djeteta koristi roditeljski dopust u istoj mjeri kao i majka, dok su muškarci skloniji kraćem razdoblju. Barijera korištenja je većinom financijske prirode. </a:t>
            </a:r>
            <a:endParaRPr kumimoji="0" lang="en-US" sz="20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58" name="Round Same Side Corner Rectangle 20">
            <a:extLst>
              <a:ext uri="{FF2B5EF4-FFF2-40B4-BE49-F238E27FC236}">
                <a16:creationId xmlns:a16="http://schemas.microsoft.com/office/drawing/2014/main" id="{D4662983-23DD-80E5-C02A-070730ADF47D}"/>
              </a:ext>
            </a:extLst>
          </p:cNvPr>
          <p:cNvSpPr/>
          <p:nvPr/>
        </p:nvSpPr>
        <p:spPr>
          <a:xfrm rot="10800000">
            <a:off x="57460" y="-3"/>
            <a:ext cx="6434584" cy="88073"/>
          </a:xfrm>
          <a:prstGeom prst="round2SameRect">
            <a:avLst>
              <a:gd name="adj1" fmla="val 50000"/>
              <a:gd name="adj2"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a:ea typeface="+mn-ea"/>
              <a:cs typeface="+mn-cs"/>
            </a:endParaRPr>
          </a:p>
        </p:txBody>
      </p:sp>
      <p:sp>
        <p:nvSpPr>
          <p:cNvPr id="129" name="Google Shape;4477;p126">
            <a:extLst>
              <a:ext uri="{FF2B5EF4-FFF2-40B4-BE49-F238E27FC236}">
                <a16:creationId xmlns:a16="http://schemas.microsoft.com/office/drawing/2014/main" id="{20ACFFF0-3851-CB54-9AE8-ED82000576E3}"/>
              </a:ext>
            </a:extLst>
          </p:cNvPr>
          <p:cNvSpPr txBox="1"/>
          <p:nvPr/>
        </p:nvSpPr>
        <p:spPr>
          <a:xfrm>
            <a:off x="7488792" y="3276236"/>
            <a:ext cx="3553497" cy="42676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prstClr val="white"/>
                </a:solidFill>
                <a:effectLst/>
                <a:uLnTx/>
                <a:uFillTx/>
                <a:latin typeface="Segoe Print" panose="02000600000000000000" pitchFamily="2" charset="0"/>
                <a:ea typeface="+mn-ea"/>
                <a:cs typeface="+mn-cs"/>
                <a:sym typeface="Open Sans Light"/>
              </a:rPr>
              <a:t>Barijere korištenja</a:t>
            </a:r>
            <a:endParaRPr kumimoji="0" lang="en-US" sz="1800" b="1" i="0" u="none" strike="noStrike" kern="0" cap="none" spc="0" normalizeH="0" baseline="0" noProof="0" dirty="0">
              <a:ln>
                <a:noFill/>
              </a:ln>
              <a:solidFill>
                <a:prstClr val="white"/>
              </a:solidFill>
              <a:effectLst/>
              <a:uLnTx/>
              <a:uFillTx/>
              <a:latin typeface="Segoe Print" panose="02000600000000000000" pitchFamily="2" charset="0"/>
              <a:ea typeface="+mn-ea"/>
              <a:cs typeface="+mn-cs"/>
              <a:sym typeface="Open Sans Light"/>
            </a:endParaRPr>
          </a:p>
        </p:txBody>
      </p:sp>
      <p:grpSp>
        <p:nvGrpSpPr>
          <p:cNvPr id="130" name="Group 129">
            <a:extLst>
              <a:ext uri="{FF2B5EF4-FFF2-40B4-BE49-F238E27FC236}">
                <a16:creationId xmlns:a16="http://schemas.microsoft.com/office/drawing/2014/main" id="{4F6085A3-FEBB-1C53-2DCA-FE8A43BC8A01}"/>
              </a:ext>
            </a:extLst>
          </p:cNvPr>
          <p:cNvGrpSpPr/>
          <p:nvPr/>
        </p:nvGrpSpPr>
        <p:grpSpPr>
          <a:xfrm>
            <a:off x="7068108" y="3336476"/>
            <a:ext cx="582791" cy="399348"/>
            <a:chOff x="1058564" y="1781841"/>
            <a:chExt cx="649993" cy="512092"/>
          </a:xfrm>
          <a:noFill/>
        </p:grpSpPr>
        <p:sp>
          <p:nvSpPr>
            <p:cNvPr id="131" name="Freeform 31">
              <a:extLst>
                <a:ext uri="{FF2B5EF4-FFF2-40B4-BE49-F238E27FC236}">
                  <a16:creationId xmlns:a16="http://schemas.microsoft.com/office/drawing/2014/main" id="{CE23917D-AF7F-906D-431E-55FD676E2160}"/>
                </a:ext>
              </a:extLst>
            </p:cNvPr>
            <p:cNvSpPr>
              <a:spLocks/>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D9C"/>
                </a:solidFill>
                <a:effectLst/>
                <a:uLnTx/>
                <a:uFillTx/>
                <a:latin typeface="Arial"/>
                <a:ea typeface="+mn-ea"/>
                <a:cs typeface="+mn-cs"/>
              </a:endParaRPr>
            </a:p>
          </p:txBody>
        </p:sp>
        <p:sp>
          <p:nvSpPr>
            <p:cNvPr id="132" name="Freeform 32">
              <a:extLst>
                <a:ext uri="{FF2B5EF4-FFF2-40B4-BE49-F238E27FC236}">
                  <a16:creationId xmlns:a16="http://schemas.microsoft.com/office/drawing/2014/main" id="{9573D4EC-3AF6-7853-6868-EE250607236F}"/>
                </a:ext>
              </a:extLst>
            </p:cNvPr>
            <p:cNvSpPr>
              <a:spLocks/>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9D9C"/>
                </a:solidFill>
                <a:effectLst/>
                <a:uLnTx/>
                <a:uFillTx/>
                <a:latin typeface="Arial"/>
                <a:ea typeface="+mn-ea"/>
                <a:cs typeface="+mn-cs"/>
              </a:endParaRPr>
            </a:p>
          </p:txBody>
        </p:sp>
      </p:grpSp>
      <p:cxnSp>
        <p:nvCxnSpPr>
          <p:cNvPr id="133" name="Straight Connector 132">
            <a:extLst>
              <a:ext uri="{FF2B5EF4-FFF2-40B4-BE49-F238E27FC236}">
                <a16:creationId xmlns:a16="http://schemas.microsoft.com/office/drawing/2014/main" id="{75AA2053-35D4-443E-9516-667BF03D8793}"/>
              </a:ext>
            </a:extLst>
          </p:cNvPr>
          <p:cNvCxnSpPr>
            <a:cxnSpLocks/>
          </p:cNvCxnSpPr>
          <p:nvPr/>
        </p:nvCxnSpPr>
        <p:spPr>
          <a:xfrm>
            <a:off x="6066009" y="1736812"/>
            <a:ext cx="29991" cy="4242008"/>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F027C93B-A279-65DF-9918-01832B694787}"/>
              </a:ext>
            </a:extLst>
          </p:cNvPr>
          <p:cNvSpPr txBox="1">
            <a:spLocks/>
          </p:cNvSpPr>
          <p:nvPr/>
        </p:nvSpPr>
        <p:spPr bwMode="gray">
          <a:xfrm>
            <a:off x="2418640" y="1528662"/>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hr-HR" sz="4400" dirty="0">
                <a:solidFill>
                  <a:schemeClr val="tx1">
                    <a:lumMod val="50000"/>
                    <a:lumOff val="50000"/>
                  </a:schemeClr>
                </a:solidFill>
                <a:latin typeface="Arial Nova Cond Light" panose="020B0306020202020204" pitchFamily="34" charset="0"/>
              </a:rPr>
              <a:t>5</a:t>
            </a:r>
            <a:r>
              <a:rPr kumimoji="0" lang="hr-HR" sz="4400" b="1"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mn-ea"/>
                <a:cs typeface="+mn-cs"/>
              </a:rPr>
              <a:t>3</a:t>
            </a:r>
            <a:r>
              <a:rPr kumimoji="0" lang="en-US" sz="4400" b="1"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mn-ea"/>
                <a:cs typeface="+mn-cs"/>
              </a:rPr>
              <a:t>%</a:t>
            </a:r>
          </a:p>
        </p:txBody>
      </p:sp>
      <p:sp>
        <p:nvSpPr>
          <p:cNvPr id="5" name="Google Shape;5852;p154">
            <a:extLst>
              <a:ext uri="{FF2B5EF4-FFF2-40B4-BE49-F238E27FC236}">
                <a16:creationId xmlns:a16="http://schemas.microsoft.com/office/drawing/2014/main" id="{76A86652-7896-5381-A944-8EF8D8D5E65F}"/>
              </a:ext>
            </a:extLst>
          </p:cNvPr>
          <p:cNvSpPr txBox="1"/>
          <p:nvPr/>
        </p:nvSpPr>
        <p:spPr>
          <a:xfrm>
            <a:off x="3258446" y="2427675"/>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Open Sans Light"/>
                <a:cs typeface="Open Sans Light"/>
                <a:sym typeface="Open Sans Light"/>
              </a:rPr>
              <a:t>Da, ali kraće razdoblje</a:t>
            </a:r>
            <a:endParaRPr kumimoji="0" lang="en-US" sz="1600" b="0"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Open Sans Light"/>
              <a:cs typeface="Open Sans Light"/>
              <a:sym typeface="Open Sans Light"/>
            </a:endParaRPr>
          </a:p>
        </p:txBody>
      </p:sp>
      <p:sp>
        <p:nvSpPr>
          <p:cNvPr id="8" name="Inhaltsplatzhalter 2">
            <a:extLst>
              <a:ext uri="{FF2B5EF4-FFF2-40B4-BE49-F238E27FC236}">
                <a16:creationId xmlns:a16="http://schemas.microsoft.com/office/drawing/2014/main" id="{3C2C69B5-6325-E062-6A12-03373E2D4B7C}"/>
              </a:ext>
            </a:extLst>
          </p:cNvPr>
          <p:cNvSpPr txBox="1">
            <a:spLocks/>
          </p:cNvSpPr>
          <p:nvPr/>
        </p:nvSpPr>
        <p:spPr bwMode="gray">
          <a:xfrm>
            <a:off x="3633843" y="1548166"/>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mn-ea"/>
                <a:cs typeface="+mn-cs"/>
              </a:rPr>
              <a:t>14</a:t>
            </a:r>
            <a:r>
              <a:rPr kumimoji="0" lang="en-US" sz="4400" b="1"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mn-ea"/>
                <a:cs typeface="+mn-cs"/>
              </a:rPr>
              <a:t>%</a:t>
            </a:r>
          </a:p>
        </p:txBody>
      </p:sp>
      <p:sp>
        <p:nvSpPr>
          <p:cNvPr id="14" name="Google Shape;5852;p154">
            <a:extLst>
              <a:ext uri="{FF2B5EF4-FFF2-40B4-BE49-F238E27FC236}">
                <a16:creationId xmlns:a16="http://schemas.microsoft.com/office/drawing/2014/main" id="{F697FA6C-6B5F-8BC3-3A80-9D8FEA2A4CBD}"/>
              </a:ext>
            </a:extLst>
          </p:cNvPr>
          <p:cNvSpPr txBox="1"/>
          <p:nvPr/>
        </p:nvSpPr>
        <p:spPr>
          <a:xfrm>
            <a:off x="4803215" y="2421535"/>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Open Sans Light"/>
                <a:cs typeface="Open Sans Light"/>
                <a:sym typeface="Open Sans Light"/>
              </a:rPr>
              <a:t>Ne</a:t>
            </a:r>
            <a:endParaRPr kumimoji="0" lang="en-US" sz="1600" b="0"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Open Sans Light"/>
              <a:cs typeface="Open Sans Light"/>
              <a:sym typeface="Open Sans Light"/>
            </a:endParaRPr>
          </a:p>
        </p:txBody>
      </p:sp>
      <p:grpSp>
        <p:nvGrpSpPr>
          <p:cNvPr id="33" name="Group 32">
            <a:extLst>
              <a:ext uri="{FF2B5EF4-FFF2-40B4-BE49-F238E27FC236}">
                <a16:creationId xmlns:a16="http://schemas.microsoft.com/office/drawing/2014/main" id="{5916E703-A562-4A83-2020-6AD5C43DF678}"/>
              </a:ext>
            </a:extLst>
          </p:cNvPr>
          <p:cNvGrpSpPr/>
          <p:nvPr/>
        </p:nvGrpSpPr>
        <p:grpSpPr>
          <a:xfrm>
            <a:off x="-707723" y="3942975"/>
            <a:ext cx="6252726" cy="2104434"/>
            <a:chOff x="-522220" y="3952765"/>
            <a:chExt cx="6252726" cy="2104434"/>
          </a:xfrm>
        </p:grpSpPr>
        <p:graphicFrame>
          <p:nvGraphicFramePr>
            <p:cNvPr id="20" name="Chart 19">
              <a:extLst>
                <a:ext uri="{FF2B5EF4-FFF2-40B4-BE49-F238E27FC236}">
                  <a16:creationId xmlns:a16="http://schemas.microsoft.com/office/drawing/2014/main" id="{4132751F-58C0-0CA1-3F40-51D69B46BC94}"/>
                </a:ext>
              </a:extLst>
            </p:cNvPr>
            <p:cNvGraphicFramePr/>
            <p:nvPr>
              <p:custDataLst>
                <p:tags r:id="rId4"/>
              </p:custDataLst>
              <p:extLst>
                <p:ext uri="{D42A27DB-BD31-4B8C-83A1-F6EECF244321}">
                  <p14:modId xmlns:p14="http://schemas.microsoft.com/office/powerpoint/2010/main" val="2870605264"/>
                </p:ext>
              </p:extLst>
            </p:nvPr>
          </p:nvGraphicFramePr>
          <p:xfrm>
            <a:off x="-522220" y="3952765"/>
            <a:ext cx="6252726" cy="2104434"/>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a:extLst>
                <a:ext uri="{FF2B5EF4-FFF2-40B4-BE49-F238E27FC236}">
                  <a16:creationId xmlns:a16="http://schemas.microsoft.com/office/drawing/2014/main" id="{A3DF68BD-0586-3453-9A92-7CDB195DAE57}"/>
                </a:ext>
              </a:extLst>
            </p:cNvPr>
            <p:cNvSpPr txBox="1"/>
            <p:nvPr/>
          </p:nvSpPr>
          <p:spPr>
            <a:xfrm>
              <a:off x="3615637" y="4034594"/>
              <a:ext cx="324036" cy="292388"/>
            </a:xfrm>
            <a:prstGeom prst="rect">
              <a:avLst/>
            </a:prstGeom>
            <a:noFill/>
          </p:spPr>
          <p:txBody>
            <a:bodyPr wrap="square" rtlCol="0">
              <a:spAutoFit/>
            </a:bodyPr>
            <a:lstStyle/>
            <a:p>
              <a:r>
                <a:rPr lang="hr-HR" sz="1300" dirty="0">
                  <a:solidFill>
                    <a:schemeClr val="bg1"/>
                  </a:solidFill>
                  <a:latin typeface="Arial Nova Cond Light" panose="020B0306020202020204" pitchFamily="34" charset="0"/>
                </a:rPr>
                <a:t>%</a:t>
              </a:r>
            </a:p>
          </p:txBody>
        </p:sp>
        <p:sp>
          <p:nvSpPr>
            <p:cNvPr id="18" name="TextBox 17">
              <a:extLst>
                <a:ext uri="{FF2B5EF4-FFF2-40B4-BE49-F238E27FC236}">
                  <a16:creationId xmlns:a16="http://schemas.microsoft.com/office/drawing/2014/main" id="{79B88BB0-6995-BDB5-C060-4D21EF030B2C}"/>
                </a:ext>
              </a:extLst>
            </p:cNvPr>
            <p:cNvSpPr txBox="1"/>
            <p:nvPr/>
          </p:nvSpPr>
          <p:spPr>
            <a:xfrm>
              <a:off x="3629310" y="4351168"/>
              <a:ext cx="324036" cy="292388"/>
            </a:xfrm>
            <a:prstGeom prst="rect">
              <a:avLst/>
            </a:prstGeom>
            <a:noFill/>
          </p:spPr>
          <p:txBody>
            <a:bodyPr wrap="square" rtlCol="0">
              <a:spAutoFit/>
            </a:bodyPr>
            <a:lstStyle/>
            <a:p>
              <a:r>
                <a:rPr lang="hr-HR" sz="1300" dirty="0">
                  <a:solidFill>
                    <a:schemeClr val="bg1"/>
                  </a:solidFill>
                  <a:latin typeface="Arial Nova Cond Light" panose="020B0306020202020204" pitchFamily="34" charset="0"/>
                </a:rPr>
                <a:t>%</a:t>
              </a:r>
            </a:p>
          </p:txBody>
        </p:sp>
        <p:sp>
          <p:nvSpPr>
            <p:cNvPr id="21" name="TextBox 20">
              <a:extLst>
                <a:ext uri="{FF2B5EF4-FFF2-40B4-BE49-F238E27FC236}">
                  <a16:creationId xmlns:a16="http://schemas.microsoft.com/office/drawing/2014/main" id="{06D20B9F-8F23-A2EF-14F4-280068FDD91B}"/>
                </a:ext>
              </a:extLst>
            </p:cNvPr>
            <p:cNvSpPr txBox="1"/>
            <p:nvPr/>
          </p:nvSpPr>
          <p:spPr>
            <a:xfrm>
              <a:off x="3637936" y="4670388"/>
              <a:ext cx="324036" cy="292388"/>
            </a:xfrm>
            <a:prstGeom prst="rect">
              <a:avLst/>
            </a:prstGeom>
            <a:noFill/>
          </p:spPr>
          <p:txBody>
            <a:bodyPr wrap="square" rtlCol="0">
              <a:spAutoFit/>
            </a:bodyPr>
            <a:lstStyle/>
            <a:p>
              <a:r>
                <a:rPr lang="hr-HR" sz="1300" dirty="0">
                  <a:solidFill>
                    <a:schemeClr val="bg1"/>
                  </a:solidFill>
                  <a:latin typeface="Arial Nova Cond Light" panose="020B0306020202020204" pitchFamily="34" charset="0"/>
                </a:rPr>
                <a:t>%</a:t>
              </a:r>
            </a:p>
          </p:txBody>
        </p:sp>
        <p:sp>
          <p:nvSpPr>
            <p:cNvPr id="22" name="TextBox 21">
              <a:extLst>
                <a:ext uri="{FF2B5EF4-FFF2-40B4-BE49-F238E27FC236}">
                  <a16:creationId xmlns:a16="http://schemas.microsoft.com/office/drawing/2014/main" id="{07CEF9A5-7365-FA6C-32DC-C6B771C8166D}"/>
                </a:ext>
              </a:extLst>
            </p:cNvPr>
            <p:cNvSpPr txBox="1"/>
            <p:nvPr/>
          </p:nvSpPr>
          <p:spPr>
            <a:xfrm>
              <a:off x="3626255" y="4991568"/>
              <a:ext cx="324036" cy="292388"/>
            </a:xfrm>
            <a:prstGeom prst="rect">
              <a:avLst/>
            </a:prstGeom>
            <a:noFill/>
          </p:spPr>
          <p:txBody>
            <a:bodyPr wrap="square" rtlCol="0">
              <a:spAutoFit/>
            </a:bodyPr>
            <a:lstStyle/>
            <a:p>
              <a:r>
                <a:rPr lang="hr-HR" sz="1300" dirty="0">
                  <a:solidFill>
                    <a:schemeClr val="bg1"/>
                  </a:solidFill>
                  <a:latin typeface="Arial Nova Cond Light" panose="020B0306020202020204" pitchFamily="34" charset="0"/>
                </a:rPr>
                <a:t>%</a:t>
              </a:r>
            </a:p>
          </p:txBody>
        </p:sp>
        <p:sp>
          <p:nvSpPr>
            <p:cNvPr id="23" name="TextBox 22">
              <a:extLst>
                <a:ext uri="{FF2B5EF4-FFF2-40B4-BE49-F238E27FC236}">
                  <a16:creationId xmlns:a16="http://schemas.microsoft.com/office/drawing/2014/main" id="{C46F8B2C-E7D0-E6D0-717B-C57CD6B324C1}"/>
                </a:ext>
              </a:extLst>
            </p:cNvPr>
            <p:cNvSpPr txBox="1"/>
            <p:nvPr/>
          </p:nvSpPr>
          <p:spPr>
            <a:xfrm>
              <a:off x="3539895" y="5316768"/>
              <a:ext cx="324036" cy="292388"/>
            </a:xfrm>
            <a:prstGeom prst="rect">
              <a:avLst/>
            </a:prstGeom>
            <a:noFill/>
          </p:spPr>
          <p:txBody>
            <a:bodyPr wrap="square" rtlCol="0">
              <a:spAutoFit/>
            </a:bodyPr>
            <a:lstStyle/>
            <a:p>
              <a:r>
                <a:rPr lang="hr-HR" sz="1300" dirty="0">
                  <a:latin typeface="Arial Nova Cond Light" panose="020B0306020202020204" pitchFamily="34" charset="0"/>
                </a:rPr>
                <a:t>%</a:t>
              </a:r>
            </a:p>
          </p:txBody>
        </p:sp>
      </p:grpSp>
      <p:sp>
        <p:nvSpPr>
          <p:cNvPr id="26" name="Inhaltsplatzhalter 2">
            <a:extLst>
              <a:ext uri="{FF2B5EF4-FFF2-40B4-BE49-F238E27FC236}">
                <a16:creationId xmlns:a16="http://schemas.microsoft.com/office/drawing/2014/main" id="{894AFF57-DA14-709E-3B14-0E38F4FD1983}"/>
              </a:ext>
            </a:extLst>
          </p:cNvPr>
          <p:cNvSpPr txBox="1">
            <a:spLocks/>
          </p:cNvSpPr>
          <p:nvPr/>
        </p:nvSpPr>
        <p:spPr bwMode="gray">
          <a:xfrm>
            <a:off x="6564052" y="1535160"/>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chemeClr val="tx2"/>
                </a:solidFill>
                <a:effectLst/>
                <a:uLnTx/>
                <a:uFillTx/>
                <a:latin typeface="Arial Nova Cond Light" panose="020B0306020202020204" pitchFamily="34" charset="0"/>
                <a:ea typeface="+mn-ea"/>
                <a:cs typeface="+mn-cs"/>
              </a:rPr>
              <a:t>51</a:t>
            </a:r>
            <a:r>
              <a:rPr kumimoji="0" lang="en-US" sz="4400" b="1" i="0" u="none" strike="noStrike" kern="1200" cap="none" spc="0" normalizeH="0" baseline="0" noProof="0" dirty="0">
                <a:ln>
                  <a:noFill/>
                </a:ln>
                <a:solidFill>
                  <a:schemeClr val="tx2"/>
                </a:solidFill>
                <a:effectLst/>
                <a:uLnTx/>
                <a:uFillTx/>
                <a:latin typeface="Arial Nova Cond Light" panose="020B0306020202020204" pitchFamily="34" charset="0"/>
                <a:ea typeface="+mn-ea"/>
                <a:cs typeface="+mn-cs"/>
              </a:rPr>
              <a:t>%</a:t>
            </a:r>
          </a:p>
        </p:txBody>
      </p:sp>
      <p:sp>
        <p:nvSpPr>
          <p:cNvPr id="27" name="Google Shape;5852;p154">
            <a:extLst>
              <a:ext uri="{FF2B5EF4-FFF2-40B4-BE49-F238E27FC236}">
                <a16:creationId xmlns:a16="http://schemas.microsoft.com/office/drawing/2014/main" id="{0E083EEA-1EF1-DD3E-9896-324C2229A9D8}"/>
              </a:ext>
            </a:extLst>
          </p:cNvPr>
          <p:cNvSpPr txBox="1"/>
          <p:nvPr/>
        </p:nvSpPr>
        <p:spPr>
          <a:xfrm>
            <a:off x="7315925" y="2415793"/>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tx2"/>
                </a:solidFill>
                <a:effectLst/>
                <a:uLnTx/>
                <a:uFillTx/>
                <a:latin typeface="Arial Nova Cond Light" panose="020B0306020202020204" pitchFamily="34" charset="0"/>
                <a:ea typeface="Open Sans Light"/>
                <a:cs typeface="Open Sans Light"/>
                <a:sym typeface="Open Sans Light"/>
              </a:rPr>
              <a:t>Da, u istoj mjeri kao i ja (majka)</a:t>
            </a:r>
            <a:endParaRPr kumimoji="0" lang="en-US" sz="1600" b="0" i="0" u="none" strike="noStrike" kern="1200" cap="none" spc="0" normalizeH="0" baseline="0" noProof="0" dirty="0">
              <a:ln>
                <a:noFill/>
              </a:ln>
              <a:solidFill>
                <a:schemeClr val="tx2"/>
              </a:solidFill>
              <a:effectLst/>
              <a:uLnTx/>
              <a:uFillTx/>
              <a:latin typeface="Arial Nova Cond Light" panose="020B0306020202020204" pitchFamily="34" charset="0"/>
              <a:ea typeface="Open Sans Light"/>
              <a:cs typeface="Open Sans Light"/>
              <a:sym typeface="Open Sans Light"/>
            </a:endParaRPr>
          </a:p>
        </p:txBody>
      </p:sp>
      <p:sp>
        <p:nvSpPr>
          <p:cNvPr id="28" name="Inhaltsplatzhalter 2">
            <a:extLst>
              <a:ext uri="{FF2B5EF4-FFF2-40B4-BE49-F238E27FC236}">
                <a16:creationId xmlns:a16="http://schemas.microsoft.com/office/drawing/2014/main" id="{CCFC3011-3E18-C2E3-047F-F7446FD8A943}"/>
              </a:ext>
            </a:extLst>
          </p:cNvPr>
          <p:cNvSpPr txBox="1">
            <a:spLocks/>
          </p:cNvSpPr>
          <p:nvPr/>
        </p:nvSpPr>
        <p:spPr bwMode="gray">
          <a:xfrm>
            <a:off x="8012324" y="1516779"/>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hr-HR" sz="4400" dirty="0">
                <a:solidFill>
                  <a:schemeClr val="tx1">
                    <a:lumMod val="50000"/>
                    <a:lumOff val="50000"/>
                  </a:schemeClr>
                </a:solidFill>
                <a:latin typeface="Arial Nova Cond Light" panose="020B0306020202020204" pitchFamily="34" charset="0"/>
              </a:rPr>
              <a:t>45</a:t>
            </a:r>
            <a:r>
              <a:rPr kumimoji="0" lang="en-US" sz="4400" b="1"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mn-ea"/>
                <a:cs typeface="+mn-cs"/>
              </a:rPr>
              <a:t>%</a:t>
            </a:r>
          </a:p>
        </p:txBody>
      </p:sp>
      <p:sp>
        <p:nvSpPr>
          <p:cNvPr id="29" name="Google Shape;5852;p154">
            <a:extLst>
              <a:ext uri="{FF2B5EF4-FFF2-40B4-BE49-F238E27FC236}">
                <a16:creationId xmlns:a16="http://schemas.microsoft.com/office/drawing/2014/main" id="{1C62B082-B6C8-5216-2950-884586623D95}"/>
              </a:ext>
            </a:extLst>
          </p:cNvPr>
          <p:cNvSpPr txBox="1"/>
          <p:nvPr/>
        </p:nvSpPr>
        <p:spPr>
          <a:xfrm>
            <a:off x="8889831" y="2404496"/>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Open Sans Light"/>
                <a:cs typeface="Open Sans Light"/>
                <a:sym typeface="Open Sans Light"/>
              </a:rPr>
              <a:t>Da, ali kraće razdoblje</a:t>
            </a:r>
            <a:endParaRPr kumimoji="0" lang="en-US" sz="1600" b="0"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Open Sans Light"/>
              <a:cs typeface="Open Sans Light"/>
              <a:sym typeface="Open Sans Light"/>
            </a:endParaRPr>
          </a:p>
        </p:txBody>
      </p:sp>
      <p:sp>
        <p:nvSpPr>
          <p:cNvPr id="30" name="Inhaltsplatzhalter 2">
            <a:extLst>
              <a:ext uri="{FF2B5EF4-FFF2-40B4-BE49-F238E27FC236}">
                <a16:creationId xmlns:a16="http://schemas.microsoft.com/office/drawing/2014/main" id="{9DE12089-0D06-88E1-183E-5DFB0039CA41}"/>
              </a:ext>
            </a:extLst>
          </p:cNvPr>
          <p:cNvSpPr txBox="1">
            <a:spLocks/>
          </p:cNvSpPr>
          <p:nvPr/>
        </p:nvSpPr>
        <p:spPr bwMode="gray">
          <a:xfrm>
            <a:off x="9262031" y="1536283"/>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mn-ea"/>
                <a:cs typeface="+mn-cs"/>
              </a:rPr>
              <a:t>5</a:t>
            </a:r>
            <a:r>
              <a:rPr kumimoji="0" lang="en-US" sz="4400" b="1"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mn-ea"/>
                <a:cs typeface="+mn-cs"/>
              </a:rPr>
              <a:t>%</a:t>
            </a:r>
          </a:p>
        </p:txBody>
      </p:sp>
      <p:sp>
        <p:nvSpPr>
          <p:cNvPr id="31" name="Google Shape;5852;p154">
            <a:extLst>
              <a:ext uri="{FF2B5EF4-FFF2-40B4-BE49-F238E27FC236}">
                <a16:creationId xmlns:a16="http://schemas.microsoft.com/office/drawing/2014/main" id="{824AACEB-D216-0EEF-E15B-C63544097980}"/>
              </a:ext>
            </a:extLst>
          </p:cNvPr>
          <p:cNvSpPr txBox="1"/>
          <p:nvPr/>
        </p:nvSpPr>
        <p:spPr>
          <a:xfrm>
            <a:off x="10396899" y="2409652"/>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Open Sans Light"/>
                <a:cs typeface="Open Sans Light"/>
                <a:sym typeface="Open Sans Light"/>
              </a:rPr>
              <a:t>Ne</a:t>
            </a:r>
            <a:endParaRPr kumimoji="0" lang="en-US" sz="1600" b="0"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Open Sans Light"/>
              <a:cs typeface="Open Sans Light"/>
              <a:sym typeface="Open Sans Light"/>
            </a:endParaRPr>
          </a:p>
        </p:txBody>
      </p:sp>
      <p:grpSp>
        <p:nvGrpSpPr>
          <p:cNvPr id="34" name="Group 33">
            <a:extLst>
              <a:ext uri="{FF2B5EF4-FFF2-40B4-BE49-F238E27FC236}">
                <a16:creationId xmlns:a16="http://schemas.microsoft.com/office/drawing/2014/main" id="{369C70DB-62CD-6D7C-AA39-1802A8FAC853}"/>
              </a:ext>
            </a:extLst>
          </p:cNvPr>
          <p:cNvGrpSpPr/>
          <p:nvPr/>
        </p:nvGrpSpPr>
        <p:grpSpPr>
          <a:xfrm>
            <a:off x="5447928" y="3949965"/>
            <a:ext cx="6252726" cy="2104434"/>
            <a:chOff x="-522220" y="3952765"/>
            <a:chExt cx="6252726" cy="2104434"/>
          </a:xfrm>
        </p:grpSpPr>
        <p:graphicFrame>
          <p:nvGraphicFramePr>
            <p:cNvPr id="36" name="Chart 35">
              <a:extLst>
                <a:ext uri="{FF2B5EF4-FFF2-40B4-BE49-F238E27FC236}">
                  <a16:creationId xmlns:a16="http://schemas.microsoft.com/office/drawing/2014/main" id="{4E50E43C-8B65-CE2F-40F5-8DB7ED0151AA}"/>
                </a:ext>
              </a:extLst>
            </p:cNvPr>
            <p:cNvGraphicFramePr/>
            <p:nvPr>
              <p:custDataLst>
                <p:tags r:id="rId3"/>
              </p:custDataLst>
              <p:extLst>
                <p:ext uri="{D42A27DB-BD31-4B8C-83A1-F6EECF244321}">
                  <p14:modId xmlns:p14="http://schemas.microsoft.com/office/powerpoint/2010/main" val="3787402098"/>
                </p:ext>
              </p:extLst>
            </p:nvPr>
          </p:nvGraphicFramePr>
          <p:xfrm>
            <a:off x="-522220" y="3952765"/>
            <a:ext cx="6252726" cy="2104434"/>
          </p:xfrm>
          <a:graphic>
            <a:graphicData uri="http://schemas.openxmlformats.org/drawingml/2006/chart">
              <c:chart xmlns:c="http://schemas.openxmlformats.org/drawingml/2006/chart" xmlns:r="http://schemas.openxmlformats.org/officeDocument/2006/relationships" r:id="rId9"/>
            </a:graphicData>
          </a:graphic>
        </p:graphicFrame>
        <p:sp>
          <p:nvSpPr>
            <p:cNvPr id="38" name="TextBox 37">
              <a:extLst>
                <a:ext uri="{FF2B5EF4-FFF2-40B4-BE49-F238E27FC236}">
                  <a16:creationId xmlns:a16="http://schemas.microsoft.com/office/drawing/2014/main" id="{AC78CAE3-D8B0-83EB-2EE6-8B43456F29DF}"/>
                </a:ext>
              </a:extLst>
            </p:cNvPr>
            <p:cNvSpPr txBox="1"/>
            <p:nvPr/>
          </p:nvSpPr>
          <p:spPr>
            <a:xfrm>
              <a:off x="3624263" y="4034594"/>
              <a:ext cx="324036" cy="292388"/>
            </a:xfrm>
            <a:prstGeom prst="rect">
              <a:avLst/>
            </a:prstGeom>
            <a:noFill/>
          </p:spPr>
          <p:txBody>
            <a:bodyPr wrap="square" rtlCol="0">
              <a:spAutoFit/>
            </a:bodyPr>
            <a:lstStyle/>
            <a:p>
              <a:r>
                <a:rPr lang="hr-HR" sz="1300" dirty="0">
                  <a:solidFill>
                    <a:schemeClr val="bg1"/>
                  </a:solidFill>
                  <a:latin typeface="Arial Nova Cond Light" panose="020B0306020202020204" pitchFamily="34" charset="0"/>
                </a:rPr>
                <a:t>%</a:t>
              </a:r>
            </a:p>
          </p:txBody>
        </p:sp>
        <p:sp>
          <p:nvSpPr>
            <p:cNvPr id="39" name="TextBox 38">
              <a:extLst>
                <a:ext uri="{FF2B5EF4-FFF2-40B4-BE49-F238E27FC236}">
                  <a16:creationId xmlns:a16="http://schemas.microsoft.com/office/drawing/2014/main" id="{DD72C0DF-62BF-DFBA-2C63-47DCAB3736DF}"/>
                </a:ext>
              </a:extLst>
            </p:cNvPr>
            <p:cNvSpPr txBox="1"/>
            <p:nvPr/>
          </p:nvSpPr>
          <p:spPr>
            <a:xfrm>
              <a:off x="3629310" y="4351168"/>
              <a:ext cx="324036" cy="292388"/>
            </a:xfrm>
            <a:prstGeom prst="rect">
              <a:avLst/>
            </a:prstGeom>
            <a:noFill/>
          </p:spPr>
          <p:txBody>
            <a:bodyPr wrap="square" rtlCol="0">
              <a:spAutoFit/>
            </a:bodyPr>
            <a:lstStyle/>
            <a:p>
              <a:r>
                <a:rPr lang="hr-HR" sz="1300" dirty="0">
                  <a:solidFill>
                    <a:schemeClr val="bg1"/>
                  </a:solidFill>
                  <a:latin typeface="Arial Nova Cond Light" panose="020B0306020202020204" pitchFamily="34" charset="0"/>
                </a:rPr>
                <a:t>%</a:t>
              </a:r>
            </a:p>
          </p:txBody>
        </p:sp>
        <p:sp>
          <p:nvSpPr>
            <p:cNvPr id="40" name="TextBox 39">
              <a:extLst>
                <a:ext uri="{FF2B5EF4-FFF2-40B4-BE49-F238E27FC236}">
                  <a16:creationId xmlns:a16="http://schemas.microsoft.com/office/drawing/2014/main" id="{6A15A03C-A7A5-A9D8-6587-E0A4E56A0F6B}"/>
                </a:ext>
              </a:extLst>
            </p:cNvPr>
            <p:cNvSpPr txBox="1"/>
            <p:nvPr/>
          </p:nvSpPr>
          <p:spPr>
            <a:xfrm>
              <a:off x="3624442" y="4678419"/>
              <a:ext cx="324036" cy="292388"/>
            </a:xfrm>
            <a:prstGeom prst="rect">
              <a:avLst/>
            </a:prstGeom>
            <a:noFill/>
          </p:spPr>
          <p:txBody>
            <a:bodyPr wrap="square" rtlCol="0">
              <a:spAutoFit/>
            </a:bodyPr>
            <a:lstStyle/>
            <a:p>
              <a:r>
                <a:rPr lang="hr-HR" sz="1300" dirty="0">
                  <a:solidFill>
                    <a:schemeClr val="bg1"/>
                  </a:solidFill>
                  <a:latin typeface="Arial Nova Cond Light" panose="020B0306020202020204" pitchFamily="34" charset="0"/>
                </a:rPr>
                <a:t>%</a:t>
              </a:r>
            </a:p>
          </p:txBody>
        </p:sp>
        <p:sp>
          <p:nvSpPr>
            <p:cNvPr id="41" name="TextBox 40">
              <a:extLst>
                <a:ext uri="{FF2B5EF4-FFF2-40B4-BE49-F238E27FC236}">
                  <a16:creationId xmlns:a16="http://schemas.microsoft.com/office/drawing/2014/main" id="{A6696699-026F-50CF-FF1B-2730A1F30676}"/>
                </a:ext>
              </a:extLst>
            </p:cNvPr>
            <p:cNvSpPr txBox="1"/>
            <p:nvPr/>
          </p:nvSpPr>
          <p:spPr>
            <a:xfrm>
              <a:off x="3624263" y="4994368"/>
              <a:ext cx="324036" cy="292388"/>
            </a:xfrm>
            <a:prstGeom prst="rect">
              <a:avLst/>
            </a:prstGeom>
            <a:noFill/>
          </p:spPr>
          <p:txBody>
            <a:bodyPr wrap="square" rtlCol="0">
              <a:spAutoFit/>
            </a:bodyPr>
            <a:lstStyle/>
            <a:p>
              <a:r>
                <a:rPr lang="hr-HR" sz="1300" dirty="0">
                  <a:solidFill>
                    <a:schemeClr val="bg1"/>
                  </a:solidFill>
                  <a:latin typeface="Arial Nova Cond Light" panose="020B0306020202020204" pitchFamily="34" charset="0"/>
                </a:rPr>
                <a:t>%</a:t>
              </a:r>
            </a:p>
          </p:txBody>
        </p:sp>
        <p:sp>
          <p:nvSpPr>
            <p:cNvPr id="42" name="TextBox 41">
              <a:extLst>
                <a:ext uri="{FF2B5EF4-FFF2-40B4-BE49-F238E27FC236}">
                  <a16:creationId xmlns:a16="http://schemas.microsoft.com/office/drawing/2014/main" id="{8F7DE0CA-A136-91A1-C1B6-E39EF3616F26}"/>
                </a:ext>
              </a:extLst>
            </p:cNvPr>
            <p:cNvSpPr txBox="1"/>
            <p:nvPr/>
          </p:nvSpPr>
          <p:spPr>
            <a:xfrm>
              <a:off x="3539895" y="5301691"/>
              <a:ext cx="324036" cy="292388"/>
            </a:xfrm>
            <a:prstGeom prst="rect">
              <a:avLst/>
            </a:prstGeom>
            <a:noFill/>
          </p:spPr>
          <p:txBody>
            <a:bodyPr wrap="square" rtlCol="0">
              <a:spAutoFit/>
            </a:bodyPr>
            <a:lstStyle/>
            <a:p>
              <a:r>
                <a:rPr lang="hr-HR" sz="1300" dirty="0">
                  <a:latin typeface="Arial Nova Cond Light" panose="020B0306020202020204" pitchFamily="34" charset="0"/>
                </a:rPr>
                <a:t>%</a:t>
              </a:r>
            </a:p>
          </p:txBody>
        </p:sp>
      </p:grpSp>
      <p:sp>
        <p:nvSpPr>
          <p:cNvPr id="43" name="TextBox 42">
            <a:extLst>
              <a:ext uri="{FF2B5EF4-FFF2-40B4-BE49-F238E27FC236}">
                <a16:creationId xmlns:a16="http://schemas.microsoft.com/office/drawing/2014/main" id="{1A73EC9A-7CA2-4841-5C28-047A17158697}"/>
              </a:ext>
            </a:extLst>
          </p:cNvPr>
          <p:cNvSpPr txBox="1"/>
          <p:nvPr/>
        </p:nvSpPr>
        <p:spPr>
          <a:xfrm>
            <a:off x="3365593" y="5616288"/>
            <a:ext cx="324036" cy="292388"/>
          </a:xfrm>
          <a:prstGeom prst="rect">
            <a:avLst/>
          </a:prstGeom>
          <a:noFill/>
        </p:spPr>
        <p:txBody>
          <a:bodyPr wrap="square" rtlCol="0">
            <a:spAutoFit/>
          </a:bodyPr>
          <a:lstStyle/>
          <a:p>
            <a:r>
              <a:rPr lang="hr-HR" sz="1300" dirty="0">
                <a:latin typeface="Arial Nova Cond Light" panose="020B0306020202020204" pitchFamily="34" charset="0"/>
              </a:rPr>
              <a:t>%</a:t>
            </a:r>
          </a:p>
        </p:txBody>
      </p:sp>
      <p:sp>
        <p:nvSpPr>
          <p:cNvPr id="44" name="TextBox 43">
            <a:extLst>
              <a:ext uri="{FF2B5EF4-FFF2-40B4-BE49-F238E27FC236}">
                <a16:creationId xmlns:a16="http://schemas.microsoft.com/office/drawing/2014/main" id="{F67A3BF3-ED17-6A8F-F643-C356386D1D53}"/>
              </a:ext>
            </a:extLst>
          </p:cNvPr>
          <p:cNvSpPr txBox="1"/>
          <p:nvPr/>
        </p:nvSpPr>
        <p:spPr>
          <a:xfrm>
            <a:off x="9521116" y="5623466"/>
            <a:ext cx="324036" cy="292388"/>
          </a:xfrm>
          <a:prstGeom prst="rect">
            <a:avLst/>
          </a:prstGeom>
          <a:noFill/>
        </p:spPr>
        <p:txBody>
          <a:bodyPr wrap="square" rtlCol="0">
            <a:spAutoFit/>
          </a:bodyPr>
          <a:lstStyle/>
          <a:p>
            <a:r>
              <a:rPr lang="hr-HR" sz="1300" dirty="0">
                <a:latin typeface="Arial Nova Cond Light" panose="020B0306020202020204" pitchFamily="34" charset="0"/>
              </a:rPr>
              <a:t>%</a:t>
            </a:r>
          </a:p>
        </p:txBody>
      </p:sp>
      <p:sp>
        <p:nvSpPr>
          <p:cNvPr id="46" name="Text Placeholder 3">
            <a:extLst>
              <a:ext uri="{FF2B5EF4-FFF2-40B4-BE49-F238E27FC236}">
                <a16:creationId xmlns:a16="http://schemas.microsoft.com/office/drawing/2014/main" id="{107AA98D-F445-CF1E-4FEB-815A8B478D0F}"/>
              </a:ext>
            </a:extLst>
          </p:cNvPr>
          <p:cNvSpPr txBox="1">
            <a:spLocks/>
          </p:cNvSpPr>
          <p:nvPr/>
        </p:nvSpPr>
        <p:spPr>
          <a:xfrm>
            <a:off x="4417347" y="4067490"/>
            <a:ext cx="1687551" cy="261610"/>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…muškarci između 20 i 30 god.</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
        <p:nvSpPr>
          <p:cNvPr id="47" name="Text Placeholder 3">
            <a:extLst>
              <a:ext uri="{FF2B5EF4-FFF2-40B4-BE49-F238E27FC236}">
                <a16:creationId xmlns:a16="http://schemas.microsoft.com/office/drawing/2014/main" id="{CD570824-02CA-0095-A250-4659E6E6A1FD}"/>
              </a:ext>
            </a:extLst>
          </p:cNvPr>
          <p:cNvSpPr txBox="1">
            <a:spLocks/>
          </p:cNvSpPr>
          <p:nvPr/>
        </p:nvSpPr>
        <p:spPr>
          <a:xfrm>
            <a:off x="4199441" y="4367285"/>
            <a:ext cx="1713330" cy="261610"/>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…osobe iz ruralnog područja</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
        <p:nvSpPr>
          <p:cNvPr id="48" name="Text Placeholder 3">
            <a:extLst>
              <a:ext uri="{FF2B5EF4-FFF2-40B4-BE49-F238E27FC236}">
                <a16:creationId xmlns:a16="http://schemas.microsoft.com/office/drawing/2014/main" id="{CBB2FFB9-4650-058B-CB71-5A29845C4079}"/>
              </a:ext>
            </a:extLst>
          </p:cNvPr>
          <p:cNvSpPr txBox="1">
            <a:spLocks/>
          </p:cNvSpPr>
          <p:nvPr/>
        </p:nvSpPr>
        <p:spPr>
          <a:xfrm>
            <a:off x="3918204" y="4617132"/>
            <a:ext cx="1916655" cy="430887"/>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…osobe s djecom u kućanstvu dobi od 1 do 3 god.</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
        <p:nvSpPr>
          <p:cNvPr id="49" name="Text Placeholder 3">
            <a:extLst>
              <a:ext uri="{FF2B5EF4-FFF2-40B4-BE49-F238E27FC236}">
                <a16:creationId xmlns:a16="http://schemas.microsoft.com/office/drawing/2014/main" id="{2DE8192F-E746-95E6-6DDC-1C7C16BBFBFE}"/>
              </a:ext>
            </a:extLst>
          </p:cNvPr>
          <p:cNvSpPr txBox="1">
            <a:spLocks/>
          </p:cNvSpPr>
          <p:nvPr/>
        </p:nvSpPr>
        <p:spPr>
          <a:xfrm>
            <a:off x="4581906" y="3811158"/>
            <a:ext cx="1518393" cy="261610"/>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U VEĆOJ MJERI NAVODE…</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Tree>
    <p:extLst>
      <p:ext uri="{BB962C8B-B14F-4D97-AF65-F5344CB8AC3E}">
        <p14:creationId xmlns:p14="http://schemas.microsoft.com/office/powerpoint/2010/main" val="368446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a:xfrm>
            <a:off x="325461"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37" name="Text Placeholder 3">
            <a:extLst>
              <a:ext uri="{FF2B5EF4-FFF2-40B4-BE49-F238E27FC236}">
                <a16:creationId xmlns:a16="http://schemas.microsoft.com/office/drawing/2014/main" id="{887C0AEA-94A3-4A05-9948-46889EAC64D8}"/>
              </a:ext>
            </a:extLst>
          </p:cNvPr>
          <p:cNvSpPr txBox="1">
            <a:spLocks/>
          </p:cNvSpPr>
          <p:nvPr/>
        </p:nvSpPr>
        <p:spPr>
          <a:xfrm>
            <a:off x="1343472" y="6015338"/>
            <a:ext cx="8656264" cy="646331"/>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P11a</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Kada ste (posljednji put) dobili dijete, jeste li kao otac koristili očinski dopust?/ </a:t>
            </a: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P11b</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Kad ste (posljednji put) dobili dijete, je li otac djeteta koristio očinski dopust?  </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P12a</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Kada ste (posljednji put) dobili dijete, jeste li osobno koristili pravo na roditeljski dopust? / </a:t>
            </a: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P12b</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Kad ste (posljednji put) dobili dijete, je li otac djeteta koristio pravo na roditeljski dopust?</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Baza: Osobe koje imaju dijete/djecu Muškarci N=180 ; Žene N=193</a:t>
            </a:r>
          </a:p>
        </p:txBody>
      </p:sp>
      <p:sp>
        <p:nvSpPr>
          <p:cNvPr id="2" name="Titre 3">
            <a:extLst>
              <a:ext uri="{FF2B5EF4-FFF2-40B4-BE49-F238E27FC236}">
                <a16:creationId xmlns:a16="http://schemas.microsoft.com/office/drawing/2014/main" id="{FE473976-50A7-183D-2D87-1E0DD75D11F8}"/>
              </a:ext>
            </a:extLst>
          </p:cNvPr>
          <p:cNvSpPr txBox="1">
            <a:spLocks/>
          </p:cNvSpPr>
          <p:nvPr/>
        </p:nvSpPr>
        <p:spPr>
          <a:xfrm>
            <a:off x="136774" y="206036"/>
            <a:ext cx="9862962" cy="353335"/>
          </a:xfrm>
          <a:prstGeom prst="rect">
            <a:avLst/>
          </a:prstGeom>
        </p:spPr>
        <p:txBody>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hr-HR" sz="2400" b="1" cap="none" spc="0" dirty="0">
                <a:solidFill>
                  <a:srgbClr val="2F469C">
                    <a:lumMod val="50000"/>
                  </a:srgbClr>
                </a:solidFill>
                <a:latin typeface="Arial Nova Cond Light" panose="020B0306020202020204" pitchFamily="34" charset="0"/>
                <a:ea typeface="+mn-ea"/>
                <a:cs typeface="+mn-cs"/>
              </a:rPr>
              <a:t>KORIŠTENJE OČINSKOG I RODITELJSKOG DOPUSTA</a:t>
            </a:r>
            <a:endParaRPr lang="en-US" sz="2400" b="1" cap="none" spc="0" dirty="0">
              <a:solidFill>
                <a:srgbClr val="2F469C">
                  <a:lumMod val="50000"/>
                </a:srgbClr>
              </a:solidFill>
              <a:latin typeface="Arial Nova Cond Light" panose="020B0306020202020204" pitchFamily="34" charset="0"/>
              <a:ea typeface="+mn-ea"/>
              <a:cs typeface="+mn-cs"/>
            </a:endParaRPr>
          </a:p>
        </p:txBody>
      </p:sp>
      <p:sp>
        <p:nvSpPr>
          <p:cNvPr id="7" name="Google Shape;4783;p134">
            <a:extLst>
              <a:ext uri="{FF2B5EF4-FFF2-40B4-BE49-F238E27FC236}">
                <a16:creationId xmlns:a16="http://schemas.microsoft.com/office/drawing/2014/main" id="{0CF7ACF1-F3D6-AA5E-59DD-3E5AA9C29D20}"/>
              </a:ext>
            </a:extLst>
          </p:cNvPr>
          <p:cNvSpPr/>
          <p:nvPr/>
        </p:nvSpPr>
        <p:spPr>
          <a:xfrm>
            <a:off x="6349075" y="1764536"/>
            <a:ext cx="719033" cy="753684"/>
          </a:xfrm>
          <a:custGeom>
            <a:avLst/>
            <a:gdLst/>
            <a:ahLst/>
            <a:cxnLst/>
            <a:rect l="l" t="t" r="r" b="b"/>
            <a:pathLst>
              <a:path w="630" h="680" extrusionOk="0">
                <a:moveTo>
                  <a:pt x="604" y="551"/>
                </a:moveTo>
                <a:cubicBezTo>
                  <a:pt x="620" y="567"/>
                  <a:pt x="630" y="588"/>
                  <a:pt x="629" y="617"/>
                </a:cubicBezTo>
                <a:cubicBezTo>
                  <a:pt x="629" y="637"/>
                  <a:pt x="621" y="659"/>
                  <a:pt x="608" y="680"/>
                </a:cubicBezTo>
                <a:cubicBezTo>
                  <a:pt x="604" y="680"/>
                  <a:pt x="604" y="680"/>
                  <a:pt x="604" y="680"/>
                </a:cubicBezTo>
                <a:cubicBezTo>
                  <a:pt x="604" y="569"/>
                  <a:pt x="604" y="569"/>
                  <a:pt x="604" y="569"/>
                </a:cubicBezTo>
                <a:cubicBezTo>
                  <a:pt x="604" y="569"/>
                  <a:pt x="604" y="569"/>
                  <a:pt x="604" y="569"/>
                </a:cubicBezTo>
                <a:cubicBezTo>
                  <a:pt x="605" y="569"/>
                  <a:pt x="605" y="569"/>
                  <a:pt x="605" y="569"/>
                </a:cubicBezTo>
                <a:cubicBezTo>
                  <a:pt x="605" y="569"/>
                  <a:pt x="605" y="569"/>
                  <a:pt x="605" y="569"/>
                </a:cubicBezTo>
                <a:cubicBezTo>
                  <a:pt x="605" y="569"/>
                  <a:pt x="605" y="569"/>
                  <a:pt x="605" y="569"/>
                </a:cubicBezTo>
                <a:cubicBezTo>
                  <a:pt x="606" y="569"/>
                  <a:pt x="606" y="569"/>
                  <a:pt x="606" y="569"/>
                </a:cubicBezTo>
                <a:cubicBezTo>
                  <a:pt x="606" y="569"/>
                  <a:pt x="606" y="569"/>
                  <a:pt x="606" y="569"/>
                </a:cubicBezTo>
                <a:cubicBezTo>
                  <a:pt x="606" y="569"/>
                  <a:pt x="606" y="569"/>
                  <a:pt x="606" y="569"/>
                </a:cubicBezTo>
                <a:cubicBezTo>
                  <a:pt x="607" y="569"/>
                  <a:pt x="607" y="569"/>
                  <a:pt x="607" y="569"/>
                </a:cubicBezTo>
                <a:cubicBezTo>
                  <a:pt x="607" y="569"/>
                  <a:pt x="607" y="569"/>
                  <a:pt x="607" y="569"/>
                </a:cubicBezTo>
                <a:cubicBezTo>
                  <a:pt x="607" y="569"/>
                  <a:pt x="607" y="569"/>
                  <a:pt x="607" y="569"/>
                </a:cubicBezTo>
                <a:cubicBezTo>
                  <a:pt x="608" y="569"/>
                  <a:pt x="608" y="569"/>
                  <a:pt x="608" y="569"/>
                </a:cubicBezTo>
                <a:cubicBezTo>
                  <a:pt x="608" y="569"/>
                  <a:pt x="608" y="569"/>
                  <a:pt x="608" y="569"/>
                </a:cubicBezTo>
                <a:cubicBezTo>
                  <a:pt x="612" y="569"/>
                  <a:pt x="613" y="563"/>
                  <a:pt x="609" y="561"/>
                </a:cubicBezTo>
                <a:cubicBezTo>
                  <a:pt x="609" y="561"/>
                  <a:pt x="608" y="561"/>
                  <a:pt x="608" y="561"/>
                </a:cubicBezTo>
                <a:cubicBezTo>
                  <a:pt x="608" y="561"/>
                  <a:pt x="608" y="561"/>
                  <a:pt x="608" y="561"/>
                </a:cubicBezTo>
                <a:cubicBezTo>
                  <a:pt x="607" y="561"/>
                  <a:pt x="607" y="561"/>
                  <a:pt x="607" y="561"/>
                </a:cubicBezTo>
                <a:cubicBezTo>
                  <a:pt x="607" y="561"/>
                  <a:pt x="607" y="561"/>
                  <a:pt x="607" y="561"/>
                </a:cubicBezTo>
                <a:cubicBezTo>
                  <a:pt x="607" y="561"/>
                  <a:pt x="607" y="561"/>
                  <a:pt x="607" y="561"/>
                </a:cubicBezTo>
                <a:cubicBezTo>
                  <a:pt x="606" y="561"/>
                  <a:pt x="606" y="561"/>
                  <a:pt x="606" y="561"/>
                </a:cubicBezTo>
                <a:cubicBezTo>
                  <a:pt x="606" y="561"/>
                  <a:pt x="606" y="561"/>
                  <a:pt x="606" y="561"/>
                </a:cubicBezTo>
                <a:cubicBezTo>
                  <a:pt x="606" y="561"/>
                  <a:pt x="606" y="561"/>
                  <a:pt x="606" y="561"/>
                </a:cubicBezTo>
                <a:cubicBezTo>
                  <a:pt x="605" y="561"/>
                  <a:pt x="605" y="561"/>
                  <a:pt x="605" y="561"/>
                </a:cubicBezTo>
                <a:cubicBezTo>
                  <a:pt x="605" y="561"/>
                  <a:pt x="605" y="561"/>
                  <a:pt x="605" y="561"/>
                </a:cubicBezTo>
                <a:cubicBezTo>
                  <a:pt x="605" y="561"/>
                  <a:pt x="605" y="561"/>
                  <a:pt x="605" y="561"/>
                </a:cubicBezTo>
                <a:cubicBezTo>
                  <a:pt x="604" y="561"/>
                  <a:pt x="604" y="561"/>
                  <a:pt x="604" y="561"/>
                </a:cubicBezTo>
                <a:cubicBezTo>
                  <a:pt x="604" y="561"/>
                  <a:pt x="604" y="561"/>
                  <a:pt x="604" y="561"/>
                </a:cubicBezTo>
                <a:lnTo>
                  <a:pt x="604" y="551"/>
                </a:lnTo>
                <a:close/>
                <a:moveTo>
                  <a:pt x="561" y="523"/>
                </a:moveTo>
                <a:cubicBezTo>
                  <a:pt x="577" y="530"/>
                  <a:pt x="592" y="539"/>
                  <a:pt x="604" y="551"/>
                </a:cubicBezTo>
                <a:cubicBezTo>
                  <a:pt x="604" y="561"/>
                  <a:pt x="604" y="561"/>
                  <a:pt x="604" y="561"/>
                </a:cubicBezTo>
                <a:cubicBezTo>
                  <a:pt x="604" y="561"/>
                  <a:pt x="604" y="561"/>
                  <a:pt x="604" y="561"/>
                </a:cubicBezTo>
                <a:cubicBezTo>
                  <a:pt x="603" y="561"/>
                  <a:pt x="603" y="561"/>
                  <a:pt x="603" y="561"/>
                </a:cubicBezTo>
                <a:cubicBezTo>
                  <a:pt x="603" y="561"/>
                  <a:pt x="603" y="561"/>
                  <a:pt x="603" y="561"/>
                </a:cubicBezTo>
                <a:cubicBezTo>
                  <a:pt x="603" y="561"/>
                  <a:pt x="603" y="561"/>
                  <a:pt x="603" y="561"/>
                </a:cubicBezTo>
                <a:cubicBezTo>
                  <a:pt x="602" y="561"/>
                  <a:pt x="602" y="561"/>
                  <a:pt x="602" y="561"/>
                </a:cubicBezTo>
                <a:cubicBezTo>
                  <a:pt x="602" y="561"/>
                  <a:pt x="602" y="561"/>
                  <a:pt x="602" y="561"/>
                </a:cubicBezTo>
                <a:cubicBezTo>
                  <a:pt x="602" y="561"/>
                  <a:pt x="602" y="561"/>
                  <a:pt x="602" y="561"/>
                </a:cubicBezTo>
                <a:cubicBezTo>
                  <a:pt x="601" y="561"/>
                  <a:pt x="601" y="561"/>
                  <a:pt x="601" y="561"/>
                </a:cubicBezTo>
                <a:cubicBezTo>
                  <a:pt x="601" y="561"/>
                  <a:pt x="601" y="561"/>
                  <a:pt x="601" y="561"/>
                </a:cubicBezTo>
                <a:cubicBezTo>
                  <a:pt x="600" y="561"/>
                  <a:pt x="600" y="561"/>
                  <a:pt x="600" y="561"/>
                </a:cubicBezTo>
                <a:cubicBezTo>
                  <a:pt x="600" y="561"/>
                  <a:pt x="600" y="561"/>
                  <a:pt x="600" y="561"/>
                </a:cubicBezTo>
                <a:cubicBezTo>
                  <a:pt x="596" y="562"/>
                  <a:pt x="595" y="567"/>
                  <a:pt x="599" y="569"/>
                </a:cubicBezTo>
                <a:cubicBezTo>
                  <a:pt x="600" y="569"/>
                  <a:pt x="600" y="569"/>
                  <a:pt x="601" y="569"/>
                </a:cubicBezTo>
                <a:cubicBezTo>
                  <a:pt x="601" y="569"/>
                  <a:pt x="601" y="569"/>
                  <a:pt x="601" y="569"/>
                </a:cubicBezTo>
                <a:cubicBezTo>
                  <a:pt x="601" y="569"/>
                  <a:pt x="601" y="569"/>
                  <a:pt x="601" y="569"/>
                </a:cubicBezTo>
                <a:cubicBezTo>
                  <a:pt x="602" y="569"/>
                  <a:pt x="602" y="569"/>
                  <a:pt x="602" y="569"/>
                </a:cubicBezTo>
                <a:cubicBezTo>
                  <a:pt x="602" y="569"/>
                  <a:pt x="602" y="569"/>
                  <a:pt x="602" y="569"/>
                </a:cubicBezTo>
                <a:cubicBezTo>
                  <a:pt x="602" y="569"/>
                  <a:pt x="602" y="569"/>
                  <a:pt x="602" y="569"/>
                </a:cubicBezTo>
                <a:cubicBezTo>
                  <a:pt x="603" y="569"/>
                  <a:pt x="603" y="569"/>
                  <a:pt x="603" y="569"/>
                </a:cubicBezTo>
                <a:cubicBezTo>
                  <a:pt x="603" y="569"/>
                  <a:pt x="603" y="569"/>
                  <a:pt x="603" y="569"/>
                </a:cubicBezTo>
                <a:cubicBezTo>
                  <a:pt x="603" y="569"/>
                  <a:pt x="603" y="569"/>
                  <a:pt x="603" y="569"/>
                </a:cubicBezTo>
                <a:cubicBezTo>
                  <a:pt x="604" y="569"/>
                  <a:pt x="604" y="569"/>
                  <a:pt x="604" y="569"/>
                </a:cubicBezTo>
                <a:cubicBezTo>
                  <a:pt x="604" y="569"/>
                  <a:pt x="604" y="569"/>
                  <a:pt x="604" y="569"/>
                </a:cubicBezTo>
                <a:cubicBezTo>
                  <a:pt x="604" y="569"/>
                  <a:pt x="604" y="569"/>
                  <a:pt x="604" y="569"/>
                </a:cubicBezTo>
                <a:cubicBezTo>
                  <a:pt x="604" y="680"/>
                  <a:pt x="604" y="680"/>
                  <a:pt x="604" y="680"/>
                </a:cubicBezTo>
                <a:cubicBezTo>
                  <a:pt x="561" y="680"/>
                  <a:pt x="561" y="680"/>
                  <a:pt x="561" y="680"/>
                </a:cubicBezTo>
                <a:cubicBezTo>
                  <a:pt x="561" y="579"/>
                  <a:pt x="561" y="579"/>
                  <a:pt x="561" y="579"/>
                </a:cubicBezTo>
                <a:cubicBezTo>
                  <a:pt x="561" y="579"/>
                  <a:pt x="561" y="579"/>
                  <a:pt x="561" y="579"/>
                </a:cubicBezTo>
                <a:cubicBezTo>
                  <a:pt x="561" y="579"/>
                  <a:pt x="561" y="579"/>
                  <a:pt x="561" y="579"/>
                </a:cubicBezTo>
                <a:cubicBezTo>
                  <a:pt x="562" y="579"/>
                  <a:pt x="562" y="579"/>
                  <a:pt x="562" y="579"/>
                </a:cubicBezTo>
                <a:cubicBezTo>
                  <a:pt x="562" y="579"/>
                  <a:pt x="562" y="579"/>
                  <a:pt x="562" y="579"/>
                </a:cubicBezTo>
                <a:cubicBezTo>
                  <a:pt x="563" y="578"/>
                  <a:pt x="563" y="578"/>
                  <a:pt x="563" y="578"/>
                </a:cubicBezTo>
                <a:cubicBezTo>
                  <a:pt x="564" y="578"/>
                  <a:pt x="564" y="578"/>
                  <a:pt x="564" y="578"/>
                </a:cubicBezTo>
                <a:cubicBezTo>
                  <a:pt x="564" y="578"/>
                  <a:pt x="564" y="578"/>
                  <a:pt x="564" y="578"/>
                </a:cubicBezTo>
                <a:cubicBezTo>
                  <a:pt x="565" y="578"/>
                  <a:pt x="565" y="578"/>
                  <a:pt x="565" y="578"/>
                </a:cubicBezTo>
                <a:cubicBezTo>
                  <a:pt x="565" y="577"/>
                  <a:pt x="565" y="577"/>
                  <a:pt x="565" y="577"/>
                </a:cubicBezTo>
                <a:cubicBezTo>
                  <a:pt x="565" y="577"/>
                  <a:pt x="565" y="577"/>
                  <a:pt x="565" y="577"/>
                </a:cubicBezTo>
                <a:cubicBezTo>
                  <a:pt x="567" y="577"/>
                  <a:pt x="568" y="575"/>
                  <a:pt x="568" y="573"/>
                </a:cubicBezTo>
                <a:cubicBezTo>
                  <a:pt x="567" y="570"/>
                  <a:pt x="565" y="569"/>
                  <a:pt x="563" y="570"/>
                </a:cubicBezTo>
                <a:cubicBezTo>
                  <a:pt x="562" y="570"/>
                  <a:pt x="562" y="570"/>
                  <a:pt x="562" y="570"/>
                </a:cubicBezTo>
                <a:cubicBezTo>
                  <a:pt x="562" y="570"/>
                  <a:pt x="562" y="570"/>
                  <a:pt x="562" y="570"/>
                </a:cubicBezTo>
                <a:cubicBezTo>
                  <a:pt x="561" y="571"/>
                  <a:pt x="561" y="571"/>
                  <a:pt x="561" y="571"/>
                </a:cubicBezTo>
                <a:cubicBezTo>
                  <a:pt x="561" y="571"/>
                  <a:pt x="561" y="571"/>
                  <a:pt x="561" y="571"/>
                </a:cubicBezTo>
                <a:cubicBezTo>
                  <a:pt x="561" y="571"/>
                  <a:pt x="561" y="571"/>
                  <a:pt x="561" y="571"/>
                </a:cubicBezTo>
                <a:lnTo>
                  <a:pt x="561" y="523"/>
                </a:lnTo>
                <a:close/>
                <a:moveTo>
                  <a:pt x="525" y="247"/>
                </a:moveTo>
                <a:cubicBezTo>
                  <a:pt x="528" y="255"/>
                  <a:pt x="530" y="264"/>
                  <a:pt x="530" y="274"/>
                </a:cubicBezTo>
                <a:cubicBezTo>
                  <a:pt x="530" y="280"/>
                  <a:pt x="529" y="286"/>
                  <a:pt x="528" y="292"/>
                </a:cubicBezTo>
                <a:cubicBezTo>
                  <a:pt x="542" y="305"/>
                  <a:pt x="551" y="324"/>
                  <a:pt x="551" y="345"/>
                </a:cubicBezTo>
                <a:cubicBezTo>
                  <a:pt x="551" y="368"/>
                  <a:pt x="541" y="388"/>
                  <a:pt x="525" y="401"/>
                </a:cubicBezTo>
                <a:cubicBezTo>
                  <a:pt x="525" y="247"/>
                  <a:pt x="525" y="247"/>
                  <a:pt x="525" y="247"/>
                </a:cubicBezTo>
                <a:close/>
                <a:moveTo>
                  <a:pt x="525" y="416"/>
                </a:moveTo>
                <a:cubicBezTo>
                  <a:pt x="531" y="426"/>
                  <a:pt x="534" y="438"/>
                  <a:pt x="534" y="450"/>
                </a:cubicBezTo>
                <a:cubicBezTo>
                  <a:pt x="534" y="463"/>
                  <a:pt x="531" y="475"/>
                  <a:pt x="525" y="485"/>
                </a:cubicBezTo>
                <a:cubicBezTo>
                  <a:pt x="525" y="416"/>
                  <a:pt x="525" y="416"/>
                  <a:pt x="525" y="416"/>
                </a:cubicBezTo>
                <a:close/>
                <a:moveTo>
                  <a:pt x="525" y="509"/>
                </a:moveTo>
                <a:cubicBezTo>
                  <a:pt x="537" y="513"/>
                  <a:pt x="549" y="517"/>
                  <a:pt x="561" y="523"/>
                </a:cubicBezTo>
                <a:cubicBezTo>
                  <a:pt x="561" y="571"/>
                  <a:pt x="561" y="571"/>
                  <a:pt x="561" y="571"/>
                </a:cubicBezTo>
                <a:cubicBezTo>
                  <a:pt x="560" y="571"/>
                  <a:pt x="560" y="571"/>
                  <a:pt x="560" y="571"/>
                </a:cubicBezTo>
                <a:cubicBezTo>
                  <a:pt x="560" y="571"/>
                  <a:pt x="560" y="571"/>
                  <a:pt x="560" y="571"/>
                </a:cubicBezTo>
                <a:cubicBezTo>
                  <a:pt x="559" y="572"/>
                  <a:pt x="559" y="572"/>
                  <a:pt x="559" y="572"/>
                </a:cubicBezTo>
                <a:cubicBezTo>
                  <a:pt x="558" y="572"/>
                  <a:pt x="558" y="572"/>
                  <a:pt x="558" y="572"/>
                </a:cubicBezTo>
                <a:cubicBezTo>
                  <a:pt x="558" y="572"/>
                  <a:pt x="558" y="572"/>
                  <a:pt x="558" y="572"/>
                </a:cubicBezTo>
                <a:cubicBezTo>
                  <a:pt x="557" y="572"/>
                  <a:pt x="557" y="572"/>
                  <a:pt x="557" y="572"/>
                </a:cubicBezTo>
                <a:cubicBezTo>
                  <a:pt x="557" y="573"/>
                  <a:pt x="557" y="573"/>
                  <a:pt x="557" y="573"/>
                </a:cubicBezTo>
                <a:cubicBezTo>
                  <a:pt x="556" y="573"/>
                  <a:pt x="556" y="573"/>
                  <a:pt x="556" y="573"/>
                </a:cubicBezTo>
                <a:cubicBezTo>
                  <a:pt x="556" y="573"/>
                  <a:pt x="556" y="573"/>
                  <a:pt x="556" y="573"/>
                </a:cubicBezTo>
                <a:cubicBezTo>
                  <a:pt x="552" y="575"/>
                  <a:pt x="554" y="581"/>
                  <a:pt x="558" y="580"/>
                </a:cubicBezTo>
                <a:cubicBezTo>
                  <a:pt x="558" y="580"/>
                  <a:pt x="559" y="580"/>
                  <a:pt x="559" y="580"/>
                </a:cubicBezTo>
                <a:cubicBezTo>
                  <a:pt x="559" y="580"/>
                  <a:pt x="559" y="580"/>
                  <a:pt x="559" y="580"/>
                </a:cubicBezTo>
                <a:cubicBezTo>
                  <a:pt x="560" y="580"/>
                  <a:pt x="560" y="580"/>
                  <a:pt x="560" y="580"/>
                </a:cubicBezTo>
                <a:cubicBezTo>
                  <a:pt x="560" y="580"/>
                  <a:pt x="560" y="580"/>
                  <a:pt x="560" y="580"/>
                </a:cubicBezTo>
                <a:cubicBezTo>
                  <a:pt x="561" y="579"/>
                  <a:pt x="561" y="579"/>
                  <a:pt x="561" y="579"/>
                </a:cubicBezTo>
                <a:cubicBezTo>
                  <a:pt x="561" y="680"/>
                  <a:pt x="561" y="680"/>
                  <a:pt x="561" y="680"/>
                </a:cubicBezTo>
                <a:cubicBezTo>
                  <a:pt x="525" y="680"/>
                  <a:pt x="525" y="680"/>
                  <a:pt x="525" y="680"/>
                </a:cubicBezTo>
                <a:cubicBezTo>
                  <a:pt x="525" y="609"/>
                  <a:pt x="525" y="609"/>
                  <a:pt x="525" y="609"/>
                </a:cubicBezTo>
                <a:cubicBezTo>
                  <a:pt x="525" y="609"/>
                  <a:pt x="525" y="608"/>
                  <a:pt x="526" y="608"/>
                </a:cubicBezTo>
                <a:cubicBezTo>
                  <a:pt x="526" y="608"/>
                  <a:pt x="526" y="608"/>
                  <a:pt x="526" y="608"/>
                </a:cubicBezTo>
                <a:cubicBezTo>
                  <a:pt x="526" y="607"/>
                  <a:pt x="526" y="607"/>
                  <a:pt x="526" y="607"/>
                </a:cubicBezTo>
                <a:cubicBezTo>
                  <a:pt x="527" y="607"/>
                  <a:pt x="527" y="607"/>
                  <a:pt x="527" y="607"/>
                </a:cubicBezTo>
                <a:cubicBezTo>
                  <a:pt x="527" y="606"/>
                  <a:pt x="527" y="606"/>
                  <a:pt x="527" y="606"/>
                </a:cubicBezTo>
                <a:cubicBezTo>
                  <a:pt x="528" y="605"/>
                  <a:pt x="528" y="605"/>
                  <a:pt x="528" y="605"/>
                </a:cubicBezTo>
                <a:cubicBezTo>
                  <a:pt x="528" y="605"/>
                  <a:pt x="528" y="605"/>
                  <a:pt x="528" y="605"/>
                </a:cubicBezTo>
                <a:cubicBezTo>
                  <a:pt x="529" y="604"/>
                  <a:pt x="529" y="604"/>
                  <a:pt x="529" y="604"/>
                </a:cubicBezTo>
                <a:cubicBezTo>
                  <a:pt x="529" y="604"/>
                  <a:pt x="529" y="604"/>
                  <a:pt x="529" y="604"/>
                </a:cubicBezTo>
                <a:cubicBezTo>
                  <a:pt x="529" y="603"/>
                  <a:pt x="529" y="603"/>
                  <a:pt x="529" y="603"/>
                </a:cubicBezTo>
                <a:cubicBezTo>
                  <a:pt x="530" y="603"/>
                  <a:pt x="530" y="603"/>
                  <a:pt x="530" y="603"/>
                </a:cubicBezTo>
                <a:cubicBezTo>
                  <a:pt x="530" y="602"/>
                  <a:pt x="530" y="602"/>
                  <a:pt x="530" y="602"/>
                </a:cubicBezTo>
                <a:cubicBezTo>
                  <a:pt x="533" y="599"/>
                  <a:pt x="529" y="594"/>
                  <a:pt x="525" y="597"/>
                </a:cubicBezTo>
                <a:cubicBezTo>
                  <a:pt x="525" y="597"/>
                  <a:pt x="525" y="597"/>
                  <a:pt x="525" y="597"/>
                </a:cubicBezTo>
                <a:lnTo>
                  <a:pt x="525" y="509"/>
                </a:lnTo>
                <a:close/>
                <a:moveTo>
                  <a:pt x="506" y="220"/>
                </a:moveTo>
                <a:cubicBezTo>
                  <a:pt x="514" y="227"/>
                  <a:pt x="521" y="237"/>
                  <a:pt x="525" y="247"/>
                </a:cubicBezTo>
                <a:cubicBezTo>
                  <a:pt x="525" y="401"/>
                  <a:pt x="525" y="401"/>
                  <a:pt x="525" y="401"/>
                </a:cubicBezTo>
                <a:cubicBezTo>
                  <a:pt x="523" y="403"/>
                  <a:pt x="521" y="404"/>
                  <a:pt x="519" y="406"/>
                </a:cubicBezTo>
                <a:cubicBezTo>
                  <a:pt x="521" y="409"/>
                  <a:pt x="523" y="412"/>
                  <a:pt x="525" y="416"/>
                </a:cubicBezTo>
                <a:cubicBezTo>
                  <a:pt x="525" y="485"/>
                  <a:pt x="525" y="485"/>
                  <a:pt x="525" y="485"/>
                </a:cubicBezTo>
                <a:cubicBezTo>
                  <a:pt x="521" y="492"/>
                  <a:pt x="516" y="499"/>
                  <a:pt x="510" y="504"/>
                </a:cubicBezTo>
                <a:cubicBezTo>
                  <a:pt x="515" y="505"/>
                  <a:pt x="520" y="507"/>
                  <a:pt x="525" y="509"/>
                </a:cubicBezTo>
                <a:cubicBezTo>
                  <a:pt x="525" y="597"/>
                  <a:pt x="525" y="597"/>
                  <a:pt x="525" y="597"/>
                </a:cubicBezTo>
                <a:cubicBezTo>
                  <a:pt x="525" y="597"/>
                  <a:pt x="525" y="597"/>
                  <a:pt x="525" y="597"/>
                </a:cubicBezTo>
                <a:cubicBezTo>
                  <a:pt x="524" y="597"/>
                  <a:pt x="524" y="597"/>
                  <a:pt x="524" y="597"/>
                </a:cubicBezTo>
                <a:cubicBezTo>
                  <a:pt x="524" y="598"/>
                  <a:pt x="524" y="598"/>
                  <a:pt x="524" y="598"/>
                </a:cubicBezTo>
                <a:cubicBezTo>
                  <a:pt x="523" y="599"/>
                  <a:pt x="523" y="599"/>
                  <a:pt x="523" y="599"/>
                </a:cubicBezTo>
                <a:cubicBezTo>
                  <a:pt x="523" y="599"/>
                  <a:pt x="523" y="599"/>
                  <a:pt x="523" y="599"/>
                </a:cubicBezTo>
                <a:cubicBezTo>
                  <a:pt x="522" y="600"/>
                  <a:pt x="522" y="600"/>
                  <a:pt x="522" y="600"/>
                </a:cubicBezTo>
                <a:cubicBezTo>
                  <a:pt x="522" y="600"/>
                  <a:pt x="522" y="600"/>
                  <a:pt x="522" y="600"/>
                </a:cubicBezTo>
                <a:cubicBezTo>
                  <a:pt x="521" y="601"/>
                  <a:pt x="521" y="601"/>
                  <a:pt x="521" y="601"/>
                </a:cubicBezTo>
                <a:cubicBezTo>
                  <a:pt x="521" y="602"/>
                  <a:pt x="521" y="602"/>
                  <a:pt x="521" y="602"/>
                </a:cubicBezTo>
                <a:cubicBezTo>
                  <a:pt x="521" y="602"/>
                  <a:pt x="521" y="602"/>
                  <a:pt x="521" y="602"/>
                </a:cubicBezTo>
                <a:cubicBezTo>
                  <a:pt x="520" y="603"/>
                  <a:pt x="520" y="603"/>
                  <a:pt x="520" y="603"/>
                </a:cubicBezTo>
                <a:cubicBezTo>
                  <a:pt x="520" y="603"/>
                  <a:pt x="520" y="603"/>
                  <a:pt x="520" y="603"/>
                </a:cubicBezTo>
                <a:cubicBezTo>
                  <a:pt x="517" y="607"/>
                  <a:pt x="521" y="611"/>
                  <a:pt x="525" y="609"/>
                </a:cubicBezTo>
                <a:cubicBezTo>
                  <a:pt x="525" y="609"/>
                  <a:pt x="525" y="609"/>
                  <a:pt x="525" y="609"/>
                </a:cubicBezTo>
                <a:cubicBezTo>
                  <a:pt x="525" y="680"/>
                  <a:pt x="525" y="680"/>
                  <a:pt x="525" y="680"/>
                </a:cubicBezTo>
                <a:cubicBezTo>
                  <a:pt x="506" y="680"/>
                  <a:pt x="506" y="680"/>
                  <a:pt x="506" y="680"/>
                </a:cubicBezTo>
                <a:cubicBezTo>
                  <a:pt x="506" y="653"/>
                  <a:pt x="506" y="653"/>
                  <a:pt x="506" y="653"/>
                </a:cubicBezTo>
                <a:cubicBezTo>
                  <a:pt x="507" y="653"/>
                  <a:pt x="508" y="652"/>
                  <a:pt x="509" y="651"/>
                </a:cubicBezTo>
                <a:cubicBezTo>
                  <a:pt x="509" y="650"/>
                  <a:pt x="509" y="650"/>
                  <a:pt x="509" y="650"/>
                </a:cubicBezTo>
                <a:cubicBezTo>
                  <a:pt x="509" y="649"/>
                  <a:pt x="509" y="649"/>
                  <a:pt x="509" y="649"/>
                </a:cubicBezTo>
                <a:cubicBezTo>
                  <a:pt x="509" y="648"/>
                  <a:pt x="509" y="648"/>
                  <a:pt x="509" y="648"/>
                </a:cubicBezTo>
                <a:cubicBezTo>
                  <a:pt x="509" y="648"/>
                  <a:pt x="509" y="648"/>
                  <a:pt x="509" y="648"/>
                </a:cubicBezTo>
                <a:cubicBezTo>
                  <a:pt x="510" y="647"/>
                  <a:pt x="510" y="647"/>
                  <a:pt x="510" y="647"/>
                </a:cubicBezTo>
                <a:cubicBezTo>
                  <a:pt x="510" y="646"/>
                  <a:pt x="510" y="646"/>
                  <a:pt x="510" y="646"/>
                </a:cubicBezTo>
                <a:cubicBezTo>
                  <a:pt x="510" y="645"/>
                  <a:pt x="510" y="645"/>
                  <a:pt x="510" y="645"/>
                </a:cubicBezTo>
                <a:cubicBezTo>
                  <a:pt x="510" y="644"/>
                  <a:pt x="510" y="644"/>
                  <a:pt x="510" y="644"/>
                </a:cubicBezTo>
                <a:cubicBezTo>
                  <a:pt x="510" y="643"/>
                  <a:pt x="510" y="643"/>
                  <a:pt x="510" y="643"/>
                </a:cubicBezTo>
                <a:cubicBezTo>
                  <a:pt x="511" y="642"/>
                  <a:pt x="511" y="642"/>
                  <a:pt x="511" y="642"/>
                </a:cubicBezTo>
                <a:cubicBezTo>
                  <a:pt x="511" y="639"/>
                  <a:pt x="509" y="637"/>
                  <a:pt x="506" y="637"/>
                </a:cubicBezTo>
                <a:lnTo>
                  <a:pt x="506" y="220"/>
                </a:lnTo>
                <a:close/>
                <a:moveTo>
                  <a:pt x="457" y="73"/>
                </a:moveTo>
                <a:cubicBezTo>
                  <a:pt x="487" y="108"/>
                  <a:pt x="506" y="156"/>
                  <a:pt x="504" y="218"/>
                </a:cubicBezTo>
                <a:cubicBezTo>
                  <a:pt x="505" y="219"/>
                  <a:pt x="505" y="219"/>
                  <a:pt x="506" y="220"/>
                </a:cubicBezTo>
                <a:cubicBezTo>
                  <a:pt x="506" y="637"/>
                  <a:pt x="506" y="637"/>
                  <a:pt x="506" y="637"/>
                </a:cubicBezTo>
                <a:cubicBezTo>
                  <a:pt x="505" y="638"/>
                  <a:pt x="504" y="638"/>
                  <a:pt x="504" y="640"/>
                </a:cubicBezTo>
                <a:cubicBezTo>
                  <a:pt x="503" y="640"/>
                  <a:pt x="503" y="640"/>
                  <a:pt x="503" y="640"/>
                </a:cubicBezTo>
                <a:cubicBezTo>
                  <a:pt x="503" y="641"/>
                  <a:pt x="503" y="641"/>
                  <a:pt x="503" y="641"/>
                </a:cubicBezTo>
                <a:cubicBezTo>
                  <a:pt x="503" y="642"/>
                  <a:pt x="503" y="642"/>
                  <a:pt x="503" y="642"/>
                </a:cubicBezTo>
                <a:cubicBezTo>
                  <a:pt x="503" y="643"/>
                  <a:pt x="503" y="643"/>
                  <a:pt x="503" y="643"/>
                </a:cubicBezTo>
                <a:cubicBezTo>
                  <a:pt x="502" y="644"/>
                  <a:pt x="502" y="644"/>
                  <a:pt x="502" y="644"/>
                </a:cubicBezTo>
                <a:cubicBezTo>
                  <a:pt x="502" y="645"/>
                  <a:pt x="502" y="645"/>
                  <a:pt x="502" y="645"/>
                </a:cubicBezTo>
                <a:cubicBezTo>
                  <a:pt x="502" y="646"/>
                  <a:pt x="502" y="646"/>
                  <a:pt x="502" y="646"/>
                </a:cubicBezTo>
                <a:cubicBezTo>
                  <a:pt x="502" y="647"/>
                  <a:pt x="502" y="647"/>
                  <a:pt x="502" y="647"/>
                </a:cubicBezTo>
                <a:cubicBezTo>
                  <a:pt x="502" y="648"/>
                  <a:pt x="502" y="648"/>
                  <a:pt x="502" y="648"/>
                </a:cubicBezTo>
                <a:cubicBezTo>
                  <a:pt x="502" y="648"/>
                  <a:pt x="502" y="648"/>
                  <a:pt x="502" y="648"/>
                </a:cubicBezTo>
                <a:cubicBezTo>
                  <a:pt x="501" y="651"/>
                  <a:pt x="504" y="653"/>
                  <a:pt x="506" y="653"/>
                </a:cubicBezTo>
                <a:cubicBezTo>
                  <a:pt x="506" y="680"/>
                  <a:pt x="506" y="680"/>
                  <a:pt x="506" y="680"/>
                </a:cubicBezTo>
                <a:cubicBezTo>
                  <a:pt x="457" y="680"/>
                  <a:pt x="457" y="680"/>
                  <a:pt x="457" y="680"/>
                </a:cubicBezTo>
                <a:cubicBezTo>
                  <a:pt x="457" y="536"/>
                  <a:pt x="457" y="536"/>
                  <a:pt x="457" y="536"/>
                </a:cubicBezTo>
                <a:cubicBezTo>
                  <a:pt x="458" y="536"/>
                  <a:pt x="459" y="535"/>
                  <a:pt x="460" y="533"/>
                </a:cubicBezTo>
                <a:cubicBezTo>
                  <a:pt x="460" y="533"/>
                  <a:pt x="460" y="533"/>
                  <a:pt x="460" y="533"/>
                </a:cubicBezTo>
                <a:cubicBezTo>
                  <a:pt x="460" y="531"/>
                  <a:pt x="460" y="531"/>
                  <a:pt x="460" y="531"/>
                </a:cubicBezTo>
                <a:cubicBezTo>
                  <a:pt x="460" y="529"/>
                  <a:pt x="460" y="529"/>
                  <a:pt x="460" y="529"/>
                </a:cubicBezTo>
                <a:cubicBezTo>
                  <a:pt x="461" y="527"/>
                  <a:pt x="461" y="527"/>
                  <a:pt x="461" y="527"/>
                </a:cubicBezTo>
                <a:cubicBezTo>
                  <a:pt x="461" y="525"/>
                  <a:pt x="461" y="525"/>
                  <a:pt x="461" y="525"/>
                </a:cubicBezTo>
                <a:cubicBezTo>
                  <a:pt x="462" y="522"/>
                  <a:pt x="459" y="520"/>
                  <a:pt x="457" y="521"/>
                </a:cubicBezTo>
                <a:cubicBezTo>
                  <a:pt x="457" y="327"/>
                  <a:pt x="457" y="327"/>
                  <a:pt x="457" y="327"/>
                </a:cubicBezTo>
                <a:cubicBezTo>
                  <a:pt x="470" y="317"/>
                  <a:pt x="478" y="298"/>
                  <a:pt x="481" y="277"/>
                </a:cubicBezTo>
                <a:cubicBezTo>
                  <a:pt x="472" y="279"/>
                  <a:pt x="464" y="280"/>
                  <a:pt x="457" y="278"/>
                </a:cubicBezTo>
                <a:lnTo>
                  <a:pt x="457" y="73"/>
                </a:lnTo>
                <a:close/>
                <a:moveTo>
                  <a:pt x="441" y="56"/>
                </a:moveTo>
                <a:cubicBezTo>
                  <a:pt x="446" y="61"/>
                  <a:pt x="452" y="67"/>
                  <a:pt x="457" y="73"/>
                </a:cubicBezTo>
                <a:cubicBezTo>
                  <a:pt x="457" y="278"/>
                  <a:pt x="457" y="278"/>
                  <a:pt x="457" y="278"/>
                </a:cubicBezTo>
                <a:cubicBezTo>
                  <a:pt x="451" y="277"/>
                  <a:pt x="445" y="275"/>
                  <a:pt x="441" y="272"/>
                </a:cubicBezTo>
                <a:cubicBezTo>
                  <a:pt x="441" y="56"/>
                  <a:pt x="441" y="56"/>
                  <a:pt x="441" y="56"/>
                </a:cubicBezTo>
                <a:close/>
                <a:moveTo>
                  <a:pt x="457" y="680"/>
                </a:moveTo>
                <a:cubicBezTo>
                  <a:pt x="441" y="680"/>
                  <a:pt x="441" y="680"/>
                  <a:pt x="441" y="680"/>
                </a:cubicBezTo>
                <a:cubicBezTo>
                  <a:pt x="441" y="579"/>
                  <a:pt x="441" y="579"/>
                  <a:pt x="441" y="579"/>
                </a:cubicBezTo>
                <a:cubicBezTo>
                  <a:pt x="441" y="579"/>
                  <a:pt x="441" y="579"/>
                  <a:pt x="441" y="579"/>
                </a:cubicBezTo>
                <a:cubicBezTo>
                  <a:pt x="441" y="578"/>
                  <a:pt x="441" y="578"/>
                  <a:pt x="442" y="578"/>
                </a:cubicBezTo>
                <a:cubicBezTo>
                  <a:pt x="442" y="577"/>
                  <a:pt x="442" y="577"/>
                  <a:pt x="442" y="577"/>
                </a:cubicBezTo>
                <a:cubicBezTo>
                  <a:pt x="443" y="576"/>
                  <a:pt x="443" y="576"/>
                  <a:pt x="443" y="576"/>
                </a:cubicBezTo>
                <a:cubicBezTo>
                  <a:pt x="444" y="574"/>
                  <a:pt x="444" y="574"/>
                  <a:pt x="444" y="574"/>
                </a:cubicBezTo>
                <a:cubicBezTo>
                  <a:pt x="445" y="573"/>
                  <a:pt x="445" y="573"/>
                  <a:pt x="445" y="573"/>
                </a:cubicBezTo>
                <a:cubicBezTo>
                  <a:pt x="446" y="571"/>
                  <a:pt x="446" y="571"/>
                  <a:pt x="446" y="571"/>
                </a:cubicBezTo>
                <a:cubicBezTo>
                  <a:pt x="446" y="571"/>
                  <a:pt x="446" y="571"/>
                  <a:pt x="446" y="571"/>
                </a:cubicBezTo>
                <a:cubicBezTo>
                  <a:pt x="448" y="568"/>
                  <a:pt x="444" y="564"/>
                  <a:pt x="441" y="566"/>
                </a:cubicBezTo>
                <a:cubicBezTo>
                  <a:pt x="441" y="338"/>
                  <a:pt x="441" y="338"/>
                  <a:pt x="441" y="338"/>
                </a:cubicBezTo>
                <a:cubicBezTo>
                  <a:pt x="441" y="337"/>
                  <a:pt x="442" y="335"/>
                  <a:pt x="443" y="333"/>
                </a:cubicBezTo>
                <a:cubicBezTo>
                  <a:pt x="448" y="332"/>
                  <a:pt x="453" y="330"/>
                  <a:pt x="457" y="327"/>
                </a:cubicBezTo>
                <a:cubicBezTo>
                  <a:pt x="457" y="521"/>
                  <a:pt x="457" y="521"/>
                  <a:pt x="457" y="521"/>
                </a:cubicBezTo>
                <a:cubicBezTo>
                  <a:pt x="456" y="521"/>
                  <a:pt x="455" y="522"/>
                  <a:pt x="454" y="523"/>
                </a:cubicBezTo>
                <a:cubicBezTo>
                  <a:pt x="454" y="523"/>
                  <a:pt x="454" y="524"/>
                  <a:pt x="454" y="524"/>
                </a:cubicBezTo>
                <a:cubicBezTo>
                  <a:pt x="453" y="526"/>
                  <a:pt x="453" y="526"/>
                  <a:pt x="453" y="526"/>
                </a:cubicBezTo>
                <a:cubicBezTo>
                  <a:pt x="453" y="528"/>
                  <a:pt x="453" y="528"/>
                  <a:pt x="453" y="528"/>
                </a:cubicBezTo>
                <a:cubicBezTo>
                  <a:pt x="453" y="529"/>
                  <a:pt x="453" y="529"/>
                  <a:pt x="453" y="529"/>
                </a:cubicBezTo>
                <a:cubicBezTo>
                  <a:pt x="452" y="531"/>
                  <a:pt x="452" y="531"/>
                  <a:pt x="452" y="531"/>
                </a:cubicBezTo>
                <a:cubicBezTo>
                  <a:pt x="452" y="532"/>
                  <a:pt x="452" y="532"/>
                  <a:pt x="452" y="532"/>
                </a:cubicBezTo>
                <a:cubicBezTo>
                  <a:pt x="452" y="533"/>
                  <a:pt x="453" y="534"/>
                  <a:pt x="454" y="535"/>
                </a:cubicBezTo>
                <a:cubicBezTo>
                  <a:pt x="455" y="536"/>
                  <a:pt x="456" y="537"/>
                  <a:pt x="457" y="536"/>
                </a:cubicBezTo>
                <a:lnTo>
                  <a:pt x="457" y="680"/>
                </a:lnTo>
                <a:close/>
                <a:moveTo>
                  <a:pt x="410" y="32"/>
                </a:moveTo>
                <a:cubicBezTo>
                  <a:pt x="421" y="39"/>
                  <a:pt x="431" y="47"/>
                  <a:pt x="441" y="56"/>
                </a:cubicBezTo>
                <a:cubicBezTo>
                  <a:pt x="441" y="272"/>
                  <a:pt x="441" y="272"/>
                  <a:pt x="441" y="272"/>
                </a:cubicBezTo>
                <a:cubicBezTo>
                  <a:pt x="426" y="262"/>
                  <a:pt x="418" y="243"/>
                  <a:pt x="410" y="227"/>
                </a:cubicBezTo>
                <a:cubicBezTo>
                  <a:pt x="410" y="32"/>
                  <a:pt x="410" y="32"/>
                  <a:pt x="410" y="32"/>
                </a:cubicBezTo>
                <a:close/>
                <a:moveTo>
                  <a:pt x="441" y="680"/>
                </a:moveTo>
                <a:cubicBezTo>
                  <a:pt x="410" y="680"/>
                  <a:pt x="410" y="680"/>
                  <a:pt x="410" y="680"/>
                </a:cubicBezTo>
                <a:cubicBezTo>
                  <a:pt x="410" y="612"/>
                  <a:pt x="410" y="612"/>
                  <a:pt x="410" y="612"/>
                </a:cubicBezTo>
                <a:cubicBezTo>
                  <a:pt x="411" y="611"/>
                  <a:pt x="411" y="611"/>
                  <a:pt x="411" y="611"/>
                </a:cubicBezTo>
                <a:cubicBezTo>
                  <a:pt x="412" y="610"/>
                  <a:pt x="412" y="610"/>
                  <a:pt x="412" y="610"/>
                </a:cubicBezTo>
                <a:cubicBezTo>
                  <a:pt x="413" y="609"/>
                  <a:pt x="413" y="609"/>
                  <a:pt x="413" y="609"/>
                </a:cubicBezTo>
                <a:cubicBezTo>
                  <a:pt x="415" y="608"/>
                  <a:pt x="415" y="608"/>
                  <a:pt x="415" y="608"/>
                </a:cubicBezTo>
                <a:cubicBezTo>
                  <a:pt x="415" y="607"/>
                  <a:pt x="415" y="607"/>
                  <a:pt x="415" y="607"/>
                </a:cubicBezTo>
                <a:cubicBezTo>
                  <a:pt x="418" y="605"/>
                  <a:pt x="416" y="600"/>
                  <a:pt x="412" y="600"/>
                </a:cubicBezTo>
                <a:cubicBezTo>
                  <a:pt x="412" y="601"/>
                  <a:pt x="411" y="601"/>
                  <a:pt x="411" y="601"/>
                </a:cubicBezTo>
                <a:cubicBezTo>
                  <a:pt x="410" y="602"/>
                  <a:pt x="410" y="602"/>
                  <a:pt x="410" y="602"/>
                </a:cubicBezTo>
                <a:cubicBezTo>
                  <a:pt x="410" y="602"/>
                  <a:pt x="410" y="602"/>
                  <a:pt x="410" y="602"/>
                </a:cubicBezTo>
                <a:cubicBezTo>
                  <a:pt x="410" y="575"/>
                  <a:pt x="410" y="575"/>
                  <a:pt x="410" y="575"/>
                </a:cubicBezTo>
                <a:cubicBezTo>
                  <a:pt x="427" y="557"/>
                  <a:pt x="436" y="532"/>
                  <a:pt x="432" y="501"/>
                </a:cubicBezTo>
                <a:cubicBezTo>
                  <a:pt x="424" y="498"/>
                  <a:pt x="416" y="492"/>
                  <a:pt x="410" y="485"/>
                </a:cubicBezTo>
                <a:cubicBezTo>
                  <a:pt x="410" y="386"/>
                  <a:pt x="410" y="386"/>
                  <a:pt x="410" y="386"/>
                </a:cubicBezTo>
                <a:cubicBezTo>
                  <a:pt x="422" y="373"/>
                  <a:pt x="432" y="356"/>
                  <a:pt x="441" y="338"/>
                </a:cubicBezTo>
                <a:cubicBezTo>
                  <a:pt x="441" y="566"/>
                  <a:pt x="441" y="566"/>
                  <a:pt x="441" y="566"/>
                </a:cubicBezTo>
                <a:cubicBezTo>
                  <a:pt x="440" y="566"/>
                  <a:pt x="440" y="566"/>
                  <a:pt x="440" y="566"/>
                </a:cubicBezTo>
                <a:cubicBezTo>
                  <a:pt x="440" y="566"/>
                  <a:pt x="440" y="567"/>
                  <a:pt x="439" y="567"/>
                </a:cubicBezTo>
                <a:cubicBezTo>
                  <a:pt x="439" y="567"/>
                  <a:pt x="439" y="567"/>
                  <a:pt x="439" y="567"/>
                </a:cubicBezTo>
                <a:cubicBezTo>
                  <a:pt x="438" y="569"/>
                  <a:pt x="438" y="569"/>
                  <a:pt x="438" y="569"/>
                </a:cubicBezTo>
                <a:cubicBezTo>
                  <a:pt x="438" y="570"/>
                  <a:pt x="438" y="570"/>
                  <a:pt x="438" y="570"/>
                </a:cubicBezTo>
                <a:cubicBezTo>
                  <a:pt x="437" y="571"/>
                  <a:pt x="437" y="571"/>
                  <a:pt x="437" y="571"/>
                </a:cubicBezTo>
                <a:cubicBezTo>
                  <a:pt x="436" y="573"/>
                  <a:pt x="436" y="573"/>
                  <a:pt x="436" y="573"/>
                </a:cubicBezTo>
                <a:cubicBezTo>
                  <a:pt x="436" y="573"/>
                  <a:pt x="436" y="573"/>
                  <a:pt x="436" y="573"/>
                </a:cubicBezTo>
                <a:cubicBezTo>
                  <a:pt x="433" y="577"/>
                  <a:pt x="437" y="581"/>
                  <a:pt x="441" y="579"/>
                </a:cubicBezTo>
                <a:lnTo>
                  <a:pt x="441" y="680"/>
                </a:lnTo>
                <a:close/>
                <a:moveTo>
                  <a:pt x="370" y="12"/>
                </a:moveTo>
                <a:cubicBezTo>
                  <a:pt x="384" y="17"/>
                  <a:pt x="397" y="24"/>
                  <a:pt x="410" y="32"/>
                </a:cubicBezTo>
                <a:cubicBezTo>
                  <a:pt x="410" y="227"/>
                  <a:pt x="410" y="227"/>
                  <a:pt x="410" y="227"/>
                </a:cubicBezTo>
                <a:cubicBezTo>
                  <a:pt x="401" y="208"/>
                  <a:pt x="394" y="192"/>
                  <a:pt x="378" y="196"/>
                </a:cubicBezTo>
                <a:cubicBezTo>
                  <a:pt x="376" y="197"/>
                  <a:pt x="373" y="198"/>
                  <a:pt x="370" y="199"/>
                </a:cubicBezTo>
                <a:cubicBezTo>
                  <a:pt x="370" y="12"/>
                  <a:pt x="370" y="12"/>
                  <a:pt x="370" y="12"/>
                </a:cubicBezTo>
                <a:close/>
                <a:moveTo>
                  <a:pt x="410" y="680"/>
                </a:moveTo>
                <a:cubicBezTo>
                  <a:pt x="370" y="680"/>
                  <a:pt x="370" y="680"/>
                  <a:pt x="370" y="680"/>
                </a:cubicBezTo>
                <a:cubicBezTo>
                  <a:pt x="370" y="632"/>
                  <a:pt x="370" y="632"/>
                  <a:pt x="370" y="632"/>
                </a:cubicBezTo>
                <a:cubicBezTo>
                  <a:pt x="370" y="632"/>
                  <a:pt x="370" y="632"/>
                  <a:pt x="370" y="632"/>
                </a:cubicBezTo>
                <a:cubicBezTo>
                  <a:pt x="372" y="632"/>
                  <a:pt x="372" y="632"/>
                  <a:pt x="372" y="632"/>
                </a:cubicBezTo>
                <a:cubicBezTo>
                  <a:pt x="374" y="631"/>
                  <a:pt x="374" y="631"/>
                  <a:pt x="374" y="631"/>
                </a:cubicBezTo>
                <a:cubicBezTo>
                  <a:pt x="375" y="630"/>
                  <a:pt x="375" y="630"/>
                  <a:pt x="375" y="630"/>
                </a:cubicBezTo>
                <a:cubicBezTo>
                  <a:pt x="379" y="629"/>
                  <a:pt x="378" y="622"/>
                  <a:pt x="373" y="623"/>
                </a:cubicBezTo>
                <a:cubicBezTo>
                  <a:pt x="373" y="623"/>
                  <a:pt x="373" y="623"/>
                  <a:pt x="373" y="623"/>
                </a:cubicBezTo>
                <a:cubicBezTo>
                  <a:pt x="371" y="624"/>
                  <a:pt x="371" y="624"/>
                  <a:pt x="371" y="624"/>
                </a:cubicBezTo>
                <a:cubicBezTo>
                  <a:pt x="370" y="624"/>
                  <a:pt x="370" y="624"/>
                  <a:pt x="370" y="624"/>
                </a:cubicBezTo>
                <a:cubicBezTo>
                  <a:pt x="370" y="602"/>
                  <a:pt x="370" y="602"/>
                  <a:pt x="370" y="602"/>
                </a:cubicBezTo>
                <a:cubicBezTo>
                  <a:pt x="386" y="595"/>
                  <a:pt x="399" y="586"/>
                  <a:pt x="410" y="575"/>
                </a:cubicBezTo>
                <a:cubicBezTo>
                  <a:pt x="410" y="602"/>
                  <a:pt x="410" y="602"/>
                  <a:pt x="410" y="602"/>
                </a:cubicBezTo>
                <a:cubicBezTo>
                  <a:pt x="409" y="603"/>
                  <a:pt x="409" y="603"/>
                  <a:pt x="409" y="603"/>
                </a:cubicBezTo>
                <a:cubicBezTo>
                  <a:pt x="408" y="604"/>
                  <a:pt x="408" y="604"/>
                  <a:pt x="408" y="604"/>
                </a:cubicBezTo>
                <a:cubicBezTo>
                  <a:pt x="406" y="605"/>
                  <a:pt x="406" y="605"/>
                  <a:pt x="406" y="605"/>
                </a:cubicBezTo>
                <a:cubicBezTo>
                  <a:pt x="405" y="605"/>
                  <a:pt x="405" y="605"/>
                  <a:pt x="405" y="605"/>
                </a:cubicBezTo>
                <a:cubicBezTo>
                  <a:pt x="405" y="606"/>
                  <a:pt x="405" y="606"/>
                  <a:pt x="405" y="606"/>
                </a:cubicBezTo>
                <a:cubicBezTo>
                  <a:pt x="401" y="608"/>
                  <a:pt x="404" y="614"/>
                  <a:pt x="409" y="613"/>
                </a:cubicBezTo>
                <a:cubicBezTo>
                  <a:pt x="409" y="612"/>
                  <a:pt x="409" y="612"/>
                  <a:pt x="409" y="612"/>
                </a:cubicBezTo>
                <a:cubicBezTo>
                  <a:pt x="409" y="612"/>
                  <a:pt x="409" y="612"/>
                  <a:pt x="409" y="612"/>
                </a:cubicBezTo>
                <a:cubicBezTo>
                  <a:pt x="410" y="612"/>
                  <a:pt x="410" y="612"/>
                  <a:pt x="410" y="612"/>
                </a:cubicBezTo>
                <a:cubicBezTo>
                  <a:pt x="410" y="680"/>
                  <a:pt x="410" y="680"/>
                  <a:pt x="410" y="680"/>
                </a:cubicBezTo>
                <a:close/>
                <a:moveTo>
                  <a:pt x="410" y="386"/>
                </a:moveTo>
                <a:cubicBezTo>
                  <a:pt x="410" y="485"/>
                  <a:pt x="410" y="485"/>
                  <a:pt x="410" y="485"/>
                </a:cubicBezTo>
                <a:cubicBezTo>
                  <a:pt x="398" y="472"/>
                  <a:pt x="390" y="453"/>
                  <a:pt x="384" y="433"/>
                </a:cubicBezTo>
                <a:cubicBezTo>
                  <a:pt x="380" y="436"/>
                  <a:pt x="375" y="438"/>
                  <a:pt x="370" y="440"/>
                </a:cubicBezTo>
                <a:cubicBezTo>
                  <a:pt x="370" y="418"/>
                  <a:pt x="370" y="418"/>
                  <a:pt x="370" y="418"/>
                </a:cubicBezTo>
                <a:cubicBezTo>
                  <a:pt x="385" y="410"/>
                  <a:pt x="399" y="399"/>
                  <a:pt x="410" y="386"/>
                </a:cubicBezTo>
                <a:close/>
                <a:moveTo>
                  <a:pt x="327" y="1"/>
                </a:moveTo>
                <a:cubicBezTo>
                  <a:pt x="341" y="3"/>
                  <a:pt x="356" y="7"/>
                  <a:pt x="370" y="12"/>
                </a:cubicBezTo>
                <a:cubicBezTo>
                  <a:pt x="370" y="199"/>
                  <a:pt x="370" y="199"/>
                  <a:pt x="370" y="199"/>
                </a:cubicBezTo>
                <a:cubicBezTo>
                  <a:pt x="353" y="203"/>
                  <a:pt x="339" y="204"/>
                  <a:pt x="327" y="203"/>
                </a:cubicBezTo>
                <a:cubicBezTo>
                  <a:pt x="327" y="1"/>
                  <a:pt x="327" y="1"/>
                  <a:pt x="327" y="1"/>
                </a:cubicBezTo>
                <a:close/>
                <a:moveTo>
                  <a:pt x="370" y="680"/>
                </a:moveTo>
                <a:cubicBezTo>
                  <a:pt x="327" y="680"/>
                  <a:pt x="327" y="680"/>
                  <a:pt x="327" y="680"/>
                </a:cubicBezTo>
                <a:cubicBezTo>
                  <a:pt x="327" y="641"/>
                  <a:pt x="327" y="641"/>
                  <a:pt x="327" y="641"/>
                </a:cubicBezTo>
                <a:cubicBezTo>
                  <a:pt x="327" y="641"/>
                  <a:pt x="327" y="641"/>
                  <a:pt x="327" y="641"/>
                </a:cubicBezTo>
                <a:cubicBezTo>
                  <a:pt x="329" y="641"/>
                  <a:pt x="329" y="641"/>
                  <a:pt x="329" y="641"/>
                </a:cubicBezTo>
                <a:cubicBezTo>
                  <a:pt x="330" y="641"/>
                  <a:pt x="330" y="641"/>
                  <a:pt x="330" y="641"/>
                </a:cubicBezTo>
                <a:cubicBezTo>
                  <a:pt x="331" y="641"/>
                  <a:pt x="331" y="641"/>
                  <a:pt x="331" y="641"/>
                </a:cubicBezTo>
                <a:cubicBezTo>
                  <a:pt x="335" y="640"/>
                  <a:pt x="335" y="633"/>
                  <a:pt x="330" y="633"/>
                </a:cubicBezTo>
                <a:cubicBezTo>
                  <a:pt x="330" y="633"/>
                  <a:pt x="330" y="633"/>
                  <a:pt x="330" y="633"/>
                </a:cubicBezTo>
                <a:cubicBezTo>
                  <a:pt x="330" y="633"/>
                  <a:pt x="330" y="633"/>
                  <a:pt x="330" y="633"/>
                </a:cubicBezTo>
                <a:cubicBezTo>
                  <a:pt x="328" y="633"/>
                  <a:pt x="328" y="633"/>
                  <a:pt x="328" y="633"/>
                </a:cubicBezTo>
                <a:cubicBezTo>
                  <a:pt x="327" y="633"/>
                  <a:pt x="327" y="633"/>
                  <a:pt x="327" y="633"/>
                </a:cubicBezTo>
                <a:cubicBezTo>
                  <a:pt x="327" y="612"/>
                  <a:pt x="327" y="612"/>
                  <a:pt x="327" y="612"/>
                </a:cubicBezTo>
                <a:cubicBezTo>
                  <a:pt x="342" y="611"/>
                  <a:pt x="357" y="607"/>
                  <a:pt x="370" y="602"/>
                </a:cubicBezTo>
                <a:cubicBezTo>
                  <a:pt x="370" y="624"/>
                  <a:pt x="370" y="624"/>
                  <a:pt x="370" y="624"/>
                </a:cubicBezTo>
                <a:cubicBezTo>
                  <a:pt x="370" y="624"/>
                  <a:pt x="370" y="624"/>
                  <a:pt x="370" y="624"/>
                </a:cubicBezTo>
                <a:cubicBezTo>
                  <a:pt x="368" y="625"/>
                  <a:pt x="368" y="625"/>
                  <a:pt x="368" y="625"/>
                </a:cubicBezTo>
                <a:cubicBezTo>
                  <a:pt x="367" y="625"/>
                  <a:pt x="367" y="625"/>
                  <a:pt x="367" y="625"/>
                </a:cubicBezTo>
                <a:cubicBezTo>
                  <a:pt x="366" y="626"/>
                  <a:pt x="366" y="626"/>
                  <a:pt x="366" y="626"/>
                </a:cubicBezTo>
                <a:cubicBezTo>
                  <a:pt x="361" y="627"/>
                  <a:pt x="363" y="634"/>
                  <a:pt x="368" y="633"/>
                </a:cubicBezTo>
                <a:cubicBezTo>
                  <a:pt x="368" y="633"/>
                  <a:pt x="368" y="633"/>
                  <a:pt x="368" y="633"/>
                </a:cubicBezTo>
                <a:cubicBezTo>
                  <a:pt x="369" y="633"/>
                  <a:pt x="369" y="633"/>
                  <a:pt x="369" y="633"/>
                </a:cubicBezTo>
                <a:cubicBezTo>
                  <a:pt x="370" y="632"/>
                  <a:pt x="370" y="632"/>
                  <a:pt x="370" y="632"/>
                </a:cubicBezTo>
                <a:cubicBezTo>
                  <a:pt x="370" y="680"/>
                  <a:pt x="370" y="680"/>
                  <a:pt x="370" y="680"/>
                </a:cubicBezTo>
                <a:close/>
                <a:moveTo>
                  <a:pt x="370" y="418"/>
                </a:moveTo>
                <a:cubicBezTo>
                  <a:pt x="370" y="440"/>
                  <a:pt x="370" y="440"/>
                  <a:pt x="370" y="440"/>
                </a:cubicBezTo>
                <a:cubicBezTo>
                  <a:pt x="357" y="446"/>
                  <a:pt x="342" y="450"/>
                  <a:pt x="327" y="451"/>
                </a:cubicBezTo>
                <a:cubicBezTo>
                  <a:pt x="327" y="431"/>
                  <a:pt x="327" y="431"/>
                  <a:pt x="327" y="431"/>
                </a:cubicBezTo>
                <a:cubicBezTo>
                  <a:pt x="343" y="429"/>
                  <a:pt x="357" y="425"/>
                  <a:pt x="370" y="418"/>
                </a:cubicBezTo>
                <a:close/>
                <a:moveTo>
                  <a:pt x="315" y="0"/>
                </a:moveTo>
                <a:cubicBezTo>
                  <a:pt x="319" y="0"/>
                  <a:pt x="323" y="1"/>
                  <a:pt x="327" y="1"/>
                </a:cubicBezTo>
                <a:cubicBezTo>
                  <a:pt x="327" y="203"/>
                  <a:pt x="327" y="203"/>
                  <a:pt x="327" y="203"/>
                </a:cubicBezTo>
                <a:cubicBezTo>
                  <a:pt x="322" y="202"/>
                  <a:pt x="318" y="201"/>
                  <a:pt x="315" y="200"/>
                </a:cubicBezTo>
                <a:cubicBezTo>
                  <a:pt x="315" y="0"/>
                  <a:pt x="315" y="0"/>
                  <a:pt x="315" y="0"/>
                </a:cubicBezTo>
                <a:close/>
                <a:moveTo>
                  <a:pt x="327" y="680"/>
                </a:moveTo>
                <a:cubicBezTo>
                  <a:pt x="315" y="680"/>
                  <a:pt x="315" y="680"/>
                  <a:pt x="315" y="680"/>
                </a:cubicBezTo>
                <a:cubicBezTo>
                  <a:pt x="315" y="613"/>
                  <a:pt x="315" y="613"/>
                  <a:pt x="315" y="613"/>
                </a:cubicBezTo>
                <a:cubicBezTo>
                  <a:pt x="319" y="613"/>
                  <a:pt x="323" y="613"/>
                  <a:pt x="327" y="612"/>
                </a:cubicBezTo>
                <a:cubicBezTo>
                  <a:pt x="327" y="633"/>
                  <a:pt x="327" y="633"/>
                  <a:pt x="327" y="633"/>
                </a:cubicBezTo>
                <a:cubicBezTo>
                  <a:pt x="327" y="633"/>
                  <a:pt x="327" y="633"/>
                  <a:pt x="327" y="633"/>
                </a:cubicBezTo>
                <a:cubicBezTo>
                  <a:pt x="325" y="633"/>
                  <a:pt x="325" y="633"/>
                  <a:pt x="325" y="633"/>
                </a:cubicBezTo>
                <a:cubicBezTo>
                  <a:pt x="323" y="633"/>
                  <a:pt x="323" y="633"/>
                  <a:pt x="323" y="633"/>
                </a:cubicBezTo>
                <a:cubicBezTo>
                  <a:pt x="323" y="633"/>
                  <a:pt x="323" y="633"/>
                  <a:pt x="323" y="633"/>
                </a:cubicBezTo>
                <a:cubicBezTo>
                  <a:pt x="319" y="634"/>
                  <a:pt x="318" y="640"/>
                  <a:pt x="322" y="641"/>
                </a:cubicBezTo>
                <a:cubicBezTo>
                  <a:pt x="323" y="641"/>
                  <a:pt x="323" y="641"/>
                  <a:pt x="323" y="641"/>
                </a:cubicBezTo>
                <a:cubicBezTo>
                  <a:pt x="324" y="641"/>
                  <a:pt x="324" y="641"/>
                  <a:pt x="324" y="641"/>
                </a:cubicBezTo>
                <a:cubicBezTo>
                  <a:pt x="325" y="641"/>
                  <a:pt x="325" y="641"/>
                  <a:pt x="325" y="641"/>
                </a:cubicBezTo>
                <a:cubicBezTo>
                  <a:pt x="327" y="641"/>
                  <a:pt x="327" y="641"/>
                  <a:pt x="327" y="641"/>
                </a:cubicBezTo>
                <a:cubicBezTo>
                  <a:pt x="327" y="680"/>
                  <a:pt x="327" y="680"/>
                  <a:pt x="327" y="680"/>
                </a:cubicBezTo>
                <a:close/>
                <a:moveTo>
                  <a:pt x="327" y="431"/>
                </a:moveTo>
                <a:cubicBezTo>
                  <a:pt x="327" y="451"/>
                  <a:pt x="327" y="451"/>
                  <a:pt x="327" y="451"/>
                </a:cubicBezTo>
                <a:cubicBezTo>
                  <a:pt x="323" y="452"/>
                  <a:pt x="319" y="452"/>
                  <a:pt x="315" y="452"/>
                </a:cubicBezTo>
                <a:cubicBezTo>
                  <a:pt x="315" y="452"/>
                  <a:pt x="315" y="452"/>
                  <a:pt x="315" y="452"/>
                </a:cubicBezTo>
                <a:cubicBezTo>
                  <a:pt x="315" y="431"/>
                  <a:pt x="315" y="431"/>
                  <a:pt x="315" y="431"/>
                </a:cubicBezTo>
                <a:cubicBezTo>
                  <a:pt x="315" y="431"/>
                  <a:pt x="315" y="431"/>
                  <a:pt x="315" y="431"/>
                </a:cubicBezTo>
                <a:cubicBezTo>
                  <a:pt x="319" y="431"/>
                  <a:pt x="323" y="431"/>
                  <a:pt x="327" y="431"/>
                </a:cubicBezTo>
                <a:close/>
                <a:moveTo>
                  <a:pt x="282" y="2"/>
                </a:moveTo>
                <a:cubicBezTo>
                  <a:pt x="292" y="0"/>
                  <a:pt x="303" y="0"/>
                  <a:pt x="315" y="0"/>
                </a:cubicBezTo>
                <a:cubicBezTo>
                  <a:pt x="315" y="200"/>
                  <a:pt x="315" y="200"/>
                  <a:pt x="315" y="200"/>
                </a:cubicBezTo>
                <a:cubicBezTo>
                  <a:pt x="300" y="196"/>
                  <a:pt x="290" y="187"/>
                  <a:pt x="282" y="176"/>
                </a:cubicBezTo>
                <a:cubicBezTo>
                  <a:pt x="282" y="2"/>
                  <a:pt x="282" y="2"/>
                  <a:pt x="282" y="2"/>
                </a:cubicBezTo>
                <a:close/>
                <a:moveTo>
                  <a:pt x="315" y="680"/>
                </a:moveTo>
                <a:cubicBezTo>
                  <a:pt x="282" y="680"/>
                  <a:pt x="282" y="680"/>
                  <a:pt x="282" y="680"/>
                </a:cubicBezTo>
                <a:cubicBezTo>
                  <a:pt x="282" y="638"/>
                  <a:pt x="282" y="638"/>
                  <a:pt x="282" y="638"/>
                </a:cubicBezTo>
                <a:cubicBezTo>
                  <a:pt x="283" y="638"/>
                  <a:pt x="283" y="638"/>
                  <a:pt x="283" y="638"/>
                </a:cubicBezTo>
                <a:cubicBezTo>
                  <a:pt x="284" y="639"/>
                  <a:pt x="284" y="639"/>
                  <a:pt x="284" y="639"/>
                </a:cubicBezTo>
                <a:cubicBezTo>
                  <a:pt x="285" y="639"/>
                  <a:pt x="285" y="639"/>
                  <a:pt x="285" y="639"/>
                </a:cubicBezTo>
                <a:cubicBezTo>
                  <a:pt x="288" y="639"/>
                  <a:pt x="290" y="637"/>
                  <a:pt x="290" y="634"/>
                </a:cubicBezTo>
                <a:cubicBezTo>
                  <a:pt x="289" y="633"/>
                  <a:pt x="288" y="631"/>
                  <a:pt x="287" y="631"/>
                </a:cubicBezTo>
                <a:cubicBezTo>
                  <a:pt x="286" y="631"/>
                  <a:pt x="286" y="631"/>
                  <a:pt x="286" y="631"/>
                </a:cubicBezTo>
                <a:cubicBezTo>
                  <a:pt x="284" y="631"/>
                  <a:pt x="284" y="631"/>
                  <a:pt x="284" y="631"/>
                </a:cubicBezTo>
                <a:cubicBezTo>
                  <a:pt x="282" y="630"/>
                  <a:pt x="282" y="630"/>
                  <a:pt x="282" y="630"/>
                </a:cubicBezTo>
                <a:cubicBezTo>
                  <a:pt x="282" y="630"/>
                  <a:pt x="282" y="630"/>
                  <a:pt x="282" y="630"/>
                </a:cubicBezTo>
                <a:cubicBezTo>
                  <a:pt x="282" y="610"/>
                  <a:pt x="282" y="610"/>
                  <a:pt x="282" y="610"/>
                </a:cubicBezTo>
                <a:cubicBezTo>
                  <a:pt x="293" y="612"/>
                  <a:pt x="304" y="613"/>
                  <a:pt x="315" y="613"/>
                </a:cubicBezTo>
                <a:cubicBezTo>
                  <a:pt x="315" y="680"/>
                  <a:pt x="315" y="680"/>
                  <a:pt x="315" y="680"/>
                </a:cubicBezTo>
                <a:close/>
                <a:moveTo>
                  <a:pt x="315" y="431"/>
                </a:moveTo>
                <a:cubicBezTo>
                  <a:pt x="315" y="452"/>
                  <a:pt x="315" y="452"/>
                  <a:pt x="315" y="452"/>
                </a:cubicBezTo>
                <a:cubicBezTo>
                  <a:pt x="303" y="452"/>
                  <a:pt x="293" y="450"/>
                  <a:pt x="282" y="448"/>
                </a:cubicBezTo>
                <a:cubicBezTo>
                  <a:pt x="282" y="427"/>
                  <a:pt x="282" y="427"/>
                  <a:pt x="282" y="427"/>
                </a:cubicBezTo>
                <a:cubicBezTo>
                  <a:pt x="292" y="430"/>
                  <a:pt x="303" y="431"/>
                  <a:pt x="315" y="431"/>
                </a:cubicBezTo>
                <a:close/>
                <a:moveTo>
                  <a:pt x="240" y="17"/>
                </a:moveTo>
                <a:cubicBezTo>
                  <a:pt x="244" y="16"/>
                  <a:pt x="247" y="16"/>
                  <a:pt x="251" y="15"/>
                </a:cubicBezTo>
                <a:cubicBezTo>
                  <a:pt x="259" y="9"/>
                  <a:pt x="270" y="5"/>
                  <a:pt x="282" y="2"/>
                </a:cubicBezTo>
                <a:cubicBezTo>
                  <a:pt x="282" y="176"/>
                  <a:pt x="282" y="176"/>
                  <a:pt x="282" y="176"/>
                </a:cubicBezTo>
                <a:cubicBezTo>
                  <a:pt x="271" y="161"/>
                  <a:pt x="266" y="140"/>
                  <a:pt x="265" y="120"/>
                </a:cubicBezTo>
                <a:cubicBezTo>
                  <a:pt x="263" y="141"/>
                  <a:pt x="253" y="168"/>
                  <a:pt x="240" y="193"/>
                </a:cubicBezTo>
                <a:cubicBezTo>
                  <a:pt x="240" y="17"/>
                  <a:pt x="240" y="17"/>
                  <a:pt x="240" y="17"/>
                </a:cubicBezTo>
                <a:close/>
                <a:moveTo>
                  <a:pt x="282" y="680"/>
                </a:moveTo>
                <a:cubicBezTo>
                  <a:pt x="240" y="680"/>
                  <a:pt x="240" y="680"/>
                  <a:pt x="240" y="680"/>
                </a:cubicBezTo>
                <a:cubicBezTo>
                  <a:pt x="240" y="624"/>
                  <a:pt x="240" y="624"/>
                  <a:pt x="240" y="624"/>
                </a:cubicBezTo>
                <a:cubicBezTo>
                  <a:pt x="241" y="624"/>
                  <a:pt x="241" y="624"/>
                  <a:pt x="241" y="624"/>
                </a:cubicBezTo>
                <a:cubicBezTo>
                  <a:pt x="242" y="625"/>
                  <a:pt x="242" y="625"/>
                  <a:pt x="242" y="625"/>
                </a:cubicBezTo>
                <a:cubicBezTo>
                  <a:pt x="245" y="627"/>
                  <a:pt x="249" y="622"/>
                  <a:pt x="246" y="618"/>
                </a:cubicBezTo>
                <a:cubicBezTo>
                  <a:pt x="246" y="618"/>
                  <a:pt x="245" y="618"/>
                  <a:pt x="245" y="618"/>
                </a:cubicBezTo>
                <a:cubicBezTo>
                  <a:pt x="244" y="617"/>
                  <a:pt x="244" y="617"/>
                  <a:pt x="244" y="617"/>
                </a:cubicBezTo>
                <a:cubicBezTo>
                  <a:pt x="243" y="616"/>
                  <a:pt x="243" y="616"/>
                  <a:pt x="243" y="616"/>
                </a:cubicBezTo>
                <a:cubicBezTo>
                  <a:pt x="241" y="616"/>
                  <a:pt x="241" y="616"/>
                  <a:pt x="241" y="616"/>
                </a:cubicBezTo>
                <a:cubicBezTo>
                  <a:pt x="240" y="615"/>
                  <a:pt x="240" y="615"/>
                  <a:pt x="240" y="615"/>
                </a:cubicBezTo>
                <a:cubicBezTo>
                  <a:pt x="240" y="594"/>
                  <a:pt x="240" y="594"/>
                  <a:pt x="240" y="594"/>
                </a:cubicBezTo>
                <a:cubicBezTo>
                  <a:pt x="253" y="602"/>
                  <a:pt x="267" y="607"/>
                  <a:pt x="282" y="610"/>
                </a:cubicBezTo>
                <a:cubicBezTo>
                  <a:pt x="282" y="630"/>
                  <a:pt x="282" y="630"/>
                  <a:pt x="282" y="630"/>
                </a:cubicBezTo>
                <a:cubicBezTo>
                  <a:pt x="281" y="630"/>
                  <a:pt x="281" y="630"/>
                  <a:pt x="281" y="630"/>
                </a:cubicBezTo>
                <a:cubicBezTo>
                  <a:pt x="279" y="630"/>
                  <a:pt x="279" y="630"/>
                  <a:pt x="279" y="630"/>
                </a:cubicBezTo>
                <a:cubicBezTo>
                  <a:pt x="278" y="629"/>
                  <a:pt x="278" y="630"/>
                  <a:pt x="277" y="630"/>
                </a:cubicBezTo>
                <a:cubicBezTo>
                  <a:pt x="274" y="632"/>
                  <a:pt x="274" y="637"/>
                  <a:pt x="278" y="637"/>
                </a:cubicBezTo>
                <a:cubicBezTo>
                  <a:pt x="279" y="638"/>
                  <a:pt x="279" y="638"/>
                  <a:pt x="279" y="638"/>
                </a:cubicBezTo>
                <a:cubicBezTo>
                  <a:pt x="281" y="638"/>
                  <a:pt x="281" y="638"/>
                  <a:pt x="281" y="638"/>
                </a:cubicBezTo>
                <a:cubicBezTo>
                  <a:pt x="282" y="638"/>
                  <a:pt x="282" y="638"/>
                  <a:pt x="282" y="638"/>
                </a:cubicBezTo>
                <a:cubicBezTo>
                  <a:pt x="282" y="680"/>
                  <a:pt x="282" y="680"/>
                  <a:pt x="282" y="680"/>
                </a:cubicBezTo>
                <a:close/>
                <a:moveTo>
                  <a:pt x="282" y="427"/>
                </a:moveTo>
                <a:cubicBezTo>
                  <a:pt x="282" y="448"/>
                  <a:pt x="282" y="448"/>
                  <a:pt x="282" y="448"/>
                </a:cubicBezTo>
                <a:cubicBezTo>
                  <a:pt x="270" y="445"/>
                  <a:pt x="258" y="440"/>
                  <a:pt x="247" y="434"/>
                </a:cubicBezTo>
                <a:cubicBezTo>
                  <a:pt x="245" y="441"/>
                  <a:pt x="243" y="448"/>
                  <a:pt x="240" y="455"/>
                </a:cubicBezTo>
                <a:cubicBezTo>
                  <a:pt x="240" y="405"/>
                  <a:pt x="240" y="405"/>
                  <a:pt x="240" y="405"/>
                </a:cubicBezTo>
                <a:cubicBezTo>
                  <a:pt x="253" y="415"/>
                  <a:pt x="267" y="423"/>
                  <a:pt x="282" y="427"/>
                </a:cubicBezTo>
                <a:close/>
                <a:moveTo>
                  <a:pt x="204" y="31"/>
                </a:moveTo>
                <a:cubicBezTo>
                  <a:pt x="215" y="24"/>
                  <a:pt x="227" y="19"/>
                  <a:pt x="240" y="17"/>
                </a:cubicBezTo>
                <a:cubicBezTo>
                  <a:pt x="240" y="193"/>
                  <a:pt x="240" y="193"/>
                  <a:pt x="240" y="193"/>
                </a:cubicBezTo>
                <a:cubicBezTo>
                  <a:pt x="229" y="214"/>
                  <a:pt x="217" y="232"/>
                  <a:pt x="204" y="241"/>
                </a:cubicBezTo>
                <a:cubicBezTo>
                  <a:pt x="204" y="31"/>
                  <a:pt x="204" y="31"/>
                  <a:pt x="204" y="31"/>
                </a:cubicBezTo>
                <a:close/>
                <a:moveTo>
                  <a:pt x="240" y="680"/>
                </a:moveTo>
                <a:cubicBezTo>
                  <a:pt x="204" y="680"/>
                  <a:pt x="204" y="680"/>
                  <a:pt x="204" y="680"/>
                </a:cubicBezTo>
                <a:cubicBezTo>
                  <a:pt x="204" y="598"/>
                  <a:pt x="204" y="598"/>
                  <a:pt x="204" y="598"/>
                </a:cubicBezTo>
                <a:cubicBezTo>
                  <a:pt x="204" y="598"/>
                  <a:pt x="204" y="598"/>
                  <a:pt x="204" y="598"/>
                </a:cubicBezTo>
                <a:cubicBezTo>
                  <a:pt x="207" y="601"/>
                  <a:pt x="212" y="597"/>
                  <a:pt x="210" y="593"/>
                </a:cubicBezTo>
                <a:cubicBezTo>
                  <a:pt x="210" y="593"/>
                  <a:pt x="209" y="592"/>
                  <a:pt x="209" y="592"/>
                </a:cubicBezTo>
                <a:cubicBezTo>
                  <a:pt x="209" y="592"/>
                  <a:pt x="209" y="592"/>
                  <a:pt x="209" y="592"/>
                </a:cubicBezTo>
                <a:cubicBezTo>
                  <a:pt x="208" y="591"/>
                  <a:pt x="208" y="591"/>
                  <a:pt x="208" y="591"/>
                </a:cubicBezTo>
                <a:cubicBezTo>
                  <a:pt x="207" y="590"/>
                  <a:pt x="207" y="590"/>
                  <a:pt x="207" y="590"/>
                </a:cubicBezTo>
                <a:cubicBezTo>
                  <a:pt x="206" y="588"/>
                  <a:pt x="206" y="588"/>
                  <a:pt x="206" y="588"/>
                </a:cubicBezTo>
                <a:cubicBezTo>
                  <a:pt x="205" y="587"/>
                  <a:pt x="205" y="587"/>
                  <a:pt x="205" y="587"/>
                </a:cubicBezTo>
                <a:cubicBezTo>
                  <a:pt x="204" y="586"/>
                  <a:pt x="204" y="586"/>
                  <a:pt x="204" y="586"/>
                </a:cubicBezTo>
                <a:cubicBezTo>
                  <a:pt x="204" y="586"/>
                  <a:pt x="204" y="586"/>
                  <a:pt x="204" y="586"/>
                </a:cubicBezTo>
                <a:cubicBezTo>
                  <a:pt x="204" y="555"/>
                  <a:pt x="204" y="555"/>
                  <a:pt x="204" y="555"/>
                </a:cubicBezTo>
                <a:cubicBezTo>
                  <a:pt x="212" y="571"/>
                  <a:pt x="224" y="584"/>
                  <a:pt x="240" y="594"/>
                </a:cubicBezTo>
                <a:cubicBezTo>
                  <a:pt x="240" y="615"/>
                  <a:pt x="240" y="615"/>
                  <a:pt x="240" y="615"/>
                </a:cubicBezTo>
                <a:cubicBezTo>
                  <a:pt x="240" y="615"/>
                  <a:pt x="240" y="615"/>
                  <a:pt x="240" y="615"/>
                </a:cubicBezTo>
                <a:cubicBezTo>
                  <a:pt x="238" y="614"/>
                  <a:pt x="238" y="614"/>
                  <a:pt x="238" y="614"/>
                </a:cubicBezTo>
                <a:cubicBezTo>
                  <a:pt x="238" y="614"/>
                  <a:pt x="237" y="614"/>
                  <a:pt x="236" y="614"/>
                </a:cubicBezTo>
                <a:cubicBezTo>
                  <a:pt x="233" y="614"/>
                  <a:pt x="232" y="619"/>
                  <a:pt x="235" y="621"/>
                </a:cubicBezTo>
                <a:cubicBezTo>
                  <a:pt x="236" y="622"/>
                  <a:pt x="236" y="622"/>
                  <a:pt x="236" y="622"/>
                </a:cubicBezTo>
                <a:cubicBezTo>
                  <a:pt x="238" y="623"/>
                  <a:pt x="238" y="623"/>
                  <a:pt x="238" y="623"/>
                </a:cubicBezTo>
                <a:cubicBezTo>
                  <a:pt x="239" y="624"/>
                  <a:pt x="239" y="624"/>
                  <a:pt x="239" y="624"/>
                </a:cubicBezTo>
                <a:cubicBezTo>
                  <a:pt x="240" y="624"/>
                  <a:pt x="240" y="624"/>
                  <a:pt x="240" y="624"/>
                </a:cubicBezTo>
                <a:cubicBezTo>
                  <a:pt x="240" y="680"/>
                  <a:pt x="240" y="680"/>
                  <a:pt x="240" y="680"/>
                </a:cubicBezTo>
                <a:close/>
                <a:moveTo>
                  <a:pt x="240" y="405"/>
                </a:moveTo>
                <a:cubicBezTo>
                  <a:pt x="240" y="455"/>
                  <a:pt x="240" y="455"/>
                  <a:pt x="240" y="455"/>
                </a:cubicBezTo>
                <a:cubicBezTo>
                  <a:pt x="232" y="474"/>
                  <a:pt x="220" y="489"/>
                  <a:pt x="204" y="498"/>
                </a:cubicBezTo>
                <a:cubicBezTo>
                  <a:pt x="204" y="365"/>
                  <a:pt x="204" y="365"/>
                  <a:pt x="204" y="365"/>
                </a:cubicBezTo>
                <a:cubicBezTo>
                  <a:pt x="214" y="380"/>
                  <a:pt x="226" y="394"/>
                  <a:pt x="240" y="405"/>
                </a:cubicBezTo>
                <a:close/>
                <a:moveTo>
                  <a:pt x="180" y="52"/>
                </a:moveTo>
                <a:cubicBezTo>
                  <a:pt x="187" y="44"/>
                  <a:pt x="195" y="37"/>
                  <a:pt x="204" y="31"/>
                </a:cubicBezTo>
                <a:cubicBezTo>
                  <a:pt x="204" y="241"/>
                  <a:pt x="204" y="241"/>
                  <a:pt x="204" y="241"/>
                </a:cubicBezTo>
                <a:cubicBezTo>
                  <a:pt x="198" y="245"/>
                  <a:pt x="193" y="248"/>
                  <a:pt x="188" y="248"/>
                </a:cubicBezTo>
                <a:cubicBezTo>
                  <a:pt x="186" y="235"/>
                  <a:pt x="183" y="225"/>
                  <a:pt x="180" y="219"/>
                </a:cubicBezTo>
                <a:cubicBezTo>
                  <a:pt x="180" y="52"/>
                  <a:pt x="180" y="52"/>
                  <a:pt x="180" y="52"/>
                </a:cubicBezTo>
                <a:close/>
                <a:moveTo>
                  <a:pt x="204" y="680"/>
                </a:moveTo>
                <a:cubicBezTo>
                  <a:pt x="180" y="680"/>
                  <a:pt x="180" y="680"/>
                  <a:pt x="180" y="680"/>
                </a:cubicBezTo>
                <a:cubicBezTo>
                  <a:pt x="180" y="560"/>
                  <a:pt x="180" y="560"/>
                  <a:pt x="180" y="560"/>
                </a:cubicBezTo>
                <a:cubicBezTo>
                  <a:pt x="182" y="561"/>
                  <a:pt x="186" y="559"/>
                  <a:pt x="185" y="555"/>
                </a:cubicBezTo>
                <a:cubicBezTo>
                  <a:pt x="185" y="555"/>
                  <a:pt x="185" y="555"/>
                  <a:pt x="185" y="555"/>
                </a:cubicBezTo>
                <a:cubicBezTo>
                  <a:pt x="184" y="553"/>
                  <a:pt x="184" y="553"/>
                  <a:pt x="184" y="553"/>
                </a:cubicBezTo>
                <a:cubicBezTo>
                  <a:pt x="183" y="552"/>
                  <a:pt x="183" y="552"/>
                  <a:pt x="183" y="552"/>
                </a:cubicBezTo>
                <a:cubicBezTo>
                  <a:pt x="183" y="550"/>
                  <a:pt x="183" y="550"/>
                  <a:pt x="183" y="550"/>
                </a:cubicBezTo>
                <a:cubicBezTo>
                  <a:pt x="182" y="549"/>
                  <a:pt x="182" y="549"/>
                  <a:pt x="182" y="549"/>
                </a:cubicBezTo>
                <a:cubicBezTo>
                  <a:pt x="182" y="547"/>
                  <a:pt x="182" y="547"/>
                  <a:pt x="182" y="547"/>
                </a:cubicBezTo>
                <a:cubicBezTo>
                  <a:pt x="182" y="546"/>
                  <a:pt x="181" y="546"/>
                  <a:pt x="180" y="545"/>
                </a:cubicBezTo>
                <a:cubicBezTo>
                  <a:pt x="180" y="331"/>
                  <a:pt x="180" y="331"/>
                  <a:pt x="180" y="331"/>
                </a:cubicBezTo>
                <a:cubicBezTo>
                  <a:pt x="182" y="332"/>
                  <a:pt x="185" y="332"/>
                  <a:pt x="187" y="333"/>
                </a:cubicBezTo>
                <a:cubicBezTo>
                  <a:pt x="192" y="344"/>
                  <a:pt x="198" y="355"/>
                  <a:pt x="204" y="365"/>
                </a:cubicBezTo>
                <a:cubicBezTo>
                  <a:pt x="204" y="498"/>
                  <a:pt x="204" y="498"/>
                  <a:pt x="204" y="498"/>
                </a:cubicBezTo>
                <a:cubicBezTo>
                  <a:pt x="201" y="499"/>
                  <a:pt x="199" y="500"/>
                  <a:pt x="196" y="501"/>
                </a:cubicBezTo>
                <a:cubicBezTo>
                  <a:pt x="194" y="522"/>
                  <a:pt x="197" y="540"/>
                  <a:pt x="204" y="555"/>
                </a:cubicBezTo>
                <a:cubicBezTo>
                  <a:pt x="204" y="586"/>
                  <a:pt x="204" y="586"/>
                  <a:pt x="204" y="586"/>
                </a:cubicBezTo>
                <a:cubicBezTo>
                  <a:pt x="201" y="583"/>
                  <a:pt x="196" y="587"/>
                  <a:pt x="198" y="591"/>
                </a:cubicBezTo>
                <a:cubicBezTo>
                  <a:pt x="198" y="591"/>
                  <a:pt x="198" y="591"/>
                  <a:pt x="199" y="592"/>
                </a:cubicBezTo>
                <a:cubicBezTo>
                  <a:pt x="199" y="593"/>
                  <a:pt x="199" y="593"/>
                  <a:pt x="199" y="593"/>
                </a:cubicBezTo>
                <a:cubicBezTo>
                  <a:pt x="200" y="594"/>
                  <a:pt x="200" y="594"/>
                  <a:pt x="200" y="594"/>
                </a:cubicBezTo>
                <a:cubicBezTo>
                  <a:pt x="202" y="595"/>
                  <a:pt x="202" y="595"/>
                  <a:pt x="202" y="595"/>
                </a:cubicBezTo>
                <a:cubicBezTo>
                  <a:pt x="203" y="596"/>
                  <a:pt x="203" y="596"/>
                  <a:pt x="203" y="596"/>
                </a:cubicBezTo>
                <a:cubicBezTo>
                  <a:pt x="204" y="598"/>
                  <a:pt x="204" y="598"/>
                  <a:pt x="204" y="598"/>
                </a:cubicBezTo>
                <a:cubicBezTo>
                  <a:pt x="204" y="598"/>
                  <a:pt x="204" y="598"/>
                  <a:pt x="204" y="598"/>
                </a:cubicBezTo>
                <a:lnTo>
                  <a:pt x="204" y="680"/>
                </a:lnTo>
                <a:close/>
                <a:moveTo>
                  <a:pt x="171" y="63"/>
                </a:moveTo>
                <a:cubicBezTo>
                  <a:pt x="174" y="59"/>
                  <a:pt x="177" y="56"/>
                  <a:pt x="180" y="52"/>
                </a:cubicBezTo>
                <a:cubicBezTo>
                  <a:pt x="180" y="219"/>
                  <a:pt x="180" y="219"/>
                  <a:pt x="180" y="219"/>
                </a:cubicBezTo>
                <a:cubicBezTo>
                  <a:pt x="177" y="214"/>
                  <a:pt x="174" y="211"/>
                  <a:pt x="171" y="210"/>
                </a:cubicBezTo>
                <a:cubicBezTo>
                  <a:pt x="171" y="63"/>
                  <a:pt x="171" y="63"/>
                  <a:pt x="171" y="63"/>
                </a:cubicBezTo>
                <a:close/>
                <a:moveTo>
                  <a:pt x="180" y="680"/>
                </a:moveTo>
                <a:cubicBezTo>
                  <a:pt x="171" y="680"/>
                  <a:pt x="171" y="680"/>
                  <a:pt x="171" y="680"/>
                </a:cubicBezTo>
                <a:cubicBezTo>
                  <a:pt x="171" y="514"/>
                  <a:pt x="171" y="514"/>
                  <a:pt x="171" y="514"/>
                </a:cubicBezTo>
                <a:cubicBezTo>
                  <a:pt x="173" y="514"/>
                  <a:pt x="174" y="513"/>
                  <a:pt x="175" y="511"/>
                </a:cubicBezTo>
                <a:cubicBezTo>
                  <a:pt x="175" y="511"/>
                  <a:pt x="175" y="510"/>
                  <a:pt x="175" y="510"/>
                </a:cubicBezTo>
                <a:cubicBezTo>
                  <a:pt x="175" y="508"/>
                  <a:pt x="175" y="508"/>
                  <a:pt x="175" y="508"/>
                </a:cubicBezTo>
                <a:cubicBezTo>
                  <a:pt x="175" y="506"/>
                  <a:pt x="175" y="506"/>
                  <a:pt x="175" y="506"/>
                </a:cubicBezTo>
                <a:cubicBezTo>
                  <a:pt x="175" y="504"/>
                  <a:pt x="175" y="504"/>
                  <a:pt x="175" y="504"/>
                </a:cubicBezTo>
                <a:cubicBezTo>
                  <a:pt x="175" y="502"/>
                  <a:pt x="175" y="502"/>
                  <a:pt x="175" y="502"/>
                </a:cubicBezTo>
                <a:cubicBezTo>
                  <a:pt x="175" y="501"/>
                  <a:pt x="174" y="500"/>
                  <a:pt x="174" y="500"/>
                </a:cubicBezTo>
                <a:cubicBezTo>
                  <a:pt x="173" y="499"/>
                  <a:pt x="172" y="498"/>
                  <a:pt x="171" y="498"/>
                </a:cubicBezTo>
                <a:cubicBezTo>
                  <a:pt x="171" y="325"/>
                  <a:pt x="171" y="325"/>
                  <a:pt x="171" y="325"/>
                </a:cubicBezTo>
                <a:cubicBezTo>
                  <a:pt x="174" y="327"/>
                  <a:pt x="177" y="329"/>
                  <a:pt x="180" y="331"/>
                </a:cubicBezTo>
                <a:cubicBezTo>
                  <a:pt x="180" y="545"/>
                  <a:pt x="180" y="545"/>
                  <a:pt x="180" y="545"/>
                </a:cubicBezTo>
                <a:cubicBezTo>
                  <a:pt x="179" y="545"/>
                  <a:pt x="178" y="545"/>
                  <a:pt x="177" y="545"/>
                </a:cubicBezTo>
                <a:cubicBezTo>
                  <a:pt x="175" y="546"/>
                  <a:pt x="174" y="548"/>
                  <a:pt x="175" y="550"/>
                </a:cubicBezTo>
                <a:cubicBezTo>
                  <a:pt x="175" y="551"/>
                  <a:pt x="175" y="551"/>
                  <a:pt x="175" y="551"/>
                </a:cubicBezTo>
                <a:cubicBezTo>
                  <a:pt x="176" y="553"/>
                  <a:pt x="176" y="553"/>
                  <a:pt x="176" y="553"/>
                </a:cubicBezTo>
                <a:cubicBezTo>
                  <a:pt x="177" y="555"/>
                  <a:pt x="177" y="555"/>
                  <a:pt x="177" y="555"/>
                </a:cubicBezTo>
                <a:cubicBezTo>
                  <a:pt x="177" y="557"/>
                  <a:pt x="177" y="557"/>
                  <a:pt x="177" y="557"/>
                </a:cubicBezTo>
                <a:cubicBezTo>
                  <a:pt x="178" y="558"/>
                  <a:pt x="178" y="558"/>
                  <a:pt x="178" y="558"/>
                </a:cubicBezTo>
                <a:cubicBezTo>
                  <a:pt x="178" y="559"/>
                  <a:pt x="179" y="559"/>
                  <a:pt x="180" y="560"/>
                </a:cubicBezTo>
                <a:lnTo>
                  <a:pt x="180" y="680"/>
                </a:lnTo>
                <a:close/>
                <a:moveTo>
                  <a:pt x="124" y="502"/>
                </a:moveTo>
                <a:cubicBezTo>
                  <a:pt x="128" y="501"/>
                  <a:pt x="128" y="501"/>
                  <a:pt x="128" y="501"/>
                </a:cubicBezTo>
                <a:cubicBezTo>
                  <a:pt x="127" y="500"/>
                  <a:pt x="126" y="498"/>
                  <a:pt x="124" y="497"/>
                </a:cubicBezTo>
                <a:cubicBezTo>
                  <a:pt x="124" y="184"/>
                  <a:pt x="124" y="184"/>
                  <a:pt x="124" y="184"/>
                </a:cubicBezTo>
                <a:cubicBezTo>
                  <a:pt x="130" y="139"/>
                  <a:pt x="147" y="95"/>
                  <a:pt x="171" y="63"/>
                </a:cubicBezTo>
                <a:cubicBezTo>
                  <a:pt x="171" y="210"/>
                  <a:pt x="171" y="210"/>
                  <a:pt x="171" y="210"/>
                </a:cubicBezTo>
                <a:cubicBezTo>
                  <a:pt x="162" y="207"/>
                  <a:pt x="152" y="220"/>
                  <a:pt x="149" y="247"/>
                </a:cubicBezTo>
                <a:cubicBezTo>
                  <a:pt x="145" y="276"/>
                  <a:pt x="153" y="309"/>
                  <a:pt x="171" y="325"/>
                </a:cubicBezTo>
                <a:cubicBezTo>
                  <a:pt x="171" y="498"/>
                  <a:pt x="171" y="498"/>
                  <a:pt x="171" y="498"/>
                </a:cubicBezTo>
                <a:cubicBezTo>
                  <a:pt x="169" y="498"/>
                  <a:pt x="167" y="500"/>
                  <a:pt x="167" y="502"/>
                </a:cubicBezTo>
                <a:cubicBezTo>
                  <a:pt x="167" y="505"/>
                  <a:pt x="167" y="505"/>
                  <a:pt x="167" y="505"/>
                </a:cubicBezTo>
                <a:cubicBezTo>
                  <a:pt x="167" y="507"/>
                  <a:pt x="167" y="507"/>
                  <a:pt x="167" y="507"/>
                </a:cubicBezTo>
                <a:cubicBezTo>
                  <a:pt x="167" y="509"/>
                  <a:pt x="167" y="509"/>
                  <a:pt x="167" y="509"/>
                </a:cubicBezTo>
                <a:cubicBezTo>
                  <a:pt x="167" y="510"/>
                  <a:pt x="167" y="510"/>
                  <a:pt x="167" y="510"/>
                </a:cubicBezTo>
                <a:cubicBezTo>
                  <a:pt x="167" y="513"/>
                  <a:pt x="169" y="514"/>
                  <a:pt x="171" y="514"/>
                </a:cubicBezTo>
                <a:cubicBezTo>
                  <a:pt x="171" y="680"/>
                  <a:pt x="171" y="680"/>
                  <a:pt x="171" y="680"/>
                </a:cubicBezTo>
                <a:cubicBezTo>
                  <a:pt x="124" y="680"/>
                  <a:pt x="124" y="680"/>
                  <a:pt x="124" y="680"/>
                </a:cubicBezTo>
                <a:cubicBezTo>
                  <a:pt x="124" y="653"/>
                  <a:pt x="124" y="653"/>
                  <a:pt x="124" y="653"/>
                </a:cubicBezTo>
                <a:cubicBezTo>
                  <a:pt x="127" y="653"/>
                  <a:pt x="129" y="652"/>
                  <a:pt x="129" y="648"/>
                </a:cubicBezTo>
                <a:cubicBezTo>
                  <a:pt x="129" y="648"/>
                  <a:pt x="129" y="648"/>
                  <a:pt x="129" y="648"/>
                </a:cubicBezTo>
                <a:cubicBezTo>
                  <a:pt x="129" y="648"/>
                  <a:pt x="129" y="648"/>
                  <a:pt x="129" y="648"/>
                </a:cubicBezTo>
                <a:cubicBezTo>
                  <a:pt x="128" y="647"/>
                  <a:pt x="128" y="647"/>
                  <a:pt x="128" y="647"/>
                </a:cubicBezTo>
                <a:cubicBezTo>
                  <a:pt x="128" y="646"/>
                  <a:pt x="128" y="646"/>
                  <a:pt x="128" y="646"/>
                </a:cubicBezTo>
                <a:cubicBezTo>
                  <a:pt x="128" y="645"/>
                  <a:pt x="128" y="645"/>
                  <a:pt x="128" y="645"/>
                </a:cubicBezTo>
                <a:cubicBezTo>
                  <a:pt x="128" y="644"/>
                  <a:pt x="128" y="644"/>
                  <a:pt x="128" y="644"/>
                </a:cubicBezTo>
                <a:cubicBezTo>
                  <a:pt x="128" y="643"/>
                  <a:pt x="128" y="643"/>
                  <a:pt x="128" y="643"/>
                </a:cubicBezTo>
                <a:cubicBezTo>
                  <a:pt x="127" y="642"/>
                  <a:pt x="127" y="642"/>
                  <a:pt x="127" y="642"/>
                </a:cubicBezTo>
                <a:cubicBezTo>
                  <a:pt x="127" y="641"/>
                  <a:pt x="127" y="641"/>
                  <a:pt x="127" y="641"/>
                </a:cubicBezTo>
                <a:cubicBezTo>
                  <a:pt x="127" y="640"/>
                  <a:pt x="127" y="640"/>
                  <a:pt x="127" y="640"/>
                </a:cubicBezTo>
                <a:cubicBezTo>
                  <a:pt x="127" y="639"/>
                  <a:pt x="125" y="638"/>
                  <a:pt x="124" y="637"/>
                </a:cubicBezTo>
                <a:lnTo>
                  <a:pt x="124" y="502"/>
                </a:lnTo>
                <a:close/>
                <a:moveTo>
                  <a:pt x="105" y="509"/>
                </a:moveTo>
                <a:cubicBezTo>
                  <a:pt x="112" y="507"/>
                  <a:pt x="118" y="505"/>
                  <a:pt x="124" y="502"/>
                </a:cubicBezTo>
                <a:cubicBezTo>
                  <a:pt x="124" y="637"/>
                  <a:pt x="124" y="637"/>
                  <a:pt x="124" y="637"/>
                </a:cubicBezTo>
                <a:cubicBezTo>
                  <a:pt x="122" y="637"/>
                  <a:pt x="119" y="639"/>
                  <a:pt x="120" y="642"/>
                </a:cubicBezTo>
                <a:cubicBezTo>
                  <a:pt x="120" y="642"/>
                  <a:pt x="120" y="642"/>
                  <a:pt x="120" y="642"/>
                </a:cubicBezTo>
                <a:cubicBezTo>
                  <a:pt x="120" y="643"/>
                  <a:pt x="120" y="643"/>
                  <a:pt x="120" y="643"/>
                </a:cubicBezTo>
                <a:cubicBezTo>
                  <a:pt x="120" y="644"/>
                  <a:pt x="120" y="644"/>
                  <a:pt x="120" y="644"/>
                </a:cubicBezTo>
                <a:cubicBezTo>
                  <a:pt x="120" y="645"/>
                  <a:pt x="120" y="645"/>
                  <a:pt x="120" y="645"/>
                </a:cubicBezTo>
                <a:cubicBezTo>
                  <a:pt x="121" y="646"/>
                  <a:pt x="121" y="646"/>
                  <a:pt x="121" y="646"/>
                </a:cubicBezTo>
                <a:cubicBezTo>
                  <a:pt x="121" y="647"/>
                  <a:pt x="121" y="647"/>
                  <a:pt x="121" y="647"/>
                </a:cubicBezTo>
                <a:cubicBezTo>
                  <a:pt x="121" y="648"/>
                  <a:pt x="121" y="648"/>
                  <a:pt x="121" y="648"/>
                </a:cubicBezTo>
                <a:cubicBezTo>
                  <a:pt x="121" y="648"/>
                  <a:pt x="121" y="648"/>
                  <a:pt x="121" y="648"/>
                </a:cubicBezTo>
                <a:cubicBezTo>
                  <a:pt x="121" y="649"/>
                  <a:pt x="121" y="649"/>
                  <a:pt x="121" y="649"/>
                </a:cubicBezTo>
                <a:cubicBezTo>
                  <a:pt x="121" y="650"/>
                  <a:pt x="121" y="650"/>
                  <a:pt x="121" y="650"/>
                </a:cubicBezTo>
                <a:cubicBezTo>
                  <a:pt x="122" y="652"/>
                  <a:pt x="123" y="653"/>
                  <a:pt x="124" y="653"/>
                </a:cubicBezTo>
                <a:cubicBezTo>
                  <a:pt x="124" y="680"/>
                  <a:pt x="124" y="680"/>
                  <a:pt x="124" y="680"/>
                </a:cubicBezTo>
                <a:cubicBezTo>
                  <a:pt x="105" y="680"/>
                  <a:pt x="105" y="680"/>
                  <a:pt x="105" y="680"/>
                </a:cubicBezTo>
                <a:cubicBezTo>
                  <a:pt x="105" y="609"/>
                  <a:pt x="105" y="609"/>
                  <a:pt x="105" y="609"/>
                </a:cubicBezTo>
                <a:cubicBezTo>
                  <a:pt x="108" y="612"/>
                  <a:pt x="113" y="608"/>
                  <a:pt x="111" y="604"/>
                </a:cubicBezTo>
                <a:cubicBezTo>
                  <a:pt x="111" y="603"/>
                  <a:pt x="111" y="603"/>
                  <a:pt x="111" y="603"/>
                </a:cubicBezTo>
                <a:cubicBezTo>
                  <a:pt x="110" y="603"/>
                  <a:pt x="110" y="603"/>
                  <a:pt x="110" y="603"/>
                </a:cubicBezTo>
                <a:cubicBezTo>
                  <a:pt x="110" y="602"/>
                  <a:pt x="110" y="602"/>
                  <a:pt x="110" y="602"/>
                </a:cubicBezTo>
                <a:cubicBezTo>
                  <a:pt x="109" y="602"/>
                  <a:pt x="109" y="602"/>
                  <a:pt x="109" y="602"/>
                </a:cubicBezTo>
                <a:cubicBezTo>
                  <a:pt x="109" y="601"/>
                  <a:pt x="109" y="601"/>
                  <a:pt x="109" y="601"/>
                </a:cubicBezTo>
                <a:cubicBezTo>
                  <a:pt x="108" y="600"/>
                  <a:pt x="108" y="600"/>
                  <a:pt x="108" y="600"/>
                </a:cubicBezTo>
                <a:cubicBezTo>
                  <a:pt x="108" y="600"/>
                  <a:pt x="108" y="600"/>
                  <a:pt x="108" y="600"/>
                </a:cubicBezTo>
                <a:cubicBezTo>
                  <a:pt x="108" y="599"/>
                  <a:pt x="108" y="599"/>
                  <a:pt x="108" y="599"/>
                </a:cubicBezTo>
                <a:cubicBezTo>
                  <a:pt x="107" y="599"/>
                  <a:pt x="107" y="599"/>
                  <a:pt x="107" y="599"/>
                </a:cubicBezTo>
                <a:cubicBezTo>
                  <a:pt x="107" y="598"/>
                  <a:pt x="107" y="598"/>
                  <a:pt x="107" y="598"/>
                </a:cubicBezTo>
                <a:cubicBezTo>
                  <a:pt x="106" y="597"/>
                  <a:pt x="106" y="597"/>
                  <a:pt x="106" y="597"/>
                </a:cubicBezTo>
                <a:cubicBezTo>
                  <a:pt x="106" y="597"/>
                  <a:pt x="106" y="597"/>
                  <a:pt x="106" y="597"/>
                </a:cubicBezTo>
                <a:cubicBezTo>
                  <a:pt x="106" y="597"/>
                  <a:pt x="105" y="597"/>
                  <a:pt x="105" y="597"/>
                </a:cubicBezTo>
                <a:cubicBezTo>
                  <a:pt x="105" y="509"/>
                  <a:pt x="105" y="509"/>
                  <a:pt x="105" y="509"/>
                </a:cubicBezTo>
                <a:close/>
                <a:moveTo>
                  <a:pt x="124" y="497"/>
                </a:moveTo>
                <a:cubicBezTo>
                  <a:pt x="114" y="484"/>
                  <a:pt x="107" y="468"/>
                  <a:pt x="107" y="450"/>
                </a:cubicBezTo>
                <a:cubicBezTo>
                  <a:pt x="107" y="437"/>
                  <a:pt x="111" y="425"/>
                  <a:pt x="117" y="415"/>
                </a:cubicBezTo>
                <a:cubicBezTo>
                  <a:pt x="113" y="414"/>
                  <a:pt x="109" y="413"/>
                  <a:pt x="105" y="412"/>
                </a:cubicBezTo>
                <a:cubicBezTo>
                  <a:pt x="105" y="224"/>
                  <a:pt x="105" y="224"/>
                  <a:pt x="105" y="224"/>
                </a:cubicBezTo>
                <a:cubicBezTo>
                  <a:pt x="110" y="219"/>
                  <a:pt x="116" y="215"/>
                  <a:pt x="122" y="211"/>
                </a:cubicBezTo>
                <a:cubicBezTo>
                  <a:pt x="122" y="202"/>
                  <a:pt x="123" y="193"/>
                  <a:pt x="124" y="184"/>
                </a:cubicBezTo>
                <a:lnTo>
                  <a:pt x="124" y="497"/>
                </a:lnTo>
                <a:close/>
                <a:moveTo>
                  <a:pt x="70" y="523"/>
                </a:moveTo>
                <a:cubicBezTo>
                  <a:pt x="81" y="517"/>
                  <a:pt x="93" y="513"/>
                  <a:pt x="105" y="509"/>
                </a:cubicBezTo>
                <a:cubicBezTo>
                  <a:pt x="105" y="597"/>
                  <a:pt x="105" y="597"/>
                  <a:pt x="105" y="597"/>
                </a:cubicBezTo>
                <a:cubicBezTo>
                  <a:pt x="102" y="594"/>
                  <a:pt x="98" y="597"/>
                  <a:pt x="100" y="601"/>
                </a:cubicBezTo>
                <a:cubicBezTo>
                  <a:pt x="100" y="602"/>
                  <a:pt x="100" y="602"/>
                  <a:pt x="100" y="602"/>
                </a:cubicBezTo>
                <a:cubicBezTo>
                  <a:pt x="100" y="603"/>
                  <a:pt x="100" y="603"/>
                  <a:pt x="100" y="603"/>
                </a:cubicBezTo>
                <a:cubicBezTo>
                  <a:pt x="101" y="603"/>
                  <a:pt x="101" y="603"/>
                  <a:pt x="101" y="603"/>
                </a:cubicBezTo>
                <a:cubicBezTo>
                  <a:pt x="101" y="604"/>
                  <a:pt x="101" y="604"/>
                  <a:pt x="101" y="604"/>
                </a:cubicBezTo>
                <a:cubicBezTo>
                  <a:pt x="102" y="604"/>
                  <a:pt x="102" y="604"/>
                  <a:pt x="102" y="604"/>
                </a:cubicBezTo>
                <a:cubicBezTo>
                  <a:pt x="102" y="605"/>
                  <a:pt x="102" y="605"/>
                  <a:pt x="102" y="605"/>
                </a:cubicBezTo>
                <a:cubicBezTo>
                  <a:pt x="103" y="605"/>
                  <a:pt x="103" y="605"/>
                  <a:pt x="103" y="605"/>
                </a:cubicBezTo>
                <a:cubicBezTo>
                  <a:pt x="103" y="606"/>
                  <a:pt x="103" y="606"/>
                  <a:pt x="103" y="606"/>
                </a:cubicBezTo>
                <a:cubicBezTo>
                  <a:pt x="104" y="607"/>
                  <a:pt x="104" y="607"/>
                  <a:pt x="104" y="607"/>
                </a:cubicBezTo>
                <a:cubicBezTo>
                  <a:pt x="104" y="607"/>
                  <a:pt x="104" y="607"/>
                  <a:pt x="104" y="607"/>
                </a:cubicBezTo>
                <a:cubicBezTo>
                  <a:pt x="104" y="608"/>
                  <a:pt x="104" y="608"/>
                  <a:pt x="104" y="608"/>
                </a:cubicBezTo>
                <a:cubicBezTo>
                  <a:pt x="105" y="608"/>
                  <a:pt x="105" y="608"/>
                  <a:pt x="105" y="608"/>
                </a:cubicBezTo>
                <a:cubicBezTo>
                  <a:pt x="105" y="608"/>
                  <a:pt x="105" y="609"/>
                  <a:pt x="105" y="609"/>
                </a:cubicBezTo>
                <a:cubicBezTo>
                  <a:pt x="105" y="680"/>
                  <a:pt x="105" y="680"/>
                  <a:pt x="105" y="680"/>
                </a:cubicBezTo>
                <a:cubicBezTo>
                  <a:pt x="70" y="680"/>
                  <a:pt x="70" y="680"/>
                  <a:pt x="70" y="680"/>
                </a:cubicBezTo>
                <a:cubicBezTo>
                  <a:pt x="70" y="579"/>
                  <a:pt x="70" y="579"/>
                  <a:pt x="70" y="579"/>
                </a:cubicBezTo>
                <a:cubicBezTo>
                  <a:pt x="70" y="580"/>
                  <a:pt x="70" y="580"/>
                  <a:pt x="70" y="580"/>
                </a:cubicBezTo>
                <a:cubicBezTo>
                  <a:pt x="71" y="580"/>
                  <a:pt x="71" y="580"/>
                  <a:pt x="71" y="580"/>
                </a:cubicBezTo>
                <a:cubicBezTo>
                  <a:pt x="71" y="580"/>
                  <a:pt x="71" y="580"/>
                  <a:pt x="71" y="580"/>
                </a:cubicBezTo>
                <a:cubicBezTo>
                  <a:pt x="72" y="580"/>
                  <a:pt x="72" y="580"/>
                  <a:pt x="72" y="580"/>
                </a:cubicBezTo>
                <a:cubicBezTo>
                  <a:pt x="76" y="582"/>
                  <a:pt x="79" y="576"/>
                  <a:pt x="75" y="573"/>
                </a:cubicBezTo>
                <a:cubicBezTo>
                  <a:pt x="75" y="573"/>
                  <a:pt x="75" y="573"/>
                  <a:pt x="75" y="573"/>
                </a:cubicBezTo>
                <a:cubicBezTo>
                  <a:pt x="74" y="573"/>
                  <a:pt x="74" y="573"/>
                  <a:pt x="74" y="573"/>
                </a:cubicBezTo>
                <a:cubicBezTo>
                  <a:pt x="74" y="573"/>
                  <a:pt x="74" y="573"/>
                  <a:pt x="74" y="573"/>
                </a:cubicBezTo>
                <a:cubicBezTo>
                  <a:pt x="73" y="572"/>
                  <a:pt x="73" y="572"/>
                  <a:pt x="73" y="572"/>
                </a:cubicBezTo>
                <a:cubicBezTo>
                  <a:pt x="72" y="572"/>
                  <a:pt x="72" y="572"/>
                  <a:pt x="72" y="572"/>
                </a:cubicBezTo>
                <a:cubicBezTo>
                  <a:pt x="72" y="572"/>
                  <a:pt x="72" y="572"/>
                  <a:pt x="72" y="572"/>
                </a:cubicBezTo>
                <a:cubicBezTo>
                  <a:pt x="71" y="572"/>
                  <a:pt x="71" y="572"/>
                  <a:pt x="71" y="572"/>
                </a:cubicBezTo>
                <a:cubicBezTo>
                  <a:pt x="71" y="571"/>
                  <a:pt x="71" y="571"/>
                  <a:pt x="71" y="571"/>
                </a:cubicBezTo>
                <a:cubicBezTo>
                  <a:pt x="70" y="571"/>
                  <a:pt x="70" y="571"/>
                  <a:pt x="70" y="571"/>
                </a:cubicBezTo>
                <a:cubicBezTo>
                  <a:pt x="70" y="571"/>
                  <a:pt x="70" y="571"/>
                  <a:pt x="70" y="571"/>
                </a:cubicBezTo>
                <a:cubicBezTo>
                  <a:pt x="70" y="523"/>
                  <a:pt x="70" y="523"/>
                  <a:pt x="70" y="523"/>
                </a:cubicBezTo>
                <a:close/>
                <a:moveTo>
                  <a:pt x="105" y="412"/>
                </a:moveTo>
                <a:cubicBezTo>
                  <a:pt x="90" y="407"/>
                  <a:pt x="78" y="397"/>
                  <a:pt x="70" y="383"/>
                </a:cubicBezTo>
                <a:cubicBezTo>
                  <a:pt x="70" y="307"/>
                  <a:pt x="70" y="307"/>
                  <a:pt x="70" y="307"/>
                </a:cubicBezTo>
                <a:cubicBezTo>
                  <a:pt x="74" y="300"/>
                  <a:pt x="80" y="293"/>
                  <a:pt x="88" y="288"/>
                </a:cubicBezTo>
                <a:cubicBezTo>
                  <a:pt x="87" y="283"/>
                  <a:pt x="86" y="278"/>
                  <a:pt x="86" y="274"/>
                </a:cubicBezTo>
                <a:cubicBezTo>
                  <a:pt x="86" y="254"/>
                  <a:pt x="93" y="237"/>
                  <a:pt x="105" y="224"/>
                </a:cubicBezTo>
                <a:lnTo>
                  <a:pt x="105" y="412"/>
                </a:lnTo>
                <a:close/>
                <a:moveTo>
                  <a:pt x="26" y="551"/>
                </a:moveTo>
                <a:cubicBezTo>
                  <a:pt x="38" y="539"/>
                  <a:pt x="53" y="530"/>
                  <a:pt x="70" y="523"/>
                </a:cubicBezTo>
                <a:cubicBezTo>
                  <a:pt x="70" y="571"/>
                  <a:pt x="70" y="571"/>
                  <a:pt x="70" y="571"/>
                </a:cubicBezTo>
                <a:cubicBezTo>
                  <a:pt x="70" y="571"/>
                  <a:pt x="70" y="571"/>
                  <a:pt x="70" y="571"/>
                </a:cubicBezTo>
                <a:cubicBezTo>
                  <a:pt x="69" y="571"/>
                  <a:pt x="69" y="571"/>
                  <a:pt x="69" y="571"/>
                </a:cubicBezTo>
                <a:cubicBezTo>
                  <a:pt x="68" y="570"/>
                  <a:pt x="68" y="570"/>
                  <a:pt x="68" y="570"/>
                </a:cubicBezTo>
                <a:cubicBezTo>
                  <a:pt x="68" y="570"/>
                  <a:pt x="68" y="570"/>
                  <a:pt x="68" y="570"/>
                </a:cubicBezTo>
                <a:cubicBezTo>
                  <a:pt x="67" y="570"/>
                  <a:pt x="67" y="570"/>
                  <a:pt x="67" y="570"/>
                </a:cubicBezTo>
                <a:cubicBezTo>
                  <a:pt x="63" y="568"/>
                  <a:pt x="60" y="574"/>
                  <a:pt x="64" y="577"/>
                </a:cubicBezTo>
                <a:cubicBezTo>
                  <a:pt x="64" y="577"/>
                  <a:pt x="65" y="577"/>
                  <a:pt x="65" y="577"/>
                </a:cubicBezTo>
                <a:cubicBezTo>
                  <a:pt x="65" y="577"/>
                  <a:pt x="65" y="577"/>
                  <a:pt x="65" y="577"/>
                </a:cubicBezTo>
                <a:cubicBezTo>
                  <a:pt x="66" y="578"/>
                  <a:pt x="66" y="578"/>
                  <a:pt x="66" y="578"/>
                </a:cubicBezTo>
                <a:cubicBezTo>
                  <a:pt x="66" y="578"/>
                  <a:pt x="66" y="578"/>
                  <a:pt x="66" y="578"/>
                </a:cubicBezTo>
                <a:cubicBezTo>
                  <a:pt x="67" y="578"/>
                  <a:pt x="67" y="578"/>
                  <a:pt x="67" y="578"/>
                </a:cubicBezTo>
                <a:cubicBezTo>
                  <a:pt x="67" y="578"/>
                  <a:pt x="67" y="578"/>
                  <a:pt x="67" y="578"/>
                </a:cubicBezTo>
                <a:cubicBezTo>
                  <a:pt x="68" y="579"/>
                  <a:pt x="68" y="579"/>
                  <a:pt x="68" y="579"/>
                </a:cubicBezTo>
                <a:cubicBezTo>
                  <a:pt x="68" y="579"/>
                  <a:pt x="68" y="579"/>
                  <a:pt x="68" y="579"/>
                </a:cubicBezTo>
                <a:cubicBezTo>
                  <a:pt x="69" y="579"/>
                  <a:pt x="69" y="579"/>
                  <a:pt x="69" y="579"/>
                </a:cubicBezTo>
                <a:cubicBezTo>
                  <a:pt x="69" y="579"/>
                  <a:pt x="69" y="579"/>
                  <a:pt x="69" y="579"/>
                </a:cubicBezTo>
                <a:cubicBezTo>
                  <a:pt x="70" y="579"/>
                  <a:pt x="70" y="579"/>
                  <a:pt x="70" y="579"/>
                </a:cubicBezTo>
                <a:cubicBezTo>
                  <a:pt x="70" y="680"/>
                  <a:pt x="70" y="680"/>
                  <a:pt x="70" y="680"/>
                </a:cubicBezTo>
                <a:cubicBezTo>
                  <a:pt x="26" y="680"/>
                  <a:pt x="26" y="680"/>
                  <a:pt x="26" y="680"/>
                </a:cubicBezTo>
                <a:cubicBezTo>
                  <a:pt x="26" y="569"/>
                  <a:pt x="26" y="569"/>
                  <a:pt x="26" y="569"/>
                </a:cubicBezTo>
                <a:cubicBezTo>
                  <a:pt x="26" y="569"/>
                  <a:pt x="26" y="569"/>
                  <a:pt x="26" y="569"/>
                </a:cubicBezTo>
                <a:cubicBezTo>
                  <a:pt x="27" y="569"/>
                  <a:pt x="27" y="569"/>
                  <a:pt x="27" y="569"/>
                </a:cubicBezTo>
                <a:cubicBezTo>
                  <a:pt x="27" y="569"/>
                  <a:pt x="27" y="569"/>
                  <a:pt x="27" y="569"/>
                </a:cubicBezTo>
                <a:cubicBezTo>
                  <a:pt x="27" y="569"/>
                  <a:pt x="27" y="569"/>
                  <a:pt x="27" y="569"/>
                </a:cubicBezTo>
                <a:cubicBezTo>
                  <a:pt x="28" y="569"/>
                  <a:pt x="28" y="569"/>
                  <a:pt x="28" y="569"/>
                </a:cubicBezTo>
                <a:cubicBezTo>
                  <a:pt x="28" y="569"/>
                  <a:pt x="28" y="569"/>
                  <a:pt x="28" y="569"/>
                </a:cubicBezTo>
                <a:cubicBezTo>
                  <a:pt x="28" y="569"/>
                  <a:pt x="28" y="569"/>
                  <a:pt x="28" y="569"/>
                </a:cubicBezTo>
                <a:cubicBezTo>
                  <a:pt x="29" y="569"/>
                  <a:pt x="29" y="569"/>
                  <a:pt x="29" y="569"/>
                </a:cubicBezTo>
                <a:cubicBezTo>
                  <a:pt x="29" y="569"/>
                  <a:pt x="29" y="569"/>
                  <a:pt x="29" y="569"/>
                </a:cubicBezTo>
                <a:cubicBezTo>
                  <a:pt x="30" y="569"/>
                  <a:pt x="30" y="569"/>
                  <a:pt x="30" y="569"/>
                </a:cubicBezTo>
                <a:cubicBezTo>
                  <a:pt x="30" y="569"/>
                  <a:pt x="30" y="569"/>
                  <a:pt x="30" y="569"/>
                </a:cubicBezTo>
                <a:cubicBezTo>
                  <a:pt x="34" y="570"/>
                  <a:pt x="35" y="562"/>
                  <a:pt x="30" y="562"/>
                </a:cubicBezTo>
                <a:cubicBezTo>
                  <a:pt x="30" y="561"/>
                  <a:pt x="30" y="561"/>
                  <a:pt x="30" y="561"/>
                </a:cubicBezTo>
                <a:cubicBezTo>
                  <a:pt x="30" y="561"/>
                  <a:pt x="30" y="561"/>
                  <a:pt x="30" y="561"/>
                </a:cubicBezTo>
                <a:cubicBezTo>
                  <a:pt x="30" y="561"/>
                  <a:pt x="30" y="561"/>
                  <a:pt x="30" y="561"/>
                </a:cubicBezTo>
                <a:cubicBezTo>
                  <a:pt x="29" y="561"/>
                  <a:pt x="29" y="561"/>
                  <a:pt x="29" y="561"/>
                </a:cubicBezTo>
                <a:cubicBezTo>
                  <a:pt x="29" y="561"/>
                  <a:pt x="29" y="561"/>
                  <a:pt x="29" y="561"/>
                </a:cubicBezTo>
                <a:cubicBezTo>
                  <a:pt x="28" y="561"/>
                  <a:pt x="28" y="561"/>
                  <a:pt x="28" y="561"/>
                </a:cubicBezTo>
                <a:cubicBezTo>
                  <a:pt x="28" y="561"/>
                  <a:pt x="28" y="561"/>
                  <a:pt x="28" y="561"/>
                </a:cubicBezTo>
                <a:cubicBezTo>
                  <a:pt x="28" y="561"/>
                  <a:pt x="28" y="561"/>
                  <a:pt x="28" y="561"/>
                </a:cubicBezTo>
                <a:cubicBezTo>
                  <a:pt x="27" y="561"/>
                  <a:pt x="27" y="561"/>
                  <a:pt x="27" y="561"/>
                </a:cubicBezTo>
                <a:cubicBezTo>
                  <a:pt x="27" y="561"/>
                  <a:pt x="27" y="561"/>
                  <a:pt x="27" y="561"/>
                </a:cubicBezTo>
                <a:cubicBezTo>
                  <a:pt x="27" y="561"/>
                  <a:pt x="27" y="561"/>
                  <a:pt x="27" y="561"/>
                </a:cubicBezTo>
                <a:cubicBezTo>
                  <a:pt x="26" y="561"/>
                  <a:pt x="26" y="561"/>
                  <a:pt x="26" y="561"/>
                </a:cubicBezTo>
                <a:cubicBezTo>
                  <a:pt x="26" y="551"/>
                  <a:pt x="26" y="551"/>
                  <a:pt x="26" y="551"/>
                </a:cubicBezTo>
                <a:close/>
                <a:moveTo>
                  <a:pt x="70" y="383"/>
                </a:moveTo>
                <a:cubicBezTo>
                  <a:pt x="63" y="373"/>
                  <a:pt x="59" y="359"/>
                  <a:pt x="59" y="345"/>
                </a:cubicBezTo>
                <a:cubicBezTo>
                  <a:pt x="59" y="331"/>
                  <a:pt x="63" y="318"/>
                  <a:pt x="70" y="307"/>
                </a:cubicBezTo>
                <a:lnTo>
                  <a:pt x="70" y="383"/>
                </a:lnTo>
                <a:close/>
                <a:moveTo>
                  <a:pt x="22" y="680"/>
                </a:moveTo>
                <a:cubicBezTo>
                  <a:pt x="10" y="659"/>
                  <a:pt x="2" y="637"/>
                  <a:pt x="1" y="617"/>
                </a:cubicBezTo>
                <a:cubicBezTo>
                  <a:pt x="0" y="588"/>
                  <a:pt x="10" y="567"/>
                  <a:pt x="26" y="551"/>
                </a:cubicBezTo>
                <a:cubicBezTo>
                  <a:pt x="26" y="561"/>
                  <a:pt x="26" y="561"/>
                  <a:pt x="26" y="561"/>
                </a:cubicBezTo>
                <a:cubicBezTo>
                  <a:pt x="26" y="561"/>
                  <a:pt x="26" y="561"/>
                  <a:pt x="26" y="561"/>
                </a:cubicBezTo>
                <a:cubicBezTo>
                  <a:pt x="26" y="561"/>
                  <a:pt x="26" y="561"/>
                  <a:pt x="26" y="561"/>
                </a:cubicBezTo>
                <a:cubicBezTo>
                  <a:pt x="25" y="561"/>
                  <a:pt x="25" y="561"/>
                  <a:pt x="25" y="561"/>
                </a:cubicBezTo>
                <a:cubicBezTo>
                  <a:pt x="25" y="561"/>
                  <a:pt x="25" y="561"/>
                  <a:pt x="25" y="561"/>
                </a:cubicBezTo>
                <a:cubicBezTo>
                  <a:pt x="25" y="561"/>
                  <a:pt x="25" y="561"/>
                  <a:pt x="25" y="561"/>
                </a:cubicBezTo>
                <a:cubicBezTo>
                  <a:pt x="24" y="561"/>
                  <a:pt x="24" y="561"/>
                  <a:pt x="24" y="561"/>
                </a:cubicBezTo>
                <a:cubicBezTo>
                  <a:pt x="24" y="561"/>
                  <a:pt x="24" y="561"/>
                  <a:pt x="24" y="561"/>
                </a:cubicBezTo>
                <a:cubicBezTo>
                  <a:pt x="24" y="561"/>
                  <a:pt x="24" y="561"/>
                  <a:pt x="24" y="561"/>
                </a:cubicBezTo>
                <a:cubicBezTo>
                  <a:pt x="23" y="561"/>
                  <a:pt x="23" y="561"/>
                  <a:pt x="23" y="561"/>
                </a:cubicBezTo>
                <a:cubicBezTo>
                  <a:pt x="23" y="561"/>
                  <a:pt x="23" y="561"/>
                  <a:pt x="23" y="561"/>
                </a:cubicBezTo>
                <a:cubicBezTo>
                  <a:pt x="23" y="561"/>
                  <a:pt x="23" y="561"/>
                  <a:pt x="23" y="561"/>
                </a:cubicBezTo>
                <a:cubicBezTo>
                  <a:pt x="22" y="561"/>
                  <a:pt x="22" y="561"/>
                  <a:pt x="22" y="561"/>
                </a:cubicBezTo>
                <a:cubicBezTo>
                  <a:pt x="20" y="561"/>
                  <a:pt x="19" y="563"/>
                  <a:pt x="19" y="565"/>
                </a:cubicBezTo>
                <a:cubicBezTo>
                  <a:pt x="19" y="567"/>
                  <a:pt x="20" y="569"/>
                  <a:pt x="22" y="569"/>
                </a:cubicBezTo>
                <a:cubicBezTo>
                  <a:pt x="23" y="569"/>
                  <a:pt x="23" y="569"/>
                  <a:pt x="23" y="569"/>
                </a:cubicBezTo>
                <a:cubicBezTo>
                  <a:pt x="23" y="569"/>
                  <a:pt x="23" y="569"/>
                  <a:pt x="23" y="569"/>
                </a:cubicBezTo>
                <a:cubicBezTo>
                  <a:pt x="23" y="569"/>
                  <a:pt x="23" y="569"/>
                  <a:pt x="23" y="569"/>
                </a:cubicBezTo>
                <a:cubicBezTo>
                  <a:pt x="24" y="569"/>
                  <a:pt x="24" y="569"/>
                  <a:pt x="24" y="569"/>
                </a:cubicBezTo>
                <a:cubicBezTo>
                  <a:pt x="24" y="569"/>
                  <a:pt x="24" y="569"/>
                  <a:pt x="24" y="569"/>
                </a:cubicBezTo>
                <a:cubicBezTo>
                  <a:pt x="24" y="569"/>
                  <a:pt x="24" y="569"/>
                  <a:pt x="24" y="569"/>
                </a:cubicBezTo>
                <a:cubicBezTo>
                  <a:pt x="25" y="569"/>
                  <a:pt x="25" y="569"/>
                  <a:pt x="25" y="569"/>
                </a:cubicBezTo>
                <a:cubicBezTo>
                  <a:pt x="25" y="569"/>
                  <a:pt x="25" y="569"/>
                  <a:pt x="25" y="569"/>
                </a:cubicBezTo>
                <a:cubicBezTo>
                  <a:pt x="25" y="569"/>
                  <a:pt x="25" y="569"/>
                  <a:pt x="25" y="569"/>
                </a:cubicBezTo>
                <a:cubicBezTo>
                  <a:pt x="26" y="569"/>
                  <a:pt x="26" y="569"/>
                  <a:pt x="26" y="569"/>
                </a:cubicBezTo>
                <a:cubicBezTo>
                  <a:pt x="26" y="569"/>
                  <a:pt x="26" y="569"/>
                  <a:pt x="26" y="569"/>
                </a:cubicBezTo>
                <a:cubicBezTo>
                  <a:pt x="26" y="569"/>
                  <a:pt x="26" y="569"/>
                  <a:pt x="26" y="569"/>
                </a:cubicBezTo>
                <a:cubicBezTo>
                  <a:pt x="26" y="680"/>
                  <a:pt x="26" y="680"/>
                  <a:pt x="26" y="680"/>
                </a:cubicBezTo>
                <a:lnTo>
                  <a:pt x="22" y="680"/>
                </a:lnTo>
                <a:close/>
              </a:path>
            </a:pathLst>
          </a:custGeom>
          <a:solidFill>
            <a:srgbClr val="009D9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9" name="Google Shape;4787;p134">
            <a:extLst>
              <a:ext uri="{FF2B5EF4-FFF2-40B4-BE49-F238E27FC236}">
                <a16:creationId xmlns:a16="http://schemas.microsoft.com/office/drawing/2014/main" id="{65F214FE-B495-E86E-D2BD-BAE8EEF1BA99}"/>
              </a:ext>
            </a:extLst>
          </p:cNvPr>
          <p:cNvSpPr/>
          <p:nvPr/>
        </p:nvSpPr>
        <p:spPr>
          <a:xfrm>
            <a:off x="439158" y="1801500"/>
            <a:ext cx="721182" cy="728631"/>
          </a:xfrm>
          <a:custGeom>
            <a:avLst/>
            <a:gdLst/>
            <a:ahLst/>
            <a:cxnLst/>
            <a:rect l="l" t="t" r="r" b="b"/>
            <a:pathLst>
              <a:path w="633" h="658" extrusionOk="0">
                <a:moveTo>
                  <a:pt x="462" y="658"/>
                </a:moveTo>
                <a:cubicBezTo>
                  <a:pt x="610" y="658"/>
                  <a:pt x="610" y="658"/>
                  <a:pt x="610" y="658"/>
                </a:cubicBezTo>
                <a:cubicBezTo>
                  <a:pt x="622" y="637"/>
                  <a:pt x="630" y="615"/>
                  <a:pt x="631" y="595"/>
                </a:cubicBezTo>
                <a:cubicBezTo>
                  <a:pt x="633" y="505"/>
                  <a:pt x="536" y="493"/>
                  <a:pt x="462" y="465"/>
                </a:cubicBezTo>
                <a:cubicBezTo>
                  <a:pt x="462" y="481"/>
                  <a:pt x="462" y="481"/>
                  <a:pt x="462" y="481"/>
                </a:cubicBezTo>
                <a:cubicBezTo>
                  <a:pt x="473" y="485"/>
                  <a:pt x="487" y="490"/>
                  <a:pt x="497" y="493"/>
                </a:cubicBezTo>
                <a:cubicBezTo>
                  <a:pt x="542" y="508"/>
                  <a:pt x="588" y="523"/>
                  <a:pt x="610" y="562"/>
                </a:cubicBezTo>
                <a:cubicBezTo>
                  <a:pt x="626" y="590"/>
                  <a:pt x="610" y="627"/>
                  <a:pt x="590" y="658"/>
                </a:cubicBezTo>
                <a:cubicBezTo>
                  <a:pt x="581" y="658"/>
                  <a:pt x="581" y="658"/>
                  <a:pt x="581" y="658"/>
                </a:cubicBezTo>
                <a:cubicBezTo>
                  <a:pt x="601" y="628"/>
                  <a:pt x="618" y="592"/>
                  <a:pt x="604" y="566"/>
                </a:cubicBezTo>
                <a:cubicBezTo>
                  <a:pt x="583" y="530"/>
                  <a:pt x="539" y="515"/>
                  <a:pt x="495" y="501"/>
                </a:cubicBezTo>
                <a:cubicBezTo>
                  <a:pt x="484" y="497"/>
                  <a:pt x="473" y="494"/>
                  <a:pt x="462" y="490"/>
                </a:cubicBezTo>
                <a:cubicBezTo>
                  <a:pt x="462" y="658"/>
                  <a:pt x="462" y="658"/>
                  <a:pt x="462" y="658"/>
                </a:cubicBezTo>
                <a:close/>
                <a:moveTo>
                  <a:pt x="462" y="446"/>
                </a:moveTo>
                <a:cubicBezTo>
                  <a:pt x="464" y="444"/>
                  <a:pt x="467" y="441"/>
                  <a:pt x="468" y="439"/>
                </a:cubicBezTo>
                <a:cubicBezTo>
                  <a:pt x="466" y="438"/>
                  <a:pt x="464" y="436"/>
                  <a:pt x="462" y="435"/>
                </a:cubicBezTo>
                <a:cubicBezTo>
                  <a:pt x="462" y="446"/>
                  <a:pt x="462" y="446"/>
                  <a:pt x="462" y="446"/>
                </a:cubicBezTo>
                <a:close/>
                <a:moveTo>
                  <a:pt x="462" y="409"/>
                </a:moveTo>
                <a:cubicBezTo>
                  <a:pt x="473" y="414"/>
                  <a:pt x="489" y="410"/>
                  <a:pt x="504" y="398"/>
                </a:cubicBezTo>
                <a:cubicBezTo>
                  <a:pt x="467" y="398"/>
                  <a:pt x="469" y="342"/>
                  <a:pt x="495" y="257"/>
                </a:cubicBezTo>
                <a:cubicBezTo>
                  <a:pt x="515" y="189"/>
                  <a:pt x="518" y="92"/>
                  <a:pt x="462" y="44"/>
                </a:cubicBezTo>
                <a:cubicBezTo>
                  <a:pt x="462" y="252"/>
                  <a:pt x="462" y="252"/>
                  <a:pt x="462" y="252"/>
                </a:cubicBezTo>
                <a:cubicBezTo>
                  <a:pt x="472" y="261"/>
                  <a:pt x="480" y="267"/>
                  <a:pt x="476" y="281"/>
                </a:cubicBezTo>
                <a:cubicBezTo>
                  <a:pt x="472" y="289"/>
                  <a:pt x="468" y="297"/>
                  <a:pt x="462" y="302"/>
                </a:cubicBezTo>
                <a:lnTo>
                  <a:pt x="462" y="409"/>
                </a:lnTo>
                <a:close/>
                <a:moveTo>
                  <a:pt x="363" y="16"/>
                </a:moveTo>
                <a:cubicBezTo>
                  <a:pt x="348" y="11"/>
                  <a:pt x="333" y="9"/>
                  <a:pt x="319" y="7"/>
                </a:cubicBezTo>
                <a:cubicBezTo>
                  <a:pt x="319" y="135"/>
                  <a:pt x="319" y="135"/>
                  <a:pt x="319" y="135"/>
                </a:cubicBezTo>
                <a:cubicBezTo>
                  <a:pt x="326" y="129"/>
                  <a:pt x="332" y="122"/>
                  <a:pt x="338" y="115"/>
                </a:cubicBezTo>
                <a:cubicBezTo>
                  <a:pt x="355" y="142"/>
                  <a:pt x="379" y="169"/>
                  <a:pt x="407" y="188"/>
                </a:cubicBezTo>
                <a:cubicBezTo>
                  <a:pt x="419" y="197"/>
                  <a:pt x="429" y="209"/>
                  <a:pt x="438" y="222"/>
                </a:cubicBezTo>
                <a:cubicBezTo>
                  <a:pt x="434" y="276"/>
                  <a:pt x="421" y="335"/>
                  <a:pt x="391" y="318"/>
                </a:cubicBezTo>
                <a:cubicBezTo>
                  <a:pt x="390" y="317"/>
                  <a:pt x="389" y="316"/>
                  <a:pt x="388" y="315"/>
                </a:cubicBezTo>
                <a:cubicBezTo>
                  <a:pt x="375" y="304"/>
                  <a:pt x="353" y="294"/>
                  <a:pt x="319" y="299"/>
                </a:cubicBezTo>
                <a:cubicBezTo>
                  <a:pt x="319" y="322"/>
                  <a:pt x="319" y="322"/>
                  <a:pt x="319" y="322"/>
                </a:cubicBezTo>
                <a:cubicBezTo>
                  <a:pt x="349" y="322"/>
                  <a:pt x="378" y="334"/>
                  <a:pt x="378" y="357"/>
                </a:cubicBezTo>
                <a:cubicBezTo>
                  <a:pt x="378" y="374"/>
                  <a:pt x="368" y="390"/>
                  <a:pt x="343" y="399"/>
                </a:cubicBezTo>
                <a:cubicBezTo>
                  <a:pt x="334" y="402"/>
                  <a:pt x="328" y="391"/>
                  <a:pt x="319" y="389"/>
                </a:cubicBezTo>
                <a:cubicBezTo>
                  <a:pt x="319" y="476"/>
                  <a:pt x="319" y="476"/>
                  <a:pt x="319" y="476"/>
                </a:cubicBezTo>
                <a:cubicBezTo>
                  <a:pt x="349" y="476"/>
                  <a:pt x="378" y="466"/>
                  <a:pt x="401" y="447"/>
                </a:cubicBezTo>
                <a:cubicBezTo>
                  <a:pt x="410" y="462"/>
                  <a:pt x="422" y="473"/>
                  <a:pt x="438" y="479"/>
                </a:cubicBezTo>
                <a:cubicBezTo>
                  <a:pt x="430" y="549"/>
                  <a:pt x="380" y="585"/>
                  <a:pt x="334" y="607"/>
                </a:cubicBezTo>
                <a:cubicBezTo>
                  <a:pt x="334" y="607"/>
                  <a:pt x="334" y="607"/>
                  <a:pt x="334" y="607"/>
                </a:cubicBezTo>
                <a:cubicBezTo>
                  <a:pt x="334" y="606"/>
                  <a:pt x="333" y="605"/>
                  <a:pt x="333" y="603"/>
                </a:cubicBezTo>
                <a:cubicBezTo>
                  <a:pt x="340" y="594"/>
                  <a:pt x="338" y="572"/>
                  <a:pt x="332" y="567"/>
                </a:cubicBezTo>
                <a:cubicBezTo>
                  <a:pt x="337" y="562"/>
                  <a:pt x="339" y="561"/>
                  <a:pt x="346" y="547"/>
                </a:cubicBezTo>
                <a:cubicBezTo>
                  <a:pt x="351" y="546"/>
                  <a:pt x="363" y="551"/>
                  <a:pt x="371" y="559"/>
                </a:cubicBezTo>
                <a:cubicBezTo>
                  <a:pt x="372" y="560"/>
                  <a:pt x="372" y="560"/>
                  <a:pt x="373" y="559"/>
                </a:cubicBezTo>
                <a:cubicBezTo>
                  <a:pt x="319" y="501"/>
                  <a:pt x="319" y="501"/>
                  <a:pt x="319" y="501"/>
                </a:cubicBezTo>
                <a:cubicBezTo>
                  <a:pt x="319" y="632"/>
                  <a:pt x="319" y="632"/>
                  <a:pt x="319" y="632"/>
                </a:cubicBezTo>
                <a:cubicBezTo>
                  <a:pt x="355" y="622"/>
                  <a:pt x="384" y="603"/>
                  <a:pt x="406" y="579"/>
                </a:cubicBezTo>
                <a:cubicBezTo>
                  <a:pt x="433" y="550"/>
                  <a:pt x="450" y="509"/>
                  <a:pt x="455" y="479"/>
                </a:cubicBezTo>
                <a:cubicBezTo>
                  <a:pt x="457" y="480"/>
                  <a:pt x="459" y="481"/>
                  <a:pt x="462" y="481"/>
                </a:cubicBezTo>
                <a:cubicBezTo>
                  <a:pt x="462" y="465"/>
                  <a:pt x="462" y="465"/>
                  <a:pt x="462" y="465"/>
                </a:cubicBezTo>
                <a:cubicBezTo>
                  <a:pt x="459" y="464"/>
                  <a:pt x="456" y="462"/>
                  <a:pt x="453" y="461"/>
                </a:cubicBezTo>
                <a:cubicBezTo>
                  <a:pt x="447" y="459"/>
                  <a:pt x="442" y="456"/>
                  <a:pt x="438" y="453"/>
                </a:cubicBezTo>
                <a:cubicBezTo>
                  <a:pt x="447" y="453"/>
                  <a:pt x="455" y="451"/>
                  <a:pt x="462" y="446"/>
                </a:cubicBezTo>
                <a:cubicBezTo>
                  <a:pt x="462" y="435"/>
                  <a:pt x="462" y="435"/>
                  <a:pt x="462" y="435"/>
                </a:cubicBezTo>
                <a:cubicBezTo>
                  <a:pt x="447" y="426"/>
                  <a:pt x="445" y="418"/>
                  <a:pt x="452" y="402"/>
                </a:cubicBezTo>
                <a:cubicBezTo>
                  <a:pt x="455" y="405"/>
                  <a:pt x="458" y="408"/>
                  <a:pt x="462" y="409"/>
                </a:cubicBezTo>
                <a:cubicBezTo>
                  <a:pt x="462" y="302"/>
                  <a:pt x="462" y="302"/>
                  <a:pt x="462" y="302"/>
                </a:cubicBezTo>
                <a:cubicBezTo>
                  <a:pt x="458" y="306"/>
                  <a:pt x="454" y="308"/>
                  <a:pt x="449" y="310"/>
                </a:cubicBezTo>
                <a:cubicBezTo>
                  <a:pt x="446" y="277"/>
                  <a:pt x="446" y="253"/>
                  <a:pt x="447" y="235"/>
                </a:cubicBezTo>
                <a:cubicBezTo>
                  <a:pt x="451" y="242"/>
                  <a:pt x="456" y="247"/>
                  <a:pt x="462" y="252"/>
                </a:cubicBezTo>
                <a:cubicBezTo>
                  <a:pt x="462" y="44"/>
                  <a:pt x="462" y="44"/>
                  <a:pt x="462" y="44"/>
                </a:cubicBezTo>
                <a:cubicBezTo>
                  <a:pt x="439" y="25"/>
                  <a:pt x="407" y="14"/>
                  <a:pt x="363" y="16"/>
                </a:cubicBezTo>
                <a:close/>
                <a:moveTo>
                  <a:pt x="319" y="658"/>
                </a:moveTo>
                <a:cubicBezTo>
                  <a:pt x="319" y="640"/>
                  <a:pt x="319" y="640"/>
                  <a:pt x="319" y="640"/>
                </a:cubicBezTo>
                <a:cubicBezTo>
                  <a:pt x="357" y="630"/>
                  <a:pt x="388" y="610"/>
                  <a:pt x="412" y="584"/>
                </a:cubicBezTo>
                <a:cubicBezTo>
                  <a:pt x="438" y="555"/>
                  <a:pt x="455" y="520"/>
                  <a:pt x="460" y="489"/>
                </a:cubicBezTo>
                <a:cubicBezTo>
                  <a:pt x="462" y="490"/>
                  <a:pt x="462" y="490"/>
                  <a:pt x="462" y="490"/>
                </a:cubicBezTo>
                <a:cubicBezTo>
                  <a:pt x="462" y="658"/>
                  <a:pt x="462" y="658"/>
                  <a:pt x="462" y="658"/>
                </a:cubicBezTo>
                <a:lnTo>
                  <a:pt x="319" y="658"/>
                </a:lnTo>
                <a:close/>
                <a:moveTo>
                  <a:pt x="319" y="7"/>
                </a:moveTo>
                <a:cubicBezTo>
                  <a:pt x="252" y="0"/>
                  <a:pt x="202" y="25"/>
                  <a:pt x="171" y="66"/>
                </a:cubicBezTo>
                <a:cubicBezTo>
                  <a:pt x="171" y="248"/>
                  <a:pt x="171" y="248"/>
                  <a:pt x="171" y="248"/>
                </a:cubicBezTo>
                <a:cubicBezTo>
                  <a:pt x="176" y="244"/>
                  <a:pt x="182" y="240"/>
                  <a:pt x="186" y="234"/>
                </a:cubicBezTo>
                <a:cubicBezTo>
                  <a:pt x="187" y="253"/>
                  <a:pt x="186" y="277"/>
                  <a:pt x="185" y="310"/>
                </a:cubicBezTo>
                <a:cubicBezTo>
                  <a:pt x="179" y="308"/>
                  <a:pt x="175" y="305"/>
                  <a:pt x="171" y="301"/>
                </a:cubicBezTo>
                <a:cubicBezTo>
                  <a:pt x="171" y="409"/>
                  <a:pt x="171" y="409"/>
                  <a:pt x="171" y="409"/>
                </a:cubicBezTo>
                <a:cubicBezTo>
                  <a:pt x="174" y="407"/>
                  <a:pt x="176" y="405"/>
                  <a:pt x="178" y="402"/>
                </a:cubicBezTo>
                <a:cubicBezTo>
                  <a:pt x="185" y="418"/>
                  <a:pt x="184" y="426"/>
                  <a:pt x="171" y="434"/>
                </a:cubicBezTo>
                <a:cubicBezTo>
                  <a:pt x="171" y="447"/>
                  <a:pt x="171" y="447"/>
                  <a:pt x="171" y="447"/>
                </a:cubicBezTo>
                <a:cubicBezTo>
                  <a:pt x="178" y="452"/>
                  <a:pt x="186" y="454"/>
                  <a:pt x="196" y="453"/>
                </a:cubicBezTo>
                <a:cubicBezTo>
                  <a:pt x="191" y="456"/>
                  <a:pt x="186" y="459"/>
                  <a:pt x="181" y="461"/>
                </a:cubicBezTo>
                <a:cubicBezTo>
                  <a:pt x="177" y="463"/>
                  <a:pt x="174" y="464"/>
                  <a:pt x="171" y="465"/>
                </a:cubicBezTo>
                <a:cubicBezTo>
                  <a:pt x="171" y="484"/>
                  <a:pt x="171" y="484"/>
                  <a:pt x="171" y="484"/>
                </a:cubicBezTo>
                <a:cubicBezTo>
                  <a:pt x="174" y="482"/>
                  <a:pt x="178" y="481"/>
                  <a:pt x="181" y="480"/>
                </a:cubicBezTo>
                <a:cubicBezTo>
                  <a:pt x="186" y="510"/>
                  <a:pt x="203" y="550"/>
                  <a:pt x="230" y="579"/>
                </a:cubicBezTo>
                <a:cubicBezTo>
                  <a:pt x="252" y="603"/>
                  <a:pt x="282" y="623"/>
                  <a:pt x="318" y="632"/>
                </a:cubicBezTo>
                <a:cubicBezTo>
                  <a:pt x="319" y="632"/>
                  <a:pt x="319" y="632"/>
                  <a:pt x="319" y="632"/>
                </a:cubicBezTo>
                <a:cubicBezTo>
                  <a:pt x="319" y="501"/>
                  <a:pt x="319" y="501"/>
                  <a:pt x="319" y="501"/>
                </a:cubicBezTo>
                <a:cubicBezTo>
                  <a:pt x="318" y="499"/>
                  <a:pt x="318" y="499"/>
                  <a:pt x="318" y="499"/>
                </a:cubicBezTo>
                <a:cubicBezTo>
                  <a:pt x="258" y="563"/>
                  <a:pt x="258" y="563"/>
                  <a:pt x="258" y="563"/>
                </a:cubicBezTo>
                <a:cubicBezTo>
                  <a:pt x="259" y="563"/>
                  <a:pt x="259" y="563"/>
                  <a:pt x="259" y="563"/>
                </a:cubicBezTo>
                <a:cubicBezTo>
                  <a:pt x="274" y="553"/>
                  <a:pt x="282" y="548"/>
                  <a:pt x="287" y="548"/>
                </a:cubicBezTo>
                <a:cubicBezTo>
                  <a:pt x="292" y="559"/>
                  <a:pt x="296" y="560"/>
                  <a:pt x="301" y="567"/>
                </a:cubicBezTo>
                <a:cubicBezTo>
                  <a:pt x="295" y="572"/>
                  <a:pt x="294" y="594"/>
                  <a:pt x="300" y="603"/>
                </a:cubicBezTo>
                <a:cubicBezTo>
                  <a:pt x="300" y="604"/>
                  <a:pt x="300" y="605"/>
                  <a:pt x="300" y="606"/>
                </a:cubicBezTo>
                <a:cubicBezTo>
                  <a:pt x="300" y="606"/>
                  <a:pt x="300" y="606"/>
                  <a:pt x="300" y="606"/>
                </a:cubicBezTo>
                <a:cubicBezTo>
                  <a:pt x="254" y="584"/>
                  <a:pt x="205" y="548"/>
                  <a:pt x="198" y="479"/>
                </a:cubicBezTo>
                <a:cubicBezTo>
                  <a:pt x="214" y="473"/>
                  <a:pt x="226" y="461"/>
                  <a:pt x="235" y="445"/>
                </a:cubicBezTo>
                <a:cubicBezTo>
                  <a:pt x="259" y="466"/>
                  <a:pt x="289" y="476"/>
                  <a:pt x="319" y="476"/>
                </a:cubicBezTo>
                <a:cubicBezTo>
                  <a:pt x="319" y="389"/>
                  <a:pt x="319" y="389"/>
                  <a:pt x="319" y="389"/>
                </a:cubicBezTo>
                <a:cubicBezTo>
                  <a:pt x="318" y="389"/>
                  <a:pt x="318" y="389"/>
                  <a:pt x="317" y="389"/>
                </a:cubicBezTo>
                <a:cubicBezTo>
                  <a:pt x="307" y="389"/>
                  <a:pt x="300" y="402"/>
                  <a:pt x="290" y="399"/>
                </a:cubicBezTo>
                <a:cubicBezTo>
                  <a:pt x="265" y="390"/>
                  <a:pt x="252" y="372"/>
                  <a:pt x="253" y="354"/>
                </a:cubicBezTo>
                <a:cubicBezTo>
                  <a:pt x="255" y="332"/>
                  <a:pt x="288" y="321"/>
                  <a:pt x="319" y="322"/>
                </a:cubicBezTo>
                <a:cubicBezTo>
                  <a:pt x="319" y="299"/>
                  <a:pt x="319" y="299"/>
                  <a:pt x="319" y="299"/>
                </a:cubicBezTo>
                <a:cubicBezTo>
                  <a:pt x="318" y="299"/>
                  <a:pt x="317" y="299"/>
                  <a:pt x="316" y="299"/>
                </a:cubicBezTo>
                <a:cubicBezTo>
                  <a:pt x="280" y="293"/>
                  <a:pt x="257" y="304"/>
                  <a:pt x="243" y="315"/>
                </a:cubicBezTo>
                <a:cubicBezTo>
                  <a:pt x="242" y="316"/>
                  <a:pt x="241" y="317"/>
                  <a:pt x="240" y="318"/>
                </a:cubicBezTo>
                <a:cubicBezTo>
                  <a:pt x="211" y="335"/>
                  <a:pt x="199" y="276"/>
                  <a:pt x="195" y="223"/>
                </a:cubicBezTo>
                <a:cubicBezTo>
                  <a:pt x="206" y="213"/>
                  <a:pt x="218" y="203"/>
                  <a:pt x="233" y="196"/>
                </a:cubicBezTo>
                <a:cubicBezTo>
                  <a:pt x="267" y="180"/>
                  <a:pt x="296" y="159"/>
                  <a:pt x="319" y="135"/>
                </a:cubicBezTo>
                <a:cubicBezTo>
                  <a:pt x="319" y="7"/>
                  <a:pt x="319" y="7"/>
                  <a:pt x="319" y="7"/>
                </a:cubicBezTo>
                <a:close/>
                <a:moveTo>
                  <a:pt x="171" y="658"/>
                </a:moveTo>
                <a:cubicBezTo>
                  <a:pt x="171" y="492"/>
                  <a:pt x="171" y="492"/>
                  <a:pt x="171" y="492"/>
                </a:cubicBezTo>
                <a:cubicBezTo>
                  <a:pt x="172" y="491"/>
                  <a:pt x="174" y="491"/>
                  <a:pt x="176" y="490"/>
                </a:cubicBezTo>
                <a:cubicBezTo>
                  <a:pt x="181" y="521"/>
                  <a:pt x="198" y="556"/>
                  <a:pt x="224" y="584"/>
                </a:cubicBezTo>
                <a:cubicBezTo>
                  <a:pt x="248" y="610"/>
                  <a:pt x="279" y="631"/>
                  <a:pt x="317" y="640"/>
                </a:cubicBezTo>
                <a:cubicBezTo>
                  <a:pt x="318" y="636"/>
                  <a:pt x="318" y="636"/>
                  <a:pt x="318" y="636"/>
                </a:cubicBezTo>
                <a:cubicBezTo>
                  <a:pt x="319" y="640"/>
                  <a:pt x="319" y="640"/>
                  <a:pt x="319" y="640"/>
                </a:cubicBezTo>
                <a:cubicBezTo>
                  <a:pt x="319" y="640"/>
                  <a:pt x="319" y="640"/>
                  <a:pt x="319" y="640"/>
                </a:cubicBezTo>
                <a:cubicBezTo>
                  <a:pt x="319" y="658"/>
                  <a:pt x="319" y="658"/>
                  <a:pt x="319" y="658"/>
                </a:cubicBezTo>
                <a:lnTo>
                  <a:pt x="171" y="658"/>
                </a:lnTo>
                <a:close/>
                <a:moveTo>
                  <a:pt x="171" y="66"/>
                </a:moveTo>
                <a:cubicBezTo>
                  <a:pt x="128" y="119"/>
                  <a:pt x="118" y="200"/>
                  <a:pt x="143" y="265"/>
                </a:cubicBezTo>
                <a:cubicBezTo>
                  <a:pt x="174" y="348"/>
                  <a:pt x="163" y="398"/>
                  <a:pt x="127" y="398"/>
                </a:cubicBezTo>
                <a:cubicBezTo>
                  <a:pt x="143" y="411"/>
                  <a:pt x="159" y="414"/>
                  <a:pt x="171" y="409"/>
                </a:cubicBezTo>
                <a:cubicBezTo>
                  <a:pt x="171" y="301"/>
                  <a:pt x="171" y="301"/>
                  <a:pt x="171" y="301"/>
                </a:cubicBezTo>
                <a:cubicBezTo>
                  <a:pt x="166" y="296"/>
                  <a:pt x="162" y="290"/>
                  <a:pt x="158" y="283"/>
                </a:cubicBezTo>
                <a:cubicBezTo>
                  <a:pt x="150" y="265"/>
                  <a:pt x="159" y="257"/>
                  <a:pt x="171" y="248"/>
                </a:cubicBezTo>
                <a:cubicBezTo>
                  <a:pt x="171" y="66"/>
                  <a:pt x="171" y="66"/>
                  <a:pt x="171" y="66"/>
                </a:cubicBezTo>
                <a:close/>
                <a:moveTo>
                  <a:pt x="171" y="434"/>
                </a:moveTo>
                <a:cubicBezTo>
                  <a:pt x="168" y="436"/>
                  <a:pt x="165" y="437"/>
                  <a:pt x="162" y="439"/>
                </a:cubicBezTo>
                <a:cubicBezTo>
                  <a:pt x="164" y="442"/>
                  <a:pt x="167" y="445"/>
                  <a:pt x="171" y="447"/>
                </a:cubicBezTo>
                <a:cubicBezTo>
                  <a:pt x="171" y="434"/>
                  <a:pt x="171" y="434"/>
                  <a:pt x="171" y="434"/>
                </a:cubicBezTo>
                <a:close/>
                <a:moveTo>
                  <a:pt x="171" y="465"/>
                </a:moveTo>
                <a:cubicBezTo>
                  <a:pt x="97" y="493"/>
                  <a:pt x="0" y="505"/>
                  <a:pt x="3" y="595"/>
                </a:cubicBezTo>
                <a:cubicBezTo>
                  <a:pt x="3" y="615"/>
                  <a:pt x="11" y="637"/>
                  <a:pt x="24" y="658"/>
                </a:cubicBezTo>
                <a:cubicBezTo>
                  <a:pt x="171" y="658"/>
                  <a:pt x="171" y="658"/>
                  <a:pt x="171" y="658"/>
                </a:cubicBezTo>
                <a:cubicBezTo>
                  <a:pt x="171" y="492"/>
                  <a:pt x="171" y="492"/>
                  <a:pt x="171" y="492"/>
                </a:cubicBezTo>
                <a:cubicBezTo>
                  <a:pt x="162" y="495"/>
                  <a:pt x="153" y="498"/>
                  <a:pt x="144" y="501"/>
                </a:cubicBezTo>
                <a:cubicBezTo>
                  <a:pt x="100" y="515"/>
                  <a:pt x="55" y="530"/>
                  <a:pt x="35" y="566"/>
                </a:cubicBezTo>
                <a:cubicBezTo>
                  <a:pt x="20" y="592"/>
                  <a:pt x="38" y="628"/>
                  <a:pt x="57" y="658"/>
                </a:cubicBezTo>
                <a:cubicBezTo>
                  <a:pt x="48" y="658"/>
                  <a:pt x="48" y="658"/>
                  <a:pt x="48" y="658"/>
                </a:cubicBezTo>
                <a:cubicBezTo>
                  <a:pt x="29" y="627"/>
                  <a:pt x="13" y="590"/>
                  <a:pt x="28" y="562"/>
                </a:cubicBezTo>
                <a:cubicBezTo>
                  <a:pt x="51" y="523"/>
                  <a:pt x="96" y="508"/>
                  <a:pt x="141" y="493"/>
                </a:cubicBezTo>
                <a:cubicBezTo>
                  <a:pt x="150" y="491"/>
                  <a:pt x="161" y="487"/>
                  <a:pt x="171" y="484"/>
                </a:cubicBezTo>
                <a:lnTo>
                  <a:pt x="171" y="465"/>
                </a:lnTo>
                <a:close/>
              </a:path>
            </a:pathLst>
          </a:custGeom>
          <a:solidFill>
            <a:schemeClr val="accent1">
              <a:lumMod val="90000"/>
              <a:lumOff val="1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 name="Google Shape;5853;p154">
            <a:extLst>
              <a:ext uri="{FF2B5EF4-FFF2-40B4-BE49-F238E27FC236}">
                <a16:creationId xmlns:a16="http://schemas.microsoft.com/office/drawing/2014/main" id="{1210AF36-B28E-793C-C447-98F1F75C53D1}"/>
              </a:ext>
            </a:extLst>
          </p:cNvPr>
          <p:cNvSpPr txBox="1"/>
          <p:nvPr/>
        </p:nvSpPr>
        <p:spPr>
          <a:xfrm>
            <a:off x="155340" y="2585295"/>
            <a:ext cx="122967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hr-HR" sz="2400" dirty="0">
                <a:solidFill>
                  <a:schemeClr val="accent1">
                    <a:lumMod val="90000"/>
                    <a:lumOff val="10000"/>
                  </a:schemeClr>
                </a:solidFill>
                <a:latin typeface="Arial Nova Cond Light" panose="020B0306020202020204" pitchFamily="34" charset="0"/>
                <a:ea typeface="Open Sans Light"/>
                <a:cs typeface="Open Sans Light"/>
                <a:sym typeface="Open Sans Light"/>
              </a:rPr>
              <a:t>Muškarci</a:t>
            </a:r>
            <a:endParaRPr lang="en-US" sz="2400" dirty="0">
              <a:solidFill>
                <a:schemeClr val="accent1">
                  <a:lumMod val="90000"/>
                  <a:lumOff val="10000"/>
                </a:schemeClr>
              </a:solidFill>
              <a:latin typeface="Arial Nova Cond Light" panose="020B0306020202020204" pitchFamily="34" charset="0"/>
              <a:ea typeface="Open Sans Light"/>
              <a:cs typeface="Open Sans Light"/>
              <a:sym typeface="Open Sans Light"/>
            </a:endParaRPr>
          </a:p>
        </p:txBody>
      </p:sp>
      <p:sp>
        <p:nvSpPr>
          <p:cNvPr id="15" name="Google Shape;5853;p154">
            <a:extLst>
              <a:ext uri="{FF2B5EF4-FFF2-40B4-BE49-F238E27FC236}">
                <a16:creationId xmlns:a16="http://schemas.microsoft.com/office/drawing/2014/main" id="{3C96AB39-98CE-A196-71C8-0197BCB0EE3E}"/>
              </a:ext>
            </a:extLst>
          </p:cNvPr>
          <p:cNvSpPr txBox="1"/>
          <p:nvPr/>
        </p:nvSpPr>
        <p:spPr>
          <a:xfrm>
            <a:off x="5838438" y="2582156"/>
            <a:ext cx="122967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hr-HR" sz="2400" dirty="0">
                <a:solidFill>
                  <a:srgbClr val="009D9C"/>
                </a:solidFill>
                <a:latin typeface="Arial Nova Cond Light" panose="020B0306020202020204" pitchFamily="34" charset="0"/>
                <a:ea typeface="Open Sans Light"/>
                <a:cs typeface="Open Sans Light"/>
                <a:sym typeface="Open Sans Light"/>
              </a:rPr>
              <a:t>Žene</a:t>
            </a:r>
            <a:endParaRPr lang="en-US" sz="2400" dirty="0">
              <a:solidFill>
                <a:srgbClr val="009D9C"/>
              </a:solidFill>
              <a:latin typeface="Arial Nova Cond Light" panose="020B0306020202020204" pitchFamily="34" charset="0"/>
              <a:ea typeface="Open Sans Light"/>
              <a:cs typeface="Open Sans Light"/>
              <a:sym typeface="Open Sans Light"/>
            </a:endParaRPr>
          </a:p>
        </p:txBody>
      </p:sp>
      <p:sp>
        <p:nvSpPr>
          <p:cNvPr id="56" name="Espace réservé du texte 16">
            <a:extLst>
              <a:ext uri="{FF2B5EF4-FFF2-40B4-BE49-F238E27FC236}">
                <a16:creationId xmlns:a16="http://schemas.microsoft.com/office/drawing/2014/main" id="{8F83A60E-824F-36E1-FFD4-3271BE91A79D}"/>
              </a:ext>
            </a:extLst>
          </p:cNvPr>
          <p:cNvSpPr txBox="1">
            <a:spLocks/>
          </p:cNvSpPr>
          <p:nvPr/>
        </p:nvSpPr>
        <p:spPr>
          <a:xfrm>
            <a:off x="68696" y="584245"/>
            <a:ext cx="11643928" cy="707886"/>
          </a:xfrm>
          <a:prstGeom prst="rect">
            <a:avLst/>
          </a:prstGeom>
          <a:no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hr-HR" sz="1800" dirty="0">
                <a:solidFill>
                  <a:schemeClr val="tx1">
                    <a:lumMod val="85000"/>
                    <a:lumOff val="15000"/>
                  </a:schemeClr>
                </a:solidFill>
                <a:latin typeface="Arial Nova Cond Light" panose="020B0306020202020204" pitchFamily="34" charset="0"/>
              </a:rPr>
              <a:t>Po izjavama ispitanika, očinski dopust korišten je u nešto većoj mjeri nego roditeljski dopust. Muškarci češće navode da su koristili dopuste nego što je slučaj kod odgovora žena u slučaju korištenja tih prava od strane očeva njihove djece.</a:t>
            </a:r>
            <a:endParaRPr lang="en-US" sz="2000" dirty="0">
              <a:solidFill>
                <a:prstClr val="black"/>
              </a:solidFill>
              <a:latin typeface="Arial Nova Cond Light" panose="020B0306020202020204" pitchFamily="34" charset="0"/>
              <a:ea typeface="+mj-ea"/>
              <a:cs typeface="+mj-cs"/>
            </a:endParaRPr>
          </a:p>
        </p:txBody>
      </p:sp>
      <p:sp>
        <p:nvSpPr>
          <p:cNvPr id="58" name="Round Same Side Corner Rectangle 20">
            <a:extLst>
              <a:ext uri="{FF2B5EF4-FFF2-40B4-BE49-F238E27FC236}">
                <a16:creationId xmlns:a16="http://schemas.microsoft.com/office/drawing/2014/main" id="{D4662983-23DD-80E5-C02A-070730ADF47D}"/>
              </a:ext>
            </a:extLst>
          </p:cNvPr>
          <p:cNvSpPr/>
          <p:nvPr/>
        </p:nvSpPr>
        <p:spPr>
          <a:xfrm rot="10800000">
            <a:off x="57460" y="-3"/>
            <a:ext cx="6434584" cy="88073"/>
          </a:xfrm>
          <a:prstGeom prst="round2SameRect">
            <a:avLst>
              <a:gd name="adj1" fmla="val 50000"/>
              <a:gd name="adj2"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a:ea typeface="+mn-ea"/>
              <a:cs typeface="+mn-cs"/>
            </a:endParaRPr>
          </a:p>
        </p:txBody>
      </p:sp>
      <p:cxnSp>
        <p:nvCxnSpPr>
          <p:cNvPr id="133" name="Straight Connector 132">
            <a:extLst>
              <a:ext uri="{FF2B5EF4-FFF2-40B4-BE49-F238E27FC236}">
                <a16:creationId xmlns:a16="http://schemas.microsoft.com/office/drawing/2014/main" id="{75AA2053-35D4-443E-9516-667BF03D8793}"/>
              </a:ext>
            </a:extLst>
          </p:cNvPr>
          <p:cNvCxnSpPr>
            <a:cxnSpLocks/>
          </p:cNvCxnSpPr>
          <p:nvPr/>
        </p:nvCxnSpPr>
        <p:spPr>
          <a:xfrm>
            <a:off x="6009031" y="1764536"/>
            <a:ext cx="29991" cy="4242008"/>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1F9F42E3-BE97-A768-F1EF-BDB96B0D8361}"/>
              </a:ext>
            </a:extLst>
          </p:cNvPr>
          <p:cNvSpPr/>
          <p:nvPr/>
        </p:nvSpPr>
        <p:spPr>
          <a:xfrm>
            <a:off x="2258470" y="2347463"/>
            <a:ext cx="3528391" cy="414468"/>
          </a:xfrm>
          <a:prstGeom prst="roundRect">
            <a:avLst/>
          </a:prstGeom>
          <a:solidFill>
            <a:srgbClr val="2F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TextBox 20">
            <a:extLst>
              <a:ext uri="{FF2B5EF4-FFF2-40B4-BE49-F238E27FC236}">
                <a16:creationId xmlns:a16="http://schemas.microsoft.com/office/drawing/2014/main" id="{DB6509C8-AE9C-51E6-8371-E1D1C424E5A9}"/>
              </a:ext>
            </a:extLst>
          </p:cNvPr>
          <p:cNvSpPr txBox="1"/>
          <p:nvPr/>
        </p:nvSpPr>
        <p:spPr>
          <a:xfrm>
            <a:off x="2405475" y="2416197"/>
            <a:ext cx="3350024" cy="276999"/>
          </a:xfrm>
          <a:prstGeom prst="rect">
            <a:avLst/>
          </a:prstGeom>
          <a:noFill/>
        </p:spPr>
        <p:txBody>
          <a:bodyPr wrap="square">
            <a:spAutoFit/>
          </a:bodyPr>
          <a:lstStyle/>
          <a:p>
            <a:pPr marL="0" marR="0" lvl="0" indent="0" algn="ctr" defTabSz="466382" rtl="0" eaLnBrk="1" fontAlgn="auto" latinLnBrk="0" hangingPunct="1">
              <a:lnSpc>
                <a:spcPct val="100000"/>
              </a:lnSpc>
              <a:spcBef>
                <a:spcPts val="0"/>
              </a:spcBef>
              <a:spcAft>
                <a:spcPts val="600"/>
              </a:spcAft>
              <a:buClr>
                <a:prstClr val="white"/>
              </a:buClr>
              <a:buSzTx/>
              <a:buFontTx/>
              <a:buNone/>
              <a:tabLst/>
              <a:defRPr/>
            </a:pPr>
            <a:r>
              <a:rPr kumimoji="0" lang="hr-HR" sz="1200" b="0" i="0" u="none" strike="noStrike" kern="0" cap="none" spc="0" normalizeH="0" baseline="0" noProof="0" dirty="0">
                <a:ln>
                  <a:noFill/>
                </a:ln>
                <a:solidFill>
                  <a:schemeClr val="bg1"/>
                </a:solidFill>
                <a:effectLst/>
                <a:uLnTx/>
                <a:uFillTx/>
                <a:latin typeface="Arial Black"/>
                <a:ea typeface="+mn-ea"/>
                <a:cs typeface="+mn-cs"/>
              </a:rPr>
              <a:t>KORISTILO</a:t>
            </a:r>
          </a:p>
        </p:txBody>
      </p:sp>
      <p:sp>
        <p:nvSpPr>
          <p:cNvPr id="22" name="Oval 21">
            <a:extLst>
              <a:ext uri="{FF2B5EF4-FFF2-40B4-BE49-F238E27FC236}">
                <a16:creationId xmlns:a16="http://schemas.microsoft.com/office/drawing/2014/main" id="{ACC6EAC5-CD42-7784-528E-357C739799A2}"/>
              </a:ext>
            </a:extLst>
          </p:cNvPr>
          <p:cNvSpPr/>
          <p:nvPr/>
        </p:nvSpPr>
        <p:spPr>
          <a:xfrm>
            <a:off x="1546602" y="2188419"/>
            <a:ext cx="799751" cy="732554"/>
          </a:xfrm>
          <a:prstGeom prst="ellipse">
            <a:avLst/>
          </a:prstGeom>
          <a:solidFill>
            <a:schemeClr val="bg1">
              <a:lumMod val="50000"/>
            </a:schemeClr>
          </a:solidFill>
          <a:ln w="57150" cap="flat" cmpd="sng" algn="ctr">
            <a:solidFill>
              <a:srgbClr val="FFFFFF"/>
            </a:solid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hr-HR" sz="2400" b="0" i="0" u="none" strike="noStrike" kern="0" cap="none" spc="0" normalizeH="0" baseline="0" noProof="0" dirty="0">
                <a:ln>
                  <a:noFill/>
                </a:ln>
                <a:solidFill>
                  <a:prstClr val="white"/>
                </a:solidFill>
                <a:effectLst/>
                <a:uLnTx/>
                <a:uFillTx/>
                <a:latin typeface="Arial Nova Cond Light" panose="020B0306020202020204" pitchFamily="34" charset="0"/>
                <a:cs typeface="Calibri" panose="020F0502020204030204" pitchFamily="34" charset="0"/>
              </a:rPr>
              <a:t>40</a:t>
            </a:r>
            <a:r>
              <a:rPr kumimoji="0" lang="tr-TR" sz="1200" b="0" i="0" u="none" strike="noStrike" kern="0" cap="none" spc="0" normalizeH="0" baseline="0" noProof="0" dirty="0">
                <a:ln>
                  <a:noFill/>
                </a:ln>
                <a:solidFill>
                  <a:prstClr val="white"/>
                </a:solidFill>
                <a:effectLst/>
                <a:uLnTx/>
                <a:uFillTx/>
                <a:latin typeface="Arial Nova Cond Light" panose="020B0306020202020204" pitchFamily="34" charset="0"/>
                <a:cs typeface="Calibri" panose="020F0502020204030204" pitchFamily="34" charset="0"/>
              </a:rPr>
              <a:t>%</a:t>
            </a:r>
            <a:endParaRPr kumimoji="0" lang="en-US" b="0" i="0" u="none" strike="noStrike" kern="0" cap="none" spc="0" normalizeH="0" baseline="0" noProof="0" dirty="0">
              <a:ln>
                <a:noFill/>
              </a:ln>
              <a:solidFill>
                <a:prstClr val="white"/>
              </a:solidFill>
              <a:effectLst/>
              <a:uLnTx/>
              <a:uFillTx/>
              <a:latin typeface="Arial Nova Cond Light" panose="020B030602020202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FDA8C00-F04C-12B2-22F8-D929181017A8}"/>
              </a:ext>
            </a:extLst>
          </p:cNvPr>
          <p:cNvSpPr txBox="1"/>
          <p:nvPr/>
        </p:nvSpPr>
        <p:spPr>
          <a:xfrm>
            <a:off x="2163022" y="1757271"/>
            <a:ext cx="3380126" cy="500142"/>
          </a:xfrm>
          <a:prstGeom prst="rect">
            <a:avLst/>
          </a:prstGeom>
          <a:noFill/>
        </p:spPr>
        <p:txBody>
          <a:bodyPr wrap="square" lIns="0" tIns="0" rIns="0" bIns="0" rtlCol="0">
            <a:noAutofit/>
          </a:bodyPr>
          <a:lstStyle/>
          <a:p>
            <a:pPr algn="ctr">
              <a:defRPr/>
            </a:pPr>
            <a:r>
              <a:rPr lang="hr-HR" sz="2000" b="1" kern="0" dirty="0">
                <a:solidFill>
                  <a:schemeClr val="tx1">
                    <a:lumMod val="65000"/>
                    <a:lumOff val="35000"/>
                  </a:schemeClr>
                </a:solidFill>
                <a:latin typeface="Segoe Print" panose="02000600000000000000" pitchFamily="2" charset="0"/>
              </a:rPr>
              <a:t>Očinski dopust</a:t>
            </a:r>
            <a:endParaRPr lang="en-US" sz="2000" b="1" kern="0" dirty="0">
              <a:solidFill>
                <a:schemeClr val="tx1">
                  <a:lumMod val="65000"/>
                  <a:lumOff val="35000"/>
                </a:schemeClr>
              </a:solidFill>
              <a:latin typeface="Segoe Print" panose="02000600000000000000" pitchFamily="2" charset="0"/>
            </a:endParaRPr>
          </a:p>
        </p:txBody>
      </p:sp>
      <p:sp>
        <p:nvSpPr>
          <p:cNvPr id="27" name="TextBox 26">
            <a:extLst>
              <a:ext uri="{FF2B5EF4-FFF2-40B4-BE49-F238E27FC236}">
                <a16:creationId xmlns:a16="http://schemas.microsoft.com/office/drawing/2014/main" id="{AE25DB0B-3508-051F-13DC-D73D4257134E}"/>
              </a:ext>
            </a:extLst>
          </p:cNvPr>
          <p:cNvSpPr txBox="1"/>
          <p:nvPr/>
        </p:nvSpPr>
        <p:spPr>
          <a:xfrm>
            <a:off x="2191326" y="3609020"/>
            <a:ext cx="3380126" cy="500142"/>
          </a:xfrm>
          <a:prstGeom prst="rect">
            <a:avLst/>
          </a:prstGeom>
          <a:noFill/>
        </p:spPr>
        <p:txBody>
          <a:bodyPr wrap="square" lIns="0" tIns="0" rIns="0" bIns="0" rtlCol="0">
            <a:noAutofit/>
          </a:bodyPr>
          <a:lstStyle/>
          <a:p>
            <a:pPr lvl="0" algn="ctr" defTabSz="914400">
              <a:defRPr/>
            </a:pPr>
            <a:r>
              <a:rPr lang="hr-HR" sz="2000" b="1" kern="0" dirty="0">
                <a:solidFill>
                  <a:schemeClr val="tx1">
                    <a:lumMod val="65000"/>
                    <a:lumOff val="35000"/>
                  </a:schemeClr>
                </a:solidFill>
                <a:latin typeface="Segoe Print" panose="02000600000000000000" pitchFamily="2" charset="0"/>
              </a:rPr>
              <a:t>Roditeljski dopust</a:t>
            </a:r>
            <a:endParaRPr lang="en-US" sz="1050" b="1" kern="0" dirty="0">
              <a:solidFill>
                <a:schemeClr val="tx1">
                  <a:lumMod val="65000"/>
                  <a:lumOff val="35000"/>
                </a:schemeClr>
              </a:solidFill>
              <a:latin typeface="Segoe Print" panose="02000600000000000000" pitchFamily="2" charset="0"/>
            </a:endParaRPr>
          </a:p>
        </p:txBody>
      </p:sp>
      <p:sp>
        <p:nvSpPr>
          <p:cNvPr id="47" name="Rectangle: Rounded Corners 46">
            <a:extLst>
              <a:ext uri="{FF2B5EF4-FFF2-40B4-BE49-F238E27FC236}">
                <a16:creationId xmlns:a16="http://schemas.microsoft.com/office/drawing/2014/main" id="{47FF714D-E271-4690-74E7-25781F8FD301}"/>
              </a:ext>
            </a:extLst>
          </p:cNvPr>
          <p:cNvSpPr/>
          <p:nvPr/>
        </p:nvSpPr>
        <p:spPr>
          <a:xfrm>
            <a:off x="8105383" y="2302577"/>
            <a:ext cx="3528391" cy="414468"/>
          </a:xfrm>
          <a:prstGeom prst="roundRect">
            <a:avLst/>
          </a:pr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8" name="TextBox 47">
            <a:extLst>
              <a:ext uri="{FF2B5EF4-FFF2-40B4-BE49-F238E27FC236}">
                <a16:creationId xmlns:a16="http://schemas.microsoft.com/office/drawing/2014/main" id="{86697A10-FE3C-C134-0C80-58B33783F821}"/>
              </a:ext>
            </a:extLst>
          </p:cNvPr>
          <p:cNvSpPr txBox="1"/>
          <p:nvPr/>
        </p:nvSpPr>
        <p:spPr>
          <a:xfrm>
            <a:off x="8252388" y="2371311"/>
            <a:ext cx="3350024" cy="276999"/>
          </a:xfrm>
          <a:prstGeom prst="rect">
            <a:avLst/>
          </a:prstGeom>
          <a:noFill/>
        </p:spPr>
        <p:txBody>
          <a:bodyPr wrap="square">
            <a:spAutoFit/>
          </a:bodyPr>
          <a:lstStyle/>
          <a:p>
            <a:pPr marL="0" marR="0" lvl="0" indent="0" algn="ctr" defTabSz="466382" rtl="0" eaLnBrk="1" fontAlgn="auto" latinLnBrk="0" hangingPunct="1">
              <a:lnSpc>
                <a:spcPct val="100000"/>
              </a:lnSpc>
              <a:spcBef>
                <a:spcPts val="0"/>
              </a:spcBef>
              <a:spcAft>
                <a:spcPts val="600"/>
              </a:spcAft>
              <a:buClr>
                <a:prstClr val="white"/>
              </a:buClr>
              <a:buSzTx/>
              <a:buFontTx/>
              <a:buNone/>
              <a:tabLst/>
              <a:defRPr/>
            </a:pPr>
            <a:r>
              <a:rPr kumimoji="0" lang="hr-HR" sz="1200" b="0" i="0" u="none" strike="noStrike" kern="0" cap="none" spc="0" normalizeH="0" baseline="0" noProof="0" dirty="0">
                <a:ln>
                  <a:noFill/>
                </a:ln>
                <a:solidFill>
                  <a:schemeClr val="bg1"/>
                </a:solidFill>
                <a:effectLst/>
                <a:uLnTx/>
                <a:uFillTx/>
                <a:latin typeface="Arial Black"/>
                <a:ea typeface="+mn-ea"/>
                <a:cs typeface="+mn-cs"/>
              </a:rPr>
              <a:t>KORISTIO OTAC DJETETA</a:t>
            </a:r>
          </a:p>
        </p:txBody>
      </p:sp>
      <p:sp>
        <p:nvSpPr>
          <p:cNvPr id="49" name="Oval 48">
            <a:extLst>
              <a:ext uri="{FF2B5EF4-FFF2-40B4-BE49-F238E27FC236}">
                <a16:creationId xmlns:a16="http://schemas.microsoft.com/office/drawing/2014/main" id="{4DFB1D7A-DC8F-14FA-6C41-854805272BC0}"/>
              </a:ext>
            </a:extLst>
          </p:cNvPr>
          <p:cNvSpPr/>
          <p:nvPr/>
        </p:nvSpPr>
        <p:spPr>
          <a:xfrm>
            <a:off x="7393515" y="2143533"/>
            <a:ext cx="799751" cy="732554"/>
          </a:xfrm>
          <a:prstGeom prst="ellipse">
            <a:avLst/>
          </a:prstGeom>
          <a:solidFill>
            <a:schemeClr val="bg1">
              <a:lumMod val="50000"/>
            </a:schemeClr>
          </a:solidFill>
          <a:ln w="57150" cap="flat" cmpd="sng" algn="ctr">
            <a:solidFill>
              <a:srgbClr val="FFFFFF"/>
            </a:solidFill>
            <a:prstDash val="solid"/>
          </a:ln>
          <a:effectLst/>
        </p:spPr>
        <p:txBody>
          <a:bodyPr rtlCol="0" anchor="ctr"/>
          <a:lstStyle/>
          <a:p>
            <a:pPr marL="0" marR="0" lvl="0" indent="0" algn="ctr" defTabSz="924282" eaLnBrk="1" fontAlgn="auto" latinLnBrk="0" hangingPunct="1">
              <a:lnSpc>
                <a:spcPct val="100000"/>
              </a:lnSpc>
              <a:spcBef>
                <a:spcPts val="0"/>
              </a:spcBef>
              <a:spcAft>
                <a:spcPts val="0"/>
              </a:spcAft>
              <a:buClrTx/>
              <a:buSzTx/>
              <a:buFontTx/>
              <a:buNone/>
              <a:tabLst/>
              <a:defRPr/>
            </a:pPr>
            <a:r>
              <a:rPr kumimoji="0" lang="hr-HR" sz="2400" b="0" i="0" u="none" strike="noStrike" kern="0" cap="none" spc="0" normalizeH="0" baseline="0" noProof="0" dirty="0">
                <a:ln>
                  <a:noFill/>
                </a:ln>
                <a:solidFill>
                  <a:prstClr val="white"/>
                </a:solidFill>
                <a:effectLst/>
                <a:uLnTx/>
                <a:uFillTx/>
                <a:latin typeface="Arial Nova Cond Light" panose="020B0306020202020204" pitchFamily="34" charset="0"/>
                <a:cs typeface="Calibri" panose="020F0502020204030204" pitchFamily="34" charset="0"/>
              </a:rPr>
              <a:t>29</a:t>
            </a:r>
            <a:r>
              <a:rPr kumimoji="0" lang="tr-TR" sz="1200" b="0" i="0" u="none" strike="noStrike" kern="0" cap="none" spc="0" normalizeH="0" baseline="0" noProof="0" dirty="0">
                <a:ln>
                  <a:noFill/>
                </a:ln>
                <a:solidFill>
                  <a:prstClr val="white"/>
                </a:solidFill>
                <a:effectLst/>
                <a:uLnTx/>
                <a:uFillTx/>
                <a:latin typeface="Arial Nova Cond Light" panose="020B0306020202020204" pitchFamily="34" charset="0"/>
                <a:cs typeface="Calibri" panose="020F0502020204030204" pitchFamily="34" charset="0"/>
              </a:rPr>
              <a:t>%</a:t>
            </a:r>
            <a:endParaRPr kumimoji="0" lang="en-US" b="0" i="0" u="none" strike="noStrike" kern="0" cap="none" spc="0" normalizeH="0" baseline="0" noProof="0" dirty="0">
              <a:ln>
                <a:noFill/>
              </a:ln>
              <a:solidFill>
                <a:prstClr val="white"/>
              </a:solidFill>
              <a:effectLst/>
              <a:uLnTx/>
              <a:uFillTx/>
              <a:latin typeface="Arial Nova Cond Light" panose="020B030602020202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082A30BC-316A-18A0-3C75-0A33EA53D33C}"/>
              </a:ext>
            </a:extLst>
          </p:cNvPr>
          <p:cNvSpPr txBox="1"/>
          <p:nvPr/>
        </p:nvSpPr>
        <p:spPr>
          <a:xfrm>
            <a:off x="8009935" y="1712385"/>
            <a:ext cx="3380126" cy="500142"/>
          </a:xfrm>
          <a:prstGeom prst="rect">
            <a:avLst/>
          </a:prstGeom>
          <a:noFill/>
        </p:spPr>
        <p:txBody>
          <a:bodyPr wrap="square" lIns="0" tIns="0" rIns="0" bIns="0" rtlCol="0">
            <a:noAutofit/>
          </a:bodyPr>
          <a:lstStyle/>
          <a:p>
            <a:pPr algn="ctr">
              <a:defRPr/>
            </a:pPr>
            <a:r>
              <a:rPr lang="hr-HR" sz="2000" b="1" kern="0" dirty="0">
                <a:solidFill>
                  <a:schemeClr val="tx1">
                    <a:lumMod val="65000"/>
                    <a:lumOff val="35000"/>
                  </a:schemeClr>
                </a:solidFill>
                <a:latin typeface="Segoe Print" panose="02000600000000000000" pitchFamily="2" charset="0"/>
              </a:rPr>
              <a:t>Očinski dopust</a:t>
            </a:r>
            <a:endParaRPr lang="en-US" sz="2000" b="1" kern="0" dirty="0">
              <a:solidFill>
                <a:schemeClr val="tx1">
                  <a:lumMod val="65000"/>
                  <a:lumOff val="35000"/>
                </a:schemeClr>
              </a:solidFill>
              <a:latin typeface="Segoe Print" panose="02000600000000000000" pitchFamily="2" charset="0"/>
            </a:endParaRPr>
          </a:p>
        </p:txBody>
      </p:sp>
      <p:sp>
        <p:nvSpPr>
          <p:cNvPr id="51" name="TextBox 50">
            <a:extLst>
              <a:ext uri="{FF2B5EF4-FFF2-40B4-BE49-F238E27FC236}">
                <a16:creationId xmlns:a16="http://schemas.microsoft.com/office/drawing/2014/main" id="{CD229ADF-606B-67C3-C1C1-5859DBF5847B}"/>
              </a:ext>
            </a:extLst>
          </p:cNvPr>
          <p:cNvSpPr txBox="1"/>
          <p:nvPr/>
        </p:nvSpPr>
        <p:spPr>
          <a:xfrm>
            <a:off x="7644172" y="3616702"/>
            <a:ext cx="3380126" cy="500142"/>
          </a:xfrm>
          <a:prstGeom prst="rect">
            <a:avLst/>
          </a:prstGeom>
          <a:noFill/>
        </p:spPr>
        <p:txBody>
          <a:bodyPr wrap="square" lIns="0" tIns="0" rIns="0" bIns="0" rtlCol="0">
            <a:noAutofit/>
          </a:bodyPr>
          <a:lstStyle/>
          <a:p>
            <a:pPr lvl="0" algn="ctr" defTabSz="914400">
              <a:defRPr/>
            </a:pPr>
            <a:r>
              <a:rPr lang="hr-HR" sz="2000" b="1" kern="0" dirty="0">
                <a:solidFill>
                  <a:schemeClr val="tx1">
                    <a:lumMod val="65000"/>
                    <a:lumOff val="35000"/>
                  </a:schemeClr>
                </a:solidFill>
                <a:latin typeface="Segoe Print" panose="02000600000000000000" pitchFamily="2" charset="0"/>
              </a:rPr>
              <a:t>Roditeljski dopust</a:t>
            </a:r>
            <a:endParaRPr lang="en-US" sz="1050" b="1" kern="0" dirty="0">
              <a:solidFill>
                <a:schemeClr val="tx1">
                  <a:lumMod val="65000"/>
                  <a:lumOff val="35000"/>
                </a:schemeClr>
              </a:solidFill>
              <a:latin typeface="Segoe Print" panose="02000600000000000000" pitchFamily="2" charset="0"/>
            </a:endParaRPr>
          </a:p>
        </p:txBody>
      </p:sp>
      <p:sp>
        <p:nvSpPr>
          <p:cNvPr id="3" name="Inhaltsplatzhalter 2">
            <a:extLst>
              <a:ext uri="{FF2B5EF4-FFF2-40B4-BE49-F238E27FC236}">
                <a16:creationId xmlns:a16="http://schemas.microsoft.com/office/drawing/2014/main" id="{A04A61C9-9786-36FF-A312-C38221A02989}"/>
              </a:ext>
            </a:extLst>
          </p:cNvPr>
          <p:cNvSpPr txBox="1">
            <a:spLocks/>
          </p:cNvSpPr>
          <p:nvPr/>
        </p:nvSpPr>
        <p:spPr bwMode="gray">
          <a:xfrm>
            <a:off x="997600" y="3837791"/>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mn-ea"/>
                <a:cs typeface="+mn-cs"/>
              </a:rPr>
              <a:t>8</a:t>
            </a:r>
            <a:r>
              <a:rPr kumimoji="0" lang="en-US" sz="4400" b="1"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mn-ea"/>
                <a:cs typeface="+mn-cs"/>
              </a:rPr>
              <a:t>%</a:t>
            </a:r>
          </a:p>
        </p:txBody>
      </p:sp>
      <p:sp>
        <p:nvSpPr>
          <p:cNvPr id="4" name="Google Shape;5852;p154">
            <a:extLst>
              <a:ext uri="{FF2B5EF4-FFF2-40B4-BE49-F238E27FC236}">
                <a16:creationId xmlns:a16="http://schemas.microsoft.com/office/drawing/2014/main" id="{2F2B9117-407B-D45E-A20E-323DBF3B5D21}"/>
              </a:ext>
            </a:extLst>
          </p:cNvPr>
          <p:cNvSpPr txBox="1"/>
          <p:nvPr/>
        </p:nvSpPr>
        <p:spPr>
          <a:xfrm>
            <a:off x="1749473" y="4718424"/>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Da, u istoj mjeri kao i majka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5" name="Inhaltsplatzhalter 2">
            <a:extLst>
              <a:ext uri="{FF2B5EF4-FFF2-40B4-BE49-F238E27FC236}">
                <a16:creationId xmlns:a16="http://schemas.microsoft.com/office/drawing/2014/main" id="{23459F71-BABD-5048-FF54-CEC71ED33517}"/>
              </a:ext>
            </a:extLst>
          </p:cNvPr>
          <p:cNvSpPr txBox="1">
            <a:spLocks/>
          </p:cNvSpPr>
          <p:nvPr/>
        </p:nvSpPr>
        <p:spPr bwMode="gray">
          <a:xfrm>
            <a:off x="2445872" y="3819410"/>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hr-HR" sz="4400" dirty="0">
                <a:solidFill>
                  <a:schemeClr val="tx1">
                    <a:lumMod val="50000"/>
                    <a:lumOff val="50000"/>
                  </a:schemeClr>
                </a:solidFill>
                <a:latin typeface="Arial Nova Cond Light" panose="020B0306020202020204" pitchFamily="34" charset="0"/>
              </a:rPr>
              <a:t>23</a:t>
            </a:r>
            <a:r>
              <a:rPr kumimoji="0" lang="en-US" sz="4400" b="1"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mn-ea"/>
                <a:cs typeface="+mn-cs"/>
              </a:rPr>
              <a:t>%</a:t>
            </a:r>
          </a:p>
        </p:txBody>
      </p:sp>
      <p:sp>
        <p:nvSpPr>
          <p:cNvPr id="6" name="Google Shape;5852;p154">
            <a:extLst>
              <a:ext uri="{FF2B5EF4-FFF2-40B4-BE49-F238E27FC236}">
                <a16:creationId xmlns:a16="http://schemas.microsoft.com/office/drawing/2014/main" id="{CDDC6A13-E621-A8F3-701D-4B5F50CFFB0E}"/>
              </a:ext>
            </a:extLst>
          </p:cNvPr>
          <p:cNvSpPr txBox="1"/>
          <p:nvPr/>
        </p:nvSpPr>
        <p:spPr>
          <a:xfrm>
            <a:off x="3285678" y="4718423"/>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Open Sans Light"/>
                <a:cs typeface="Open Sans Light"/>
                <a:sym typeface="Open Sans Light"/>
              </a:rPr>
              <a:t>Da, ali kraće razdoblje</a:t>
            </a:r>
            <a:endParaRPr kumimoji="0" lang="en-US" sz="1600" b="0"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Open Sans Light"/>
              <a:cs typeface="Open Sans Light"/>
              <a:sym typeface="Open Sans Light"/>
            </a:endParaRPr>
          </a:p>
        </p:txBody>
      </p:sp>
      <p:sp>
        <p:nvSpPr>
          <p:cNvPr id="8" name="Inhaltsplatzhalter 2">
            <a:extLst>
              <a:ext uri="{FF2B5EF4-FFF2-40B4-BE49-F238E27FC236}">
                <a16:creationId xmlns:a16="http://schemas.microsoft.com/office/drawing/2014/main" id="{EF788252-4067-0513-6118-36749611E24E}"/>
              </a:ext>
            </a:extLst>
          </p:cNvPr>
          <p:cNvSpPr txBox="1">
            <a:spLocks/>
          </p:cNvSpPr>
          <p:nvPr/>
        </p:nvSpPr>
        <p:spPr bwMode="gray">
          <a:xfrm>
            <a:off x="3704205" y="3838914"/>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hr-HR" sz="4400" dirty="0">
                <a:solidFill>
                  <a:schemeClr val="bg1">
                    <a:lumMod val="75000"/>
                  </a:schemeClr>
                </a:solidFill>
                <a:latin typeface="Arial Nova Cond Light" panose="020B0306020202020204" pitchFamily="34" charset="0"/>
              </a:rPr>
              <a:t>69</a:t>
            </a:r>
            <a:r>
              <a:rPr kumimoji="0" lang="en-US" sz="4400" b="1"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mn-ea"/>
                <a:cs typeface="+mn-cs"/>
              </a:rPr>
              <a:t>%</a:t>
            </a:r>
          </a:p>
        </p:txBody>
      </p:sp>
      <p:sp>
        <p:nvSpPr>
          <p:cNvPr id="14" name="Google Shape;5852;p154">
            <a:extLst>
              <a:ext uri="{FF2B5EF4-FFF2-40B4-BE49-F238E27FC236}">
                <a16:creationId xmlns:a16="http://schemas.microsoft.com/office/drawing/2014/main" id="{11BB6141-CA9C-085E-6312-56D289DC29D6}"/>
              </a:ext>
            </a:extLst>
          </p:cNvPr>
          <p:cNvSpPr txBox="1"/>
          <p:nvPr/>
        </p:nvSpPr>
        <p:spPr>
          <a:xfrm>
            <a:off x="4830447" y="4712283"/>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Open Sans Light"/>
                <a:cs typeface="Open Sans Light"/>
                <a:sym typeface="Open Sans Light"/>
              </a:rPr>
              <a:t>Ne</a:t>
            </a:r>
            <a:endParaRPr kumimoji="0" lang="en-US" sz="1600" b="0"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Open Sans Light"/>
              <a:cs typeface="Open Sans Light"/>
              <a:sym typeface="Open Sans Light"/>
            </a:endParaRPr>
          </a:p>
        </p:txBody>
      </p:sp>
      <p:sp>
        <p:nvSpPr>
          <p:cNvPr id="16" name="Inhaltsplatzhalter 2">
            <a:extLst>
              <a:ext uri="{FF2B5EF4-FFF2-40B4-BE49-F238E27FC236}">
                <a16:creationId xmlns:a16="http://schemas.microsoft.com/office/drawing/2014/main" id="{54501044-EEDD-0191-BAC0-2F687CCEAC9E}"/>
              </a:ext>
            </a:extLst>
          </p:cNvPr>
          <p:cNvSpPr txBox="1">
            <a:spLocks/>
          </p:cNvSpPr>
          <p:nvPr/>
        </p:nvSpPr>
        <p:spPr bwMode="gray">
          <a:xfrm>
            <a:off x="6794697" y="3850085"/>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chemeClr val="tx2"/>
                </a:solidFill>
                <a:effectLst/>
                <a:uLnTx/>
                <a:uFillTx/>
                <a:latin typeface="Arial Nova Cond Light" panose="020B0306020202020204" pitchFamily="34" charset="0"/>
                <a:ea typeface="+mn-ea"/>
                <a:cs typeface="+mn-cs"/>
              </a:rPr>
              <a:t>4</a:t>
            </a:r>
            <a:r>
              <a:rPr kumimoji="0" lang="en-US" sz="4400" b="1" i="0" u="none" strike="noStrike" kern="1200" cap="none" spc="0" normalizeH="0" baseline="0" noProof="0" dirty="0">
                <a:ln>
                  <a:noFill/>
                </a:ln>
                <a:solidFill>
                  <a:schemeClr val="tx2"/>
                </a:solidFill>
                <a:effectLst/>
                <a:uLnTx/>
                <a:uFillTx/>
                <a:latin typeface="Arial Nova Cond Light" panose="020B0306020202020204" pitchFamily="34" charset="0"/>
                <a:ea typeface="+mn-ea"/>
                <a:cs typeface="+mn-cs"/>
              </a:rPr>
              <a:t>%</a:t>
            </a:r>
          </a:p>
        </p:txBody>
      </p:sp>
      <p:sp>
        <p:nvSpPr>
          <p:cNvPr id="17" name="Google Shape;5852;p154">
            <a:extLst>
              <a:ext uri="{FF2B5EF4-FFF2-40B4-BE49-F238E27FC236}">
                <a16:creationId xmlns:a16="http://schemas.microsoft.com/office/drawing/2014/main" id="{7C4F46D0-AF72-2443-774D-636FE1131D1D}"/>
              </a:ext>
            </a:extLst>
          </p:cNvPr>
          <p:cNvSpPr txBox="1"/>
          <p:nvPr/>
        </p:nvSpPr>
        <p:spPr>
          <a:xfrm>
            <a:off x="7546570" y="4730718"/>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tx2"/>
                </a:solidFill>
                <a:effectLst/>
                <a:uLnTx/>
                <a:uFillTx/>
                <a:latin typeface="Arial Nova Cond Light" panose="020B0306020202020204" pitchFamily="34" charset="0"/>
                <a:ea typeface="Open Sans Light"/>
                <a:cs typeface="Open Sans Light"/>
                <a:sym typeface="Open Sans Light"/>
              </a:rPr>
              <a:t>Da, u istoj mjeri kao i ja (majka)</a:t>
            </a:r>
            <a:endParaRPr kumimoji="0" lang="en-US" sz="1600" b="0" i="0" u="none" strike="noStrike" kern="1200" cap="none" spc="0" normalizeH="0" baseline="0" noProof="0" dirty="0">
              <a:ln>
                <a:noFill/>
              </a:ln>
              <a:solidFill>
                <a:schemeClr val="tx2"/>
              </a:solidFill>
              <a:effectLst/>
              <a:uLnTx/>
              <a:uFillTx/>
              <a:latin typeface="Arial Nova Cond Light" panose="020B0306020202020204" pitchFamily="34" charset="0"/>
              <a:ea typeface="Open Sans Light"/>
              <a:cs typeface="Open Sans Light"/>
              <a:sym typeface="Open Sans Light"/>
            </a:endParaRPr>
          </a:p>
        </p:txBody>
      </p:sp>
      <p:sp>
        <p:nvSpPr>
          <p:cNvPr id="19" name="Inhaltsplatzhalter 2">
            <a:extLst>
              <a:ext uri="{FF2B5EF4-FFF2-40B4-BE49-F238E27FC236}">
                <a16:creationId xmlns:a16="http://schemas.microsoft.com/office/drawing/2014/main" id="{E36249E5-0A01-8CD0-3C89-A9375764AFD8}"/>
              </a:ext>
            </a:extLst>
          </p:cNvPr>
          <p:cNvSpPr txBox="1">
            <a:spLocks/>
          </p:cNvSpPr>
          <p:nvPr/>
        </p:nvSpPr>
        <p:spPr bwMode="gray">
          <a:xfrm>
            <a:off x="8242969" y="3831704"/>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hr-HR" sz="4400" dirty="0">
                <a:solidFill>
                  <a:schemeClr val="tx1">
                    <a:lumMod val="50000"/>
                    <a:lumOff val="50000"/>
                  </a:schemeClr>
                </a:solidFill>
                <a:latin typeface="Arial Nova Cond Light" panose="020B0306020202020204" pitchFamily="34" charset="0"/>
              </a:rPr>
              <a:t>13</a:t>
            </a:r>
            <a:r>
              <a:rPr kumimoji="0" lang="en-US" sz="4400" b="1"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mn-ea"/>
                <a:cs typeface="+mn-cs"/>
              </a:rPr>
              <a:t>%</a:t>
            </a:r>
          </a:p>
        </p:txBody>
      </p:sp>
      <p:sp>
        <p:nvSpPr>
          <p:cNvPr id="20" name="Google Shape;5852;p154">
            <a:extLst>
              <a:ext uri="{FF2B5EF4-FFF2-40B4-BE49-F238E27FC236}">
                <a16:creationId xmlns:a16="http://schemas.microsoft.com/office/drawing/2014/main" id="{CF4C4865-9FEB-2B1D-FA5E-C78CF02164FA}"/>
              </a:ext>
            </a:extLst>
          </p:cNvPr>
          <p:cNvSpPr txBox="1"/>
          <p:nvPr/>
        </p:nvSpPr>
        <p:spPr>
          <a:xfrm>
            <a:off x="9120476" y="4719421"/>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Open Sans Light"/>
                <a:cs typeface="Open Sans Light"/>
                <a:sym typeface="Open Sans Light"/>
              </a:rPr>
              <a:t>Da, ali kraće razdoblje</a:t>
            </a:r>
            <a:endParaRPr kumimoji="0" lang="en-US" sz="1600" b="0" i="0" u="none" strike="noStrike" kern="1200" cap="none" spc="0" normalizeH="0" baseline="0" noProof="0" dirty="0">
              <a:ln>
                <a:noFill/>
              </a:ln>
              <a:solidFill>
                <a:schemeClr val="tx1">
                  <a:lumMod val="50000"/>
                  <a:lumOff val="50000"/>
                </a:schemeClr>
              </a:solidFill>
              <a:effectLst/>
              <a:uLnTx/>
              <a:uFillTx/>
              <a:latin typeface="Arial Nova Cond Light" panose="020B0306020202020204" pitchFamily="34" charset="0"/>
              <a:ea typeface="Open Sans Light"/>
              <a:cs typeface="Open Sans Light"/>
              <a:sym typeface="Open Sans Light"/>
            </a:endParaRPr>
          </a:p>
        </p:txBody>
      </p:sp>
      <p:sp>
        <p:nvSpPr>
          <p:cNvPr id="23" name="Inhaltsplatzhalter 2">
            <a:extLst>
              <a:ext uri="{FF2B5EF4-FFF2-40B4-BE49-F238E27FC236}">
                <a16:creationId xmlns:a16="http://schemas.microsoft.com/office/drawing/2014/main" id="{CAC8609F-4642-8497-8810-B537EE9A2966}"/>
              </a:ext>
            </a:extLst>
          </p:cNvPr>
          <p:cNvSpPr txBox="1">
            <a:spLocks/>
          </p:cNvSpPr>
          <p:nvPr/>
        </p:nvSpPr>
        <p:spPr bwMode="gray">
          <a:xfrm>
            <a:off x="9628728" y="3844162"/>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mn-ea"/>
                <a:cs typeface="+mn-cs"/>
              </a:rPr>
              <a:t>82</a:t>
            </a:r>
            <a:r>
              <a:rPr kumimoji="0" lang="en-US" sz="4400" b="1"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mn-ea"/>
                <a:cs typeface="+mn-cs"/>
              </a:rPr>
              <a:t>%</a:t>
            </a:r>
          </a:p>
        </p:txBody>
      </p:sp>
      <p:sp>
        <p:nvSpPr>
          <p:cNvPr id="24" name="Google Shape;5852;p154">
            <a:extLst>
              <a:ext uri="{FF2B5EF4-FFF2-40B4-BE49-F238E27FC236}">
                <a16:creationId xmlns:a16="http://schemas.microsoft.com/office/drawing/2014/main" id="{082AED80-2FE5-2334-29AA-D49CD542DA82}"/>
              </a:ext>
            </a:extLst>
          </p:cNvPr>
          <p:cNvSpPr txBox="1"/>
          <p:nvPr/>
        </p:nvSpPr>
        <p:spPr>
          <a:xfrm>
            <a:off x="10779285" y="4707063"/>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Open Sans Light"/>
                <a:cs typeface="Open Sans Light"/>
                <a:sym typeface="Open Sans Light"/>
              </a:rPr>
              <a:t>Ne</a:t>
            </a:r>
            <a:endParaRPr kumimoji="0" lang="en-US" sz="1600" b="0" i="0" u="none" strike="noStrike" kern="1200" cap="none" spc="0" normalizeH="0" baseline="0" noProof="0" dirty="0">
              <a:ln>
                <a:noFill/>
              </a:ln>
              <a:solidFill>
                <a:schemeClr val="bg1">
                  <a:lumMod val="75000"/>
                </a:schemeClr>
              </a:solidFill>
              <a:effectLst/>
              <a:uLnTx/>
              <a:uFillTx/>
              <a:latin typeface="Arial Nova Cond Light" panose="020B0306020202020204" pitchFamily="34" charset="0"/>
              <a:ea typeface="Open Sans Light"/>
              <a:cs typeface="Open Sans Light"/>
              <a:sym typeface="Open Sans Light"/>
            </a:endParaRPr>
          </a:p>
        </p:txBody>
      </p:sp>
      <p:sp>
        <p:nvSpPr>
          <p:cNvPr id="25" name="Text Placeholder 3">
            <a:extLst>
              <a:ext uri="{FF2B5EF4-FFF2-40B4-BE49-F238E27FC236}">
                <a16:creationId xmlns:a16="http://schemas.microsoft.com/office/drawing/2014/main" id="{A919D022-1B1E-FC49-D3A6-F3D48021B2A4}"/>
              </a:ext>
            </a:extLst>
          </p:cNvPr>
          <p:cNvSpPr txBox="1">
            <a:spLocks/>
          </p:cNvSpPr>
          <p:nvPr/>
        </p:nvSpPr>
        <p:spPr>
          <a:xfrm>
            <a:off x="2518765" y="2811234"/>
            <a:ext cx="2800718" cy="430887"/>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U većoj mjeri su ga koristili muškarci koji imaju djecu do godine dana starosti</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
        <p:nvSpPr>
          <p:cNvPr id="28" name="Text Placeholder 3">
            <a:extLst>
              <a:ext uri="{FF2B5EF4-FFF2-40B4-BE49-F238E27FC236}">
                <a16:creationId xmlns:a16="http://schemas.microsoft.com/office/drawing/2014/main" id="{4AFFEB7F-38E5-B4FC-D865-BD3479610530}"/>
              </a:ext>
            </a:extLst>
          </p:cNvPr>
          <p:cNvSpPr txBox="1">
            <a:spLocks/>
          </p:cNvSpPr>
          <p:nvPr/>
        </p:nvSpPr>
        <p:spPr>
          <a:xfrm>
            <a:off x="1853536" y="5375104"/>
            <a:ext cx="4020961" cy="600164"/>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Roditeljski dopust koristili su mlađi muškarci (20 do 30 godina) u značajno većoj mjeri u istoj mjeri kao i majka, dok su muškarci u dobi od 41 do 50 godina koristili navedeno pravo u značajno manjoj mjeri. </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
        <p:nvSpPr>
          <p:cNvPr id="30" name="Text Placeholder 3">
            <a:extLst>
              <a:ext uri="{FF2B5EF4-FFF2-40B4-BE49-F238E27FC236}">
                <a16:creationId xmlns:a16="http://schemas.microsoft.com/office/drawing/2014/main" id="{B78DAF21-AF00-CF26-292D-145B5A960B9E}"/>
              </a:ext>
            </a:extLst>
          </p:cNvPr>
          <p:cNvSpPr txBox="1">
            <a:spLocks/>
          </p:cNvSpPr>
          <p:nvPr/>
        </p:nvSpPr>
        <p:spPr>
          <a:xfrm>
            <a:off x="8151595" y="2775346"/>
            <a:ext cx="3600400" cy="769441"/>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lang="hr-HR" sz="1100" dirty="0">
                <a:solidFill>
                  <a:schemeClr val="accent2">
                    <a:lumMod val="50000"/>
                  </a:schemeClr>
                </a:solidFill>
                <a:latin typeface="Arial Nova Cond Light" panose="020B0306020202020204" pitchFamily="34" charset="0"/>
              </a:rPr>
              <a:t>Muškarci </a:t>
            </a: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koji imaju djecu do godine dana starosti u većoj mjeri su koristili očinski dopust, jednako kao i mlađi muškarci (20 do 30 godina). Stariji muškarci (41 do 50 godina), prema procjeni majki koristili su ga u značajno manjoj mjeri. </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
        <p:nvSpPr>
          <p:cNvPr id="31" name="Text Placeholder 3">
            <a:extLst>
              <a:ext uri="{FF2B5EF4-FFF2-40B4-BE49-F238E27FC236}">
                <a16:creationId xmlns:a16="http://schemas.microsoft.com/office/drawing/2014/main" id="{CE44B962-0B81-2B59-A08C-28B81ED7D585}"/>
              </a:ext>
            </a:extLst>
          </p:cNvPr>
          <p:cNvSpPr txBox="1">
            <a:spLocks/>
          </p:cNvSpPr>
          <p:nvPr/>
        </p:nvSpPr>
        <p:spPr>
          <a:xfrm>
            <a:off x="7680176" y="5370678"/>
            <a:ext cx="4020961" cy="430887"/>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Mlađi muškarci (20 do 30 godina), kao i oni s djecom starosti do jedne godine češće su koristili roditeljski dopust i to u kraćem razdoblju.</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Tree>
    <p:extLst>
      <p:ext uri="{BB962C8B-B14F-4D97-AF65-F5344CB8AC3E}">
        <p14:creationId xmlns:p14="http://schemas.microsoft.com/office/powerpoint/2010/main" val="168261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a:xfrm>
            <a:off x="325461"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37" name="Text Placeholder 3">
            <a:extLst>
              <a:ext uri="{FF2B5EF4-FFF2-40B4-BE49-F238E27FC236}">
                <a16:creationId xmlns:a16="http://schemas.microsoft.com/office/drawing/2014/main" id="{887C0AEA-94A3-4A05-9948-46889EAC64D8}"/>
              </a:ext>
            </a:extLst>
          </p:cNvPr>
          <p:cNvSpPr txBox="1">
            <a:spLocks/>
          </p:cNvSpPr>
          <p:nvPr/>
        </p:nvSpPr>
        <p:spPr>
          <a:xfrm>
            <a:off x="1343472" y="6292337"/>
            <a:ext cx="8656264" cy="369332"/>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P13a</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Kako biste procijenili reakcije ostalih zaposlenika na Vaše korištenje roditeljskog dopusta?  </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Baza: Muškarci koji su koristili roditeljski dopust N=55</a:t>
            </a:r>
          </a:p>
        </p:txBody>
      </p:sp>
      <p:sp>
        <p:nvSpPr>
          <p:cNvPr id="2" name="Titre 3">
            <a:extLst>
              <a:ext uri="{FF2B5EF4-FFF2-40B4-BE49-F238E27FC236}">
                <a16:creationId xmlns:a16="http://schemas.microsoft.com/office/drawing/2014/main" id="{FE473976-50A7-183D-2D87-1E0DD75D11F8}"/>
              </a:ext>
            </a:extLst>
          </p:cNvPr>
          <p:cNvSpPr txBox="1">
            <a:spLocks/>
          </p:cNvSpPr>
          <p:nvPr/>
        </p:nvSpPr>
        <p:spPr>
          <a:xfrm>
            <a:off x="136774" y="206036"/>
            <a:ext cx="9862962" cy="353335"/>
          </a:xfrm>
          <a:prstGeom prst="rect">
            <a:avLst/>
          </a:prstGeom>
        </p:spPr>
        <p:txBody>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hr-HR" sz="2400" b="1" cap="none" spc="0" dirty="0">
                <a:solidFill>
                  <a:srgbClr val="2F469C">
                    <a:lumMod val="50000"/>
                  </a:srgbClr>
                </a:solidFill>
                <a:latin typeface="Arial Nova Cond Light" panose="020B0306020202020204" pitchFamily="34" charset="0"/>
                <a:ea typeface="+mn-ea"/>
                <a:cs typeface="+mn-cs"/>
              </a:rPr>
              <a:t>REAKCIJA KOLEGA NA KORIŠTENJE RODITELJSKOG DOPUSTA ISPITANIKA</a:t>
            </a:r>
            <a:endParaRPr lang="en-US" sz="2400" b="1" cap="none" spc="0" dirty="0">
              <a:solidFill>
                <a:srgbClr val="2F469C">
                  <a:lumMod val="50000"/>
                </a:srgbClr>
              </a:solidFill>
              <a:latin typeface="Arial Nova Cond Light" panose="020B0306020202020204" pitchFamily="34" charset="0"/>
              <a:ea typeface="+mn-ea"/>
              <a:cs typeface="+mn-cs"/>
            </a:endParaRPr>
          </a:p>
        </p:txBody>
      </p:sp>
      <p:sp>
        <p:nvSpPr>
          <p:cNvPr id="9" name="Google Shape;4787;p134">
            <a:extLst>
              <a:ext uri="{FF2B5EF4-FFF2-40B4-BE49-F238E27FC236}">
                <a16:creationId xmlns:a16="http://schemas.microsoft.com/office/drawing/2014/main" id="{65F214FE-B495-E86E-D2BD-BAE8EEF1BA99}"/>
              </a:ext>
            </a:extLst>
          </p:cNvPr>
          <p:cNvSpPr/>
          <p:nvPr/>
        </p:nvSpPr>
        <p:spPr>
          <a:xfrm>
            <a:off x="439158" y="1801500"/>
            <a:ext cx="721182" cy="728631"/>
          </a:xfrm>
          <a:custGeom>
            <a:avLst/>
            <a:gdLst/>
            <a:ahLst/>
            <a:cxnLst/>
            <a:rect l="l" t="t" r="r" b="b"/>
            <a:pathLst>
              <a:path w="633" h="658" extrusionOk="0">
                <a:moveTo>
                  <a:pt x="462" y="658"/>
                </a:moveTo>
                <a:cubicBezTo>
                  <a:pt x="610" y="658"/>
                  <a:pt x="610" y="658"/>
                  <a:pt x="610" y="658"/>
                </a:cubicBezTo>
                <a:cubicBezTo>
                  <a:pt x="622" y="637"/>
                  <a:pt x="630" y="615"/>
                  <a:pt x="631" y="595"/>
                </a:cubicBezTo>
                <a:cubicBezTo>
                  <a:pt x="633" y="505"/>
                  <a:pt x="536" y="493"/>
                  <a:pt x="462" y="465"/>
                </a:cubicBezTo>
                <a:cubicBezTo>
                  <a:pt x="462" y="481"/>
                  <a:pt x="462" y="481"/>
                  <a:pt x="462" y="481"/>
                </a:cubicBezTo>
                <a:cubicBezTo>
                  <a:pt x="473" y="485"/>
                  <a:pt x="487" y="490"/>
                  <a:pt x="497" y="493"/>
                </a:cubicBezTo>
                <a:cubicBezTo>
                  <a:pt x="542" y="508"/>
                  <a:pt x="588" y="523"/>
                  <a:pt x="610" y="562"/>
                </a:cubicBezTo>
                <a:cubicBezTo>
                  <a:pt x="626" y="590"/>
                  <a:pt x="610" y="627"/>
                  <a:pt x="590" y="658"/>
                </a:cubicBezTo>
                <a:cubicBezTo>
                  <a:pt x="581" y="658"/>
                  <a:pt x="581" y="658"/>
                  <a:pt x="581" y="658"/>
                </a:cubicBezTo>
                <a:cubicBezTo>
                  <a:pt x="601" y="628"/>
                  <a:pt x="618" y="592"/>
                  <a:pt x="604" y="566"/>
                </a:cubicBezTo>
                <a:cubicBezTo>
                  <a:pt x="583" y="530"/>
                  <a:pt x="539" y="515"/>
                  <a:pt x="495" y="501"/>
                </a:cubicBezTo>
                <a:cubicBezTo>
                  <a:pt x="484" y="497"/>
                  <a:pt x="473" y="494"/>
                  <a:pt x="462" y="490"/>
                </a:cubicBezTo>
                <a:cubicBezTo>
                  <a:pt x="462" y="658"/>
                  <a:pt x="462" y="658"/>
                  <a:pt x="462" y="658"/>
                </a:cubicBezTo>
                <a:close/>
                <a:moveTo>
                  <a:pt x="462" y="446"/>
                </a:moveTo>
                <a:cubicBezTo>
                  <a:pt x="464" y="444"/>
                  <a:pt x="467" y="441"/>
                  <a:pt x="468" y="439"/>
                </a:cubicBezTo>
                <a:cubicBezTo>
                  <a:pt x="466" y="438"/>
                  <a:pt x="464" y="436"/>
                  <a:pt x="462" y="435"/>
                </a:cubicBezTo>
                <a:cubicBezTo>
                  <a:pt x="462" y="446"/>
                  <a:pt x="462" y="446"/>
                  <a:pt x="462" y="446"/>
                </a:cubicBezTo>
                <a:close/>
                <a:moveTo>
                  <a:pt x="462" y="409"/>
                </a:moveTo>
                <a:cubicBezTo>
                  <a:pt x="473" y="414"/>
                  <a:pt x="489" y="410"/>
                  <a:pt x="504" y="398"/>
                </a:cubicBezTo>
                <a:cubicBezTo>
                  <a:pt x="467" y="398"/>
                  <a:pt x="469" y="342"/>
                  <a:pt x="495" y="257"/>
                </a:cubicBezTo>
                <a:cubicBezTo>
                  <a:pt x="515" y="189"/>
                  <a:pt x="518" y="92"/>
                  <a:pt x="462" y="44"/>
                </a:cubicBezTo>
                <a:cubicBezTo>
                  <a:pt x="462" y="252"/>
                  <a:pt x="462" y="252"/>
                  <a:pt x="462" y="252"/>
                </a:cubicBezTo>
                <a:cubicBezTo>
                  <a:pt x="472" y="261"/>
                  <a:pt x="480" y="267"/>
                  <a:pt x="476" y="281"/>
                </a:cubicBezTo>
                <a:cubicBezTo>
                  <a:pt x="472" y="289"/>
                  <a:pt x="468" y="297"/>
                  <a:pt x="462" y="302"/>
                </a:cubicBezTo>
                <a:lnTo>
                  <a:pt x="462" y="409"/>
                </a:lnTo>
                <a:close/>
                <a:moveTo>
                  <a:pt x="363" y="16"/>
                </a:moveTo>
                <a:cubicBezTo>
                  <a:pt x="348" y="11"/>
                  <a:pt x="333" y="9"/>
                  <a:pt x="319" y="7"/>
                </a:cubicBezTo>
                <a:cubicBezTo>
                  <a:pt x="319" y="135"/>
                  <a:pt x="319" y="135"/>
                  <a:pt x="319" y="135"/>
                </a:cubicBezTo>
                <a:cubicBezTo>
                  <a:pt x="326" y="129"/>
                  <a:pt x="332" y="122"/>
                  <a:pt x="338" y="115"/>
                </a:cubicBezTo>
                <a:cubicBezTo>
                  <a:pt x="355" y="142"/>
                  <a:pt x="379" y="169"/>
                  <a:pt x="407" y="188"/>
                </a:cubicBezTo>
                <a:cubicBezTo>
                  <a:pt x="419" y="197"/>
                  <a:pt x="429" y="209"/>
                  <a:pt x="438" y="222"/>
                </a:cubicBezTo>
                <a:cubicBezTo>
                  <a:pt x="434" y="276"/>
                  <a:pt x="421" y="335"/>
                  <a:pt x="391" y="318"/>
                </a:cubicBezTo>
                <a:cubicBezTo>
                  <a:pt x="390" y="317"/>
                  <a:pt x="389" y="316"/>
                  <a:pt x="388" y="315"/>
                </a:cubicBezTo>
                <a:cubicBezTo>
                  <a:pt x="375" y="304"/>
                  <a:pt x="353" y="294"/>
                  <a:pt x="319" y="299"/>
                </a:cubicBezTo>
                <a:cubicBezTo>
                  <a:pt x="319" y="322"/>
                  <a:pt x="319" y="322"/>
                  <a:pt x="319" y="322"/>
                </a:cubicBezTo>
                <a:cubicBezTo>
                  <a:pt x="349" y="322"/>
                  <a:pt x="378" y="334"/>
                  <a:pt x="378" y="357"/>
                </a:cubicBezTo>
                <a:cubicBezTo>
                  <a:pt x="378" y="374"/>
                  <a:pt x="368" y="390"/>
                  <a:pt x="343" y="399"/>
                </a:cubicBezTo>
                <a:cubicBezTo>
                  <a:pt x="334" y="402"/>
                  <a:pt x="328" y="391"/>
                  <a:pt x="319" y="389"/>
                </a:cubicBezTo>
                <a:cubicBezTo>
                  <a:pt x="319" y="476"/>
                  <a:pt x="319" y="476"/>
                  <a:pt x="319" y="476"/>
                </a:cubicBezTo>
                <a:cubicBezTo>
                  <a:pt x="349" y="476"/>
                  <a:pt x="378" y="466"/>
                  <a:pt x="401" y="447"/>
                </a:cubicBezTo>
                <a:cubicBezTo>
                  <a:pt x="410" y="462"/>
                  <a:pt x="422" y="473"/>
                  <a:pt x="438" y="479"/>
                </a:cubicBezTo>
                <a:cubicBezTo>
                  <a:pt x="430" y="549"/>
                  <a:pt x="380" y="585"/>
                  <a:pt x="334" y="607"/>
                </a:cubicBezTo>
                <a:cubicBezTo>
                  <a:pt x="334" y="607"/>
                  <a:pt x="334" y="607"/>
                  <a:pt x="334" y="607"/>
                </a:cubicBezTo>
                <a:cubicBezTo>
                  <a:pt x="334" y="606"/>
                  <a:pt x="333" y="605"/>
                  <a:pt x="333" y="603"/>
                </a:cubicBezTo>
                <a:cubicBezTo>
                  <a:pt x="340" y="594"/>
                  <a:pt x="338" y="572"/>
                  <a:pt x="332" y="567"/>
                </a:cubicBezTo>
                <a:cubicBezTo>
                  <a:pt x="337" y="562"/>
                  <a:pt x="339" y="561"/>
                  <a:pt x="346" y="547"/>
                </a:cubicBezTo>
                <a:cubicBezTo>
                  <a:pt x="351" y="546"/>
                  <a:pt x="363" y="551"/>
                  <a:pt x="371" y="559"/>
                </a:cubicBezTo>
                <a:cubicBezTo>
                  <a:pt x="372" y="560"/>
                  <a:pt x="372" y="560"/>
                  <a:pt x="373" y="559"/>
                </a:cubicBezTo>
                <a:cubicBezTo>
                  <a:pt x="319" y="501"/>
                  <a:pt x="319" y="501"/>
                  <a:pt x="319" y="501"/>
                </a:cubicBezTo>
                <a:cubicBezTo>
                  <a:pt x="319" y="632"/>
                  <a:pt x="319" y="632"/>
                  <a:pt x="319" y="632"/>
                </a:cubicBezTo>
                <a:cubicBezTo>
                  <a:pt x="355" y="622"/>
                  <a:pt x="384" y="603"/>
                  <a:pt x="406" y="579"/>
                </a:cubicBezTo>
                <a:cubicBezTo>
                  <a:pt x="433" y="550"/>
                  <a:pt x="450" y="509"/>
                  <a:pt x="455" y="479"/>
                </a:cubicBezTo>
                <a:cubicBezTo>
                  <a:pt x="457" y="480"/>
                  <a:pt x="459" y="481"/>
                  <a:pt x="462" y="481"/>
                </a:cubicBezTo>
                <a:cubicBezTo>
                  <a:pt x="462" y="465"/>
                  <a:pt x="462" y="465"/>
                  <a:pt x="462" y="465"/>
                </a:cubicBezTo>
                <a:cubicBezTo>
                  <a:pt x="459" y="464"/>
                  <a:pt x="456" y="462"/>
                  <a:pt x="453" y="461"/>
                </a:cubicBezTo>
                <a:cubicBezTo>
                  <a:pt x="447" y="459"/>
                  <a:pt x="442" y="456"/>
                  <a:pt x="438" y="453"/>
                </a:cubicBezTo>
                <a:cubicBezTo>
                  <a:pt x="447" y="453"/>
                  <a:pt x="455" y="451"/>
                  <a:pt x="462" y="446"/>
                </a:cubicBezTo>
                <a:cubicBezTo>
                  <a:pt x="462" y="435"/>
                  <a:pt x="462" y="435"/>
                  <a:pt x="462" y="435"/>
                </a:cubicBezTo>
                <a:cubicBezTo>
                  <a:pt x="447" y="426"/>
                  <a:pt x="445" y="418"/>
                  <a:pt x="452" y="402"/>
                </a:cubicBezTo>
                <a:cubicBezTo>
                  <a:pt x="455" y="405"/>
                  <a:pt x="458" y="408"/>
                  <a:pt x="462" y="409"/>
                </a:cubicBezTo>
                <a:cubicBezTo>
                  <a:pt x="462" y="302"/>
                  <a:pt x="462" y="302"/>
                  <a:pt x="462" y="302"/>
                </a:cubicBezTo>
                <a:cubicBezTo>
                  <a:pt x="458" y="306"/>
                  <a:pt x="454" y="308"/>
                  <a:pt x="449" y="310"/>
                </a:cubicBezTo>
                <a:cubicBezTo>
                  <a:pt x="446" y="277"/>
                  <a:pt x="446" y="253"/>
                  <a:pt x="447" y="235"/>
                </a:cubicBezTo>
                <a:cubicBezTo>
                  <a:pt x="451" y="242"/>
                  <a:pt x="456" y="247"/>
                  <a:pt x="462" y="252"/>
                </a:cubicBezTo>
                <a:cubicBezTo>
                  <a:pt x="462" y="44"/>
                  <a:pt x="462" y="44"/>
                  <a:pt x="462" y="44"/>
                </a:cubicBezTo>
                <a:cubicBezTo>
                  <a:pt x="439" y="25"/>
                  <a:pt x="407" y="14"/>
                  <a:pt x="363" y="16"/>
                </a:cubicBezTo>
                <a:close/>
                <a:moveTo>
                  <a:pt x="319" y="658"/>
                </a:moveTo>
                <a:cubicBezTo>
                  <a:pt x="319" y="640"/>
                  <a:pt x="319" y="640"/>
                  <a:pt x="319" y="640"/>
                </a:cubicBezTo>
                <a:cubicBezTo>
                  <a:pt x="357" y="630"/>
                  <a:pt x="388" y="610"/>
                  <a:pt x="412" y="584"/>
                </a:cubicBezTo>
                <a:cubicBezTo>
                  <a:pt x="438" y="555"/>
                  <a:pt x="455" y="520"/>
                  <a:pt x="460" y="489"/>
                </a:cubicBezTo>
                <a:cubicBezTo>
                  <a:pt x="462" y="490"/>
                  <a:pt x="462" y="490"/>
                  <a:pt x="462" y="490"/>
                </a:cubicBezTo>
                <a:cubicBezTo>
                  <a:pt x="462" y="658"/>
                  <a:pt x="462" y="658"/>
                  <a:pt x="462" y="658"/>
                </a:cubicBezTo>
                <a:lnTo>
                  <a:pt x="319" y="658"/>
                </a:lnTo>
                <a:close/>
                <a:moveTo>
                  <a:pt x="319" y="7"/>
                </a:moveTo>
                <a:cubicBezTo>
                  <a:pt x="252" y="0"/>
                  <a:pt x="202" y="25"/>
                  <a:pt x="171" y="66"/>
                </a:cubicBezTo>
                <a:cubicBezTo>
                  <a:pt x="171" y="248"/>
                  <a:pt x="171" y="248"/>
                  <a:pt x="171" y="248"/>
                </a:cubicBezTo>
                <a:cubicBezTo>
                  <a:pt x="176" y="244"/>
                  <a:pt x="182" y="240"/>
                  <a:pt x="186" y="234"/>
                </a:cubicBezTo>
                <a:cubicBezTo>
                  <a:pt x="187" y="253"/>
                  <a:pt x="186" y="277"/>
                  <a:pt x="185" y="310"/>
                </a:cubicBezTo>
                <a:cubicBezTo>
                  <a:pt x="179" y="308"/>
                  <a:pt x="175" y="305"/>
                  <a:pt x="171" y="301"/>
                </a:cubicBezTo>
                <a:cubicBezTo>
                  <a:pt x="171" y="409"/>
                  <a:pt x="171" y="409"/>
                  <a:pt x="171" y="409"/>
                </a:cubicBezTo>
                <a:cubicBezTo>
                  <a:pt x="174" y="407"/>
                  <a:pt x="176" y="405"/>
                  <a:pt x="178" y="402"/>
                </a:cubicBezTo>
                <a:cubicBezTo>
                  <a:pt x="185" y="418"/>
                  <a:pt x="184" y="426"/>
                  <a:pt x="171" y="434"/>
                </a:cubicBezTo>
                <a:cubicBezTo>
                  <a:pt x="171" y="447"/>
                  <a:pt x="171" y="447"/>
                  <a:pt x="171" y="447"/>
                </a:cubicBezTo>
                <a:cubicBezTo>
                  <a:pt x="178" y="452"/>
                  <a:pt x="186" y="454"/>
                  <a:pt x="196" y="453"/>
                </a:cubicBezTo>
                <a:cubicBezTo>
                  <a:pt x="191" y="456"/>
                  <a:pt x="186" y="459"/>
                  <a:pt x="181" y="461"/>
                </a:cubicBezTo>
                <a:cubicBezTo>
                  <a:pt x="177" y="463"/>
                  <a:pt x="174" y="464"/>
                  <a:pt x="171" y="465"/>
                </a:cubicBezTo>
                <a:cubicBezTo>
                  <a:pt x="171" y="484"/>
                  <a:pt x="171" y="484"/>
                  <a:pt x="171" y="484"/>
                </a:cubicBezTo>
                <a:cubicBezTo>
                  <a:pt x="174" y="482"/>
                  <a:pt x="178" y="481"/>
                  <a:pt x="181" y="480"/>
                </a:cubicBezTo>
                <a:cubicBezTo>
                  <a:pt x="186" y="510"/>
                  <a:pt x="203" y="550"/>
                  <a:pt x="230" y="579"/>
                </a:cubicBezTo>
                <a:cubicBezTo>
                  <a:pt x="252" y="603"/>
                  <a:pt x="282" y="623"/>
                  <a:pt x="318" y="632"/>
                </a:cubicBezTo>
                <a:cubicBezTo>
                  <a:pt x="319" y="632"/>
                  <a:pt x="319" y="632"/>
                  <a:pt x="319" y="632"/>
                </a:cubicBezTo>
                <a:cubicBezTo>
                  <a:pt x="319" y="501"/>
                  <a:pt x="319" y="501"/>
                  <a:pt x="319" y="501"/>
                </a:cubicBezTo>
                <a:cubicBezTo>
                  <a:pt x="318" y="499"/>
                  <a:pt x="318" y="499"/>
                  <a:pt x="318" y="499"/>
                </a:cubicBezTo>
                <a:cubicBezTo>
                  <a:pt x="258" y="563"/>
                  <a:pt x="258" y="563"/>
                  <a:pt x="258" y="563"/>
                </a:cubicBezTo>
                <a:cubicBezTo>
                  <a:pt x="259" y="563"/>
                  <a:pt x="259" y="563"/>
                  <a:pt x="259" y="563"/>
                </a:cubicBezTo>
                <a:cubicBezTo>
                  <a:pt x="274" y="553"/>
                  <a:pt x="282" y="548"/>
                  <a:pt x="287" y="548"/>
                </a:cubicBezTo>
                <a:cubicBezTo>
                  <a:pt x="292" y="559"/>
                  <a:pt x="296" y="560"/>
                  <a:pt x="301" y="567"/>
                </a:cubicBezTo>
                <a:cubicBezTo>
                  <a:pt x="295" y="572"/>
                  <a:pt x="294" y="594"/>
                  <a:pt x="300" y="603"/>
                </a:cubicBezTo>
                <a:cubicBezTo>
                  <a:pt x="300" y="604"/>
                  <a:pt x="300" y="605"/>
                  <a:pt x="300" y="606"/>
                </a:cubicBezTo>
                <a:cubicBezTo>
                  <a:pt x="300" y="606"/>
                  <a:pt x="300" y="606"/>
                  <a:pt x="300" y="606"/>
                </a:cubicBezTo>
                <a:cubicBezTo>
                  <a:pt x="254" y="584"/>
                  <a:pt x="205" y="548"/>
                  <a:pt x="198" y="479"/>
                </a:cubicBezTo>
                <a:cubicBezTo>
                  <a:pt x="214" y="473"/>
                  <a:pt x="226" y="461"/>
                  <a:pt x="235" y="445"/>
                </a:cubicBezTo>
                <a:cubicBezTo>
                  <a:pt x="259" y="466"/>
                  <a:pt x="289" y="476"/>
                  <a:pt x="319" y="476"/>
                </a:cubicBezTo>
                <a:cubicBezTo>
                  <a:pt x="319" y="389"/>
                  <a:pt x="319" y="389"/>
                  <a:pt x="319" y="389"/>
                </a:cubicBezTo>
                <a:cubicBezTo>
                  <a:pt x="318" y="389"/>
                  <a:pt x="318" y="389"/>
                  <a:pt x="317" y="389"/>
                </a:cubicBezTo>
                <a:cubicBezTo>
                  <a:pt x="307" y="389"/>
                  <a:pt x="300" y="402"/>
                  <a:pt x="290" y="399"/>
                </a:cubicBezTo>
                <a:cubicBezTo>
                  <a:pt x="265" y="390"/>
                  <a:pt x="252" y="372"/>
                  <a:pt x="253" y="354"/>
                </a:cubicBezTo>
                <a:cubicBezTo>
                  <a:pt x="255" y="332"/>
                  <a:pt x="288" y="321"/>
                  <a:pt x="319" y="322"/>
                </a:cubicBezTo>
                <a:cubicBezTo>
                  <a:pt x="319" y="299"/>
                  <a:pt x="319" y="299"/>
                  <a:pt x="319" y="299"/>
                </a:cubicBezTo>
                <a:cubicBezTo>
                  <a:pt x="318" y="299"/>
                  <a:pt x="317" y="299"/>
                  <a:pt x="316" y="299"/>
                </a:cubicBezTo>
                <a:cubicBezTo>
                  <a:pt x="280" y="293"/>
                  <a:pt x="257" y="304"/>
                  <a:pt x="243" y="315"/>
                </a:cubicBezTo>
                <a:cubicBezTo>
                  <a:pt x="242" y="316"/>
                  <a:pt x="241" y="317"/>
                  <a:pt x="240" y="318"/>
                </a:cubicBezTo>
                <a:cubicBezTo>
                  <a:pt x="211" y="335"/>
                  <a:pt x="199" y="276"/>
                  <a:pt x="195" y="223"/>
                </a:cubicBezTo>
                <a:cubicBezTo>
                  <a:pt x="206" y="213"/>
                  <a:pt x="218" y="203"/>
                  <a:pt x="233" y="196"/>
                </a:cubicBezTo>
                <a:cubicBezTo>
                  <a:pt x="267" y="180"/>
                  <a:pt x="296" y="159"/>
                  <a:pt x="319" y="135"/>
                </a:cubicBezTo>
                <a:cubicBezTo>
                  <a:pt x="319" y="7"/>
                  <a:pt x="319" y="7"/>
                  <a:pt x="319" y="7"/>
                </a:cubicBezTo>
                <a:close/>
                <a:moveTo>
                  <a:pt x="171" y="658"/>
                </a:moveTo>
                <a:cubicBezTo>
                  <a:pt x="171" y="492"/>
                  <a:pt x="171" y="492"/>
                  <a:pt x="171" y="492"/>
                </a:cubicBezTo>
                <a:cubicBezTo>
                  <a:pt x="172" y="491"/>
                  <a:pt x="174" y="491"/>
                  <a:pt x="176" y="490"/>
                </a:cubicBezTo>
                <a:cubicBezTo>
                  <a:pt x="181" y="521"/>
                  <a:pt x="198" y="556"/>
                  <a:pt x="224" y="584"/>
                </a:cubicBezTo>
                <a:cubicBezTo>
                  <a:pt x="248" y="610"/>
                  <a:pt x="279" y="631"/>
                  <a:pt x="317" y="640"/>
                </a:cubicBezTo>
                <a:cubicBezTo>
                  <a:pt x="318" y="636"/>
                  <a:pt x="318" y="636"/>
                  <a:pt x="318" y="636"/>
                </a:cubicBezTo>
                <a:cubicBezTo>
                  <a:pt x="319" y="640"/>
                  <a:pt x="319" y="640"/>
                  <a:pt x="319" y="640"/>
                </a:cubicBezTo>
                <a:cubicBezTo>
                  <a:pt x="319" y="640"/>
                  <a:pt x="319" y="640"/>
                  <a:pt x="319" y="640"/>
                </a:cubicBezTo>
                <a:cubicBezTo>
                  <a:pt x="319" y="658"/>
                  <a:pt x="319" y="658"/>
                  <a:pt x="319" y="658"/>
                </a:cubicBezTo>
                <a:lnTo>
                  <a:pt x="171" y="658"/>
                </a:lnTo>
                <a:close/>
                <a:moveTo>
                  <a:pt x="171" y="66"/>
                </a:moveTo>
                <a:cubicBezTo>
                  <a:pt x="128" y="119"/>
                  <a:pt x="118" y="200"/>
                  <a:pt x="143" y="265"/>
                </a:cubicBezTo>
                <a:cubicBezTo>
                  <a:pt x="174" y="348"/>
                  <a:pt x="163" y="398"/>
                  <a:pt x="127" y="398"/>
                </a:cubicBezTo>
                <a:cubicBezTo>
                  <a:pt x="143" y="411"/>
                  <a:pt x="159" y="414"/>
                  <a:pt x="171" y="409"/>
                </a:cubicBezTo>
                <a:cubicBezTo>
                  <a:pt x="171" y="301"/>
                  <a:pt x="171" y="301"/>
                  <a:pt x="171" y="301"/>
                </a:cubicBezTo>
                <a:cubicBezTo>
                  <a:pt x="166" y="296"/>
                  <a:pt x="162" y="290"/>
                  <a:pt x="158" y="283"/>
                </a:cubicBezTo>
                <a:cubicBezTo>
                  <a:pt x="150" y="265"/>
                  <a:pt x="159" y="257"/>
                  <a:pt x="171" y="248"/>
                </a:cubicBezTo>
                <a:cubicBezTo>
                  <a:pt x="171" y="66"/>
                  <a:pt x="171" y="66"/>
                  <a:pt x="171" y="66"/>
                </a:cubicBezTo>
                <a:close/>
                <a:moveTo>
                  <a:pt x="171" y="434"/>
                </a:moveTo>
                <a:cubicBezTo>
                  <a:pt x="168" y="436"/>
                  <a:pt x="165" y="437"/>
                  <a:pt x="162" y="439"/>
                </a:cubicBezTo>
                <a:cubicBezTo>
                  <a:pt x="164" y="442"/>
                  <a:pt x="167" y="445"/>
                  <a:pt x="171" y="447"/>
                </a:cubicBezTo>
                <a:cubicBezTo>
                  <a:pt x="171" y="434"/>
                  <a:pt x="171" y="434"/>
                  <a:pt x="171" y="434"/>
                </a:cubicBezTo>
                <a:close/>
                <a:moveTo>
                  <a:pt x="171" y="465"/>
                </a:moveTo>
                <a:cubicBezTo>
                  <a:pt x="97" y="493"/>
                  <a:pt x="0" y="505"/>
                  <a:pt x="3" y="595"/>
                </a:cubicBezTo>
                <a:cubicBezTo>
                  <a:pt x="3" y="615"/>
                  <a:pt x="11" y="637"/>
                  <a:pt x="24" y="658"/>
                </a:cubicBezTo>
                <a:cubicBezTo>
                  <a:pt x="171" y="658"/>
                  <a:pt x="171" y="658"/>
                  <a:pt x="171" y="658"/>
                </a:cubicBezTo>
                <a:cubicBezTo>
                  <a:pt x="171" y="492"/>
                  <a:pt x="171" y="492"/>
                  <a:pt x="171" y="492"/>
                </a:cubicBezTo>
                <a:cubicBezTo>
                  <a:pt x="162" y="495"/>
                  <a:pt x="153" y="498"/>
                  <a:pt x="144" y="501"/>
                </a:cubicBezTo>
                <a:cubicBezTo>
                  <a:pt x="100" y="515"/>
                  <a:pt x="55" y="530"/>
                  <a:pt x="35" y="566"/>
                </a:cubicBezTo>
                <a:cubicBezTo>
                  <a:pt x="20" y="592"/>
                  <a:pt x="38" y="628"/>
                  <a:pt x="57" y="658"/>
                </a:cubicBezTo>
                <a:cubicBezTo>
                  <a:pt x="48" y="658"/>
                  <a:pt x="48" y="658"/>
                  <a:pt x="48" y="658"/>
                </a:cubicBezTo>
                <a:cubicBezTo>
                  <a:pt x="29" y="627"/>
                  <a:pt x="13" y="590"/>
                  <a:pt x="28" y="562"/>
                </a:cubicBezTo>
                <a:cubicBezTo>
                  <a:pt x="51" y="523"/>
                  <a:pt x="96" y="508"/>
                  <a:pt x="141" y="493"/>
                </a:cubicBezTo>
                <a:cubicBezTo>
                  <a:pt x="150" y="491"/>
                  <a:pt x="161" y="487"/>
                  <a:pt x="171" y="484"/>
                </a:cubicBezTo>
                <a:lnTo>
                  <a:pt x="171" y="465"/>
                </a:lnTo>
                <a:close/>
              </a:path>
            </a:pathLst>
          </a:custGeom>
          <a:solidFill>
            <a:schemeClr val="accent1">
              <a:lumMod val="90000"/>
              <a:lumOff val="1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13" name="Google Shape;5853;p154">
            <a:extLst>
              <a:ext uri="{FF2B5EF4-FFF2-40B4-BE49-F238E27FC236}">
                <a16:creationId xmlns:a16="http://schemas.microsoft.com/office/drawing/2014/main" id="{1210AF36-B28E-793C-C447-98F1F75C53D1}"/>
              </a:ext>
            </a:extLst>
          </p:cNvPr>
          <p:cNvSpPr txBox="1"/>
          <p:nvPr/>
        </p:nvSpPr>
        <p:spPr>
          <a:xfrm>
            <a:off x="155340" y="2585295"/>
            <a:ext cx="122967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hr-HR" sz="2400" dirty="0">
                <a:solidFill>
                  <a:schemeClr val="accent1">
                    <a:lumMod val="90000"/>
                    <a:lumOff val="10000"/>
                  </a:schemeClr>
                </a:solidFill>
                <a:latin typeface="Arial Nova Cond Light" panose="020B0306020202020204" pitchFamily="34" charset="0"/>
                <a:ea typeface="Open Sans Light"/>
                <a:cs typeface="Open Sans Light"/>
                <a:sym typeface="Open Sans Light"/>
              </a:rPr>
              <a:t>Muškarci</a:t>
            </a:r>
            <a:endParaRPr lang="en-US" sz="2400" dirty="0">
              <a:solidFill>
                <a:schemeClr val="accent1">
                  <a:lumMod val="90000"/>
                  <a:lumOff val="10000"/>
                </a:schemeClr>
              </a:solidFill>
              <a:latin typeface="Arial Nova Cond Light" panose="020B0306020202020204" pitchFamily="34" charset="0"/>
              <a:ea typeface="Open Sans Light"/>
              <a:cs typeface="Open Sans Light"/>
              <a:sym typeface="Open Sans Light"/>
            </a:endParaRPr>
          </a:p>
        </p:txBody>
      </p:sp>
      <p:sp>
        <p:nvSpPr>
          <p:cNvPr id="56" name="Espace réservé du texte 16">
            <a:extLst>
              <a:ext uri="{FF2B5EF4-FFF2-40B4-BE49-F238E27FC236}">
                <a16:creationId xmlns:a16="http://schemas.microsoft.com/office/drawing/2014/main" id="{8F83A60E-824F-36E1-FFD4-3271BE91A79D}"/>
              </a:ext>
            </a:extLst>
          </p:cNvPr>
          <p:cNvSpPr txBox="1">
            <a:spLocks/>
          </p:cNvSpPr>
          <p:nvPr/>
        </p:nvSpPr>
        <p:spPr>
          <a:xfrm>
            <a:off x="68696" y="584245"/>
            <a:ext cx="11643928" cy="707886"/>
          </a:xfrm>
          <a:prstGeom prst="rect">
            <a:avLst/>
          </a:prstGeom>
          <a:no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hr-HR" sz="1800" dirty="0">
                <a:solidFill>
                  <a:schemeClr val="tx1">
                    <a:lumMod val="85000"/>
                    <a:lumOff val="15000"/>
                  </a:schemeClr>
                </a:solidFill>
                <a:latin typeface="Arial Nova Cond Light" panose="020B0306020202020204" pitchFamily="34" charset="0"/>
              </a:rPr>
              <a:t>Muškarci koji su koristili roditeljski dopust većinom imaju pozitivnu percepciju reakcija kolega na njihovo korištenje roditeljskog dopusta.  </a:t>
            </a:r>
            <a:endParaRPr lang="en-US" sz="2000" dirty="0">
              <a:solidFill>
                <a:prstClr val="black"/>
              </a:solidFill>
              <a:latin typeface="Arial Nova Cond Light" panose="020B0306020202020204" pitchFamily="34" charset="0"/>
              <a:ea typeface="+mj-ea"/>
              <a:cs typeface="+mj-cs"/>
            </a:endParaRPr>
          </a:p>
        </p:txBody>
      </p:sp>
      <p:sp>
        <p:nvSpPr>
          <p:cNvPr id="58" name="Round Same Side Corner Rectangle 20">
            <a:extLst>
              <a:ext uri="{FF2B5EF4-FFF2-40B4-BE49-F238E27FC236}">
                <a16:creationId xmlns:a16="http://schemas.microsoft.com/office/drawing/2014/main" id="{D4662983-23DD-80E5-C02A-070730ADF47D}"/>
              </a:ext>
            </a:extLst>
          </p:cNvPr>
          <p:cNvSpPr/>
          <p:nvPr/>
        </p:nvSpPr>
        <p:spPr>
          <a:xfrm rot="10800000">
            <a:off x="57460" y="-3"/>
            <a:ext cx="6434584" cy="88073"/>
          </a:xfrm>
          <a:prstGeom prst="round2SameRect">
            <a:avLst>
              <a:gd name="adj1" fmla="val 50000"/>
              <a:gd name="adj2"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a:ea typeface="+mn-ea"/>
              <a:cs typeface="+mn-cs"/>
            </a:endParaRPr>
          </a:p>
        </p:txBody>
      </p:sp>
      <p:graphicFrame>
        <p:nvGraphicFramePr>
          <p:cNvPr id="3" name="Content Placeholder 3">
            <a:extLst>
              <a:ext uri="{FF2B5EF4-FFF2-40B4-BE49-F238E27FC236}">
                <a16:creationId xmlns:a16="http://schemas.microsoft.com/office/drawing/2014/main" id="{9D8394AB-8CF8-4EF1-0A18-71BEBC691A2A}"/>
              </a:ext>
            </a:extLst>
          </p:cNvPr>
          <p:cNvGraphicFramePr>
            <a:graphicFrameLocks/>
          </p:cNvGraphicFramePr>
          <p:nvPr>
            <p:extLst>
              <p:ext uri="{D42A27DB-BD31-4B8C-83A1-F6EECF244321}">
                <p14:modId xmlns:p14="http://schemas.microsoft.com/office/powerpoint/2010/main" val="807126311"/>
              </p:ext>
            </p:extLst>
          </p:nvPr>
        </p:nvGraphicFramePr>
        <p:xfrm>
          <a:off x="1456330" y="1788305"/>
          <a:ext cx="7812868" cy="3816424"/>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le: Rounded Corners 3">
            <a:extLst>
              <a:ext uri="{FF2B5EF4-FFF2-40B4-BE49-F238E27FC236}">
                <a16:creationId xmlns:a16="http://schemas.microsoft.com/office/drawing/2014/main" id="{61E51D28-2B63-4513-888C-146CC1533C12}"/>
              </a:ext>
            </a:extLst>
          </p:cNvPr>
          <p:cNvSpPr/>
          <p:nvPr/>
        </p:nvSpPr>
        <p:spPr>
          <a:xfrm>
            <a:off x="2177512" y="1801500"/>
            <a:ext cx="8310976" cy="1500532"/>
          </a:xfrm>
          <a:prstGeom prst="roundRect">
            <a:avLst/>
          </a:prstGeom>
          <a:solidFill>
            <a:srgbClr val="F1BE48">
              <a:alpha val="3922"/>
            </a:srgbClr>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25633E5C-6BC7-AA53-C258-8195456A52BC}"/>
              </a:ext>
            </a:extLst>
          </p:cNvPr>
          <p:cNvSpPr/>
          <p:nvPr/>
        </p:nvSpPr>
        <p:spPr>
          <a:xfrm>
            <a:off x="2177513" y="4077072"/>
            <a:ext cx="8310975" cy="1404156"/>
          </a:xfrm>
          <a:prstGeom prst="roundRect">
            <a:avLst/>
          </a:prstGeom>
          <a:solidFill>
            <a:srgbClr val="002554">
              <a:alpha val="5098"/>
            </a:srgbClr>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Inhaltsplatzhalter 2">
            <a:extLst>
              <a:ext uri="{FF2B5EF4-FFF2-40B4-BE49-F238E27FC236}">
                <a16:creationId xmlns:a16="http://schemas.microsoft.com/office/drawing/2014/main" id="{6C412F12-4094-3EB4-1FC1-A5E5B54D147E}"/>
              </a:ext>
            </a:extLst>
          </p:cNvPr>
          <p:cNvSpPr txBox="1">
            <a:spLocks/>
          </p:cNvSpPr>
          <p:nvPr/>
        </p:nvSpPr>
        <p:spPr bwMode="gray">
          <a:xfrm>
            <a:off x="7688134" y="1804039"/>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mn-ea"/>
                <a:cs typeface="+mn-cs"/>
              </a:rPr>
              <a:t>55</a:t>
            </a:r>
            <a:r>
              <a:rPr kumimoji="0" lang="en-US" sz="4400" b="1"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mn-ea"/>
                <a:cs typeface="+mn-cs"/>
              </a:rPr>
              <a:t>%</a:t>
            </a:r>
          </a:p>
        </p:txBody>
      </p:sp>
      <p:sp>
        <p:nvSpPr>
          <p:cNvPr id="7" name="Google Shape;5852;p154">
            <a:extLst>
              <a:ext uri="{FF2B5EF4-FFF2-40B4-BE49-F238E27FC236}">
                <a16:creationId xmlns:a16="http://schemas.microsoft.com/office/drawing/2014/main" id="{4BA9A583-BDAF-82EB-EC87-64ECECF688E0}"/>
              </a:ext>
            </a:extLst>
          </p:cNvPr>
          <p:cNvSpPr txBox="1"/>
          <p:nvPr/>
        </p:nvSpPr>
        <p:spPr>
          <a:xfrm>
            <a:off x="8604055" y="2652605"/>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Pozitivne</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8" name="Inhaltsplatzhalter 2">
            <a:extLst>
              <a:ext uri="{FF2B5EF4-FFF2-40B4-BE49-F238E27FC236}">
                <a16:creationId xmlns:a16="http://schemas.microsoft.com/office/drawing/2014/main" id="{2A34AFC0-AB36-EEBD-A0E2-B91277FF7B51}"/>
              </a:ext>
            </a:extLst>
          </p:cNvPr>
          <p:cNvSpPr txBox="1">
            <a:spLocks/>
          </p:cNvSpPr>
          <p:nvPr/>
        </p:nvSpPr>
        <p:spPr bwMode="gray">
          <a:xfrm>
            <a:off x="7688134" y="4073713"/>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mn-ea"/>
                <a:cs typeface="+mn-cs"/>
              </a:rPr>
              <a:t>12</a:t>
            </a:r>
            <a:r>
              <a:rPr kumimoji="0" lang="en-US" sz="4400" b="1"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mn-ea"/>
                <a:cs typeface="+mn-cs"/>
              </a:rPr>
              <a:t>%</a:t>
            </a:r>
          </a:p>
        </p:txBody>
      </p:sp>
      <p:sp>
        <p:nvSpPr>
          <p:cNvPr id="14" name="Google Shape;5852;p154">
            <a:extLst>
              <a:ext uri="{FF2B5EF4-FFF2-40B4-BE49-F238E27FC236}">
                <a16:creationId xmlns:a16="http://schemas.microsoft.com/office/drawing/2014/main" id="{C6B22FFB-271C-6DA8-26B2-8D310B60966C}"/>
              </a:ext>
            </a:extLst>
          </p:cNvPr>
          <p:cNvSpPr txBox="1"/>
          <p:nvPr/>
        </p:nvSpPr>
        <p:spPr>
          <a:xfrm>
            <a:off x="8604055" y="4922279"/>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Negativne</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16" name="Google Shape;5852;p154">
            <a:extLst>
              <a:ext uri="{FF2B5EF4-FFF2-40B4-BE49-F238E27FC236}">
                <a16:creationId xmlns:a16="http://schemas.microsoft.com/office/drawing/2014/main" id="{87AC6283-8446-CAF3-739B-DE27EB94C1FA}"/>
              </a:ext>
            </a:extLst>
          </p:cNvPr>
          <p:cNvSpPr txBox="1"/>
          <p:nvPr/>
        </p:nvSpPr>
        <p:spPr>
          <a:xfrm>
            <a:off x="465930" y="3759489"/>
            <a:ext cx="720080" cy="327833"/>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tx2"/>
                </a:solidFill>
                <a:effectLst/>
                <a:uLnTx/>
                <a:uFillTx/>
                <a:latin typeface="Arial Nova Cond Light" panose="020B0306020202020204" pitchFamily="34" charset="0"/>
                <a:ea typeface="Open Sans Light"/>
                <a:cs typeface="Open Sans Light"/>
                <a:sym typeface="Open Sans Light"/>
              </a:rPr>
              <a:t>Prosjek</a:t>
            </a:r>
            <a:endParaRPr kumimoji="0" lang="en-US" sz="1600" b="0" i="0" u="none" strike="noStrike" kern="1200" cap="none" spc="0" normalizeH="0" baseline="0" noProof="0" dirty="0">
              <a:ln>
                <a:noFill/>
              </a:ln>
              <a:solidFill>
                <a:schemeClr val="tx2"/>
              </a:solidFill>
              <a:effectLst/>
              <a:uLnTx/>
              <a:uFillTx/>
              <a:latin typeface="Arial Nova Cond Light" panose="020B0306020202020204" pitchFamily="34" charset="0"/>
              <a:ea typeface="Open Sans Light"/>
              <a:cs typeface="Open Sans Light"/>
              <a:sym typeface="Open Sans Light"/>
            </a:endParaRPr>
          </a:p>
        </p:txBody>
      </p:sp>
      <p:sp>
        <p:nvSpPr>
          <p:cNvPr id="17" name="Google Shape;5852;p154">
            <a:extLst>
              <a:ext uri="{FF2B5EF4-FFF2-40B4-BE49-F238E27FC236}">
                <a16:creationId xmlns:a16="http://schemas.microsoft.com/office/drawing/2014/main" id="{6CC0C064-974B-2954-92B0-EBE5C5EFFCC1}"/>
              </a:ext>
            </a:extLst>
          </p:cNvPr>
          <p:cNvSpPr txBox="1"/>
          <p:nvPr/>
        </p:nvSpPr>
        <p:spPr>
          <a:xfrm>
            <a:off x="269706" y="3336555"/>
            <a:ext cx="1112529" cy="413158"/>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lang="hr-HR" sz="2400" dirty="0">
                <a:solidFill>
                  <a:schemeClr val="tx2"/>
                </a:solidFill>
                <a:latin typeface="Arial Nova Cond Light" panose="020B0306020202020204" pitchFamily="34" charset="0"/>
                <a:ea typeface="Open Sans Light"/>
                <a:cs typeface="Open Sans Light"/>
                <a:sym typeface="Open Sans Light"/>
              </a:rPr>
              <a:t>3,6</a:t>
            </a:r>
            <a:endParaRPr lang="en-US" sz="2400" dirty="0">
              <a:solidFill>
                <a:schemeClr val="tx2"/>
              </a:solidFill>
              <a:latin typeface="Arial Nova Cond Light" panose="020B0306020202020204" pitchFamily="34" charset="0"/>
              <a:ea typeface="Open Sans Light"/>
              <a:cs typeface="Open Sans Light"/>
              <a:sym typeface="Open Sans Light"/>
            </a:endParaRPr>
          </a:p>
        </p:txBody>
      </p:sp>
    </p:spTree>
    <p:extLst>
      <p:ext uri="{BB962C8B-B14F-4D97-AF65-F5344CB8AC3E}">
        <p14:creationId xmlns:p14="http://schemas.microsoft.com/office/powerpoint/2010/main" val="7620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6CC24B-5C57-2C30-84A8-2028220A5577}"/>
              </a:ext>
            </a:extLst>
          </p:cNvPr>
          <p:cNvSpPr/>
          <p:nvPr/>
        </p:nvSpPr>
        <p:spPr>
          <a:xfrm>
            <a:off x="800907" y="2016194"/>
            <a:ext cx="4870697" cy="3728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a:xfrm>
            <a:off x="325461"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37" name="Text Placeholder 3">
            <a:extLst>
              <a:ext uri="{FF2B5EF4-FFF2-40B4-BE49-F238E27FC236}">
                <a16:creationId xmlns:a16="http://schemas.microsoft.com/office/drawing/2014/main" id="{887C0AEA-94A3-4A05-9948-46889EAC64D8}"/>
              </a:ext>
            </a:extLst>
          </p:cNvPr>
          <p:cNvSpPr txBox="1">
            <a:spLocks/>
          </p:cNvSpPr>
          <p:nvPr/>
        </p:nvSpPr>
        <p:spPr>
          <a:xfrm>
            <a:off x="1343472" y="6153838"/>
            <a:ext cx="8656264" cy="507831"/>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P16</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a:t>
            </a:r>
            <a:r>
              <a:rPr kumimoji="0" lang="pl-PL" sz="900" b="0" i="1" u="none" strike="noStrike" kern="1200" cap="none" spc="0" normalizeH="0" baseline="0" noProof="0" dirty="0">
                <a:ln>
                  <a:noFill/>
                </a:ln>
                <a:solidFill>
                  <a:prstClr val="white">
                    <a:lumMod val="50000"/>
                  </a:prstClr>
                </a:solidFill>
                <a:effectLst/>
                <a:uLnTx/>
                <a:uFillTx/>
                <a:latin typeface="Arial"/>
                <a:ea typeface="+mn-ea"/>
                <a:cs typeface="+mn-cs"/>
              </a:rPr>
              <a:t>Mislite li da očevi u slučaju korištenja roditeljskog dopusta imaju problema s poslodavcima?</a:t>
            </a:r>
            <a:endPar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P17</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Mislite li da očevi u slučaju korištenja roditeljskog dopusta imaju problema s poslodavcima više nego što imaju majke?</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Baza: Svi ispitanici N=600</a:t>
            </a:r>
          </a:p>
        </p:txBody>
      </p:sp>
      <p:sp>
        <p:nvSpPr>
          <p:cNvPr id="2" name="Titre 3">
            <a:extLst>
              <a:ext uri="{FF2B5EF4-FFF2-40B4-BE49-F238E27FC236}">
                <a16:creationId xmlns:a16="http://schemas.microsoft.com/office/drawing/2014/main" id="{FE473976-50A7-183D-2D87-1E0DD75D11F8}"/>
              </a:ext>
            </a:extLst>
          </p:cNvPr>
          <p:cNvSpPr txBox="1">
            <a:spLocks/>
          </p:cNvSpPr>
          <p:nvPr/>
        </p:nvSpPr>
        <p:spPr>
          <a:xfrm>
            <a:off x="136774" y="206036"/>
            <a:ext cx="9862962" cy="353335"/>
          </a:xfrm>
          <a:prstGeom prst="rect">
            <a:avLst/>
          </a:prstGeom>
        </p:spPr>
        <p:txBody>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hr-HR" sz="2400" b="1" cap="none" spc="0" dirty="0">
                <a:solidFill>
                  <a:srgbClr val="2F469C">
                    <a:lumMod val="50000"/>
                  </a:srgbClr>
                </a:solidFill>
                <a:latin typeface="Arial Nova Cond Light" panose="020B0306020202020204" pitchFamily="34" charset="0"/>
                <a:ea typeface="+mn-ea"/>
                <a:cs typeface="+mn-cs"/>
              </a:rPr>
              <a:t>PERCEPCIJA POSLODAVACA NA KORIŠTENJE RODITELJSKOG DOPUSTA</a:t>
            </a:r>
            <a:endParaRPr lang="en-US" sz="2400" b="1" cap="none" spc="0" dirty="0">
              <a:solidFill>
                <a:srgbClr val="2F469C">
                  <a:lumMod val="50000"/>
                </a:srgbClr>
              </a:solidFill>
              <a:latin typeface="Arial Nova Cond Light" panose="020B0306020202020204" pitchFamily="34" charset="0"/>
              <a:ea typeface="+mn-ea"/>
              <a:cs typeface="+mn-cs"/>
            </a:endParaRPr>
          </a:p>
        </p:txBody>
      </p:sp>
      <p:sp>
        <p:nvSpPr>
          <p:cNvPr id="56" name="Espace réservé du texte 16">
            <a:extLst>
              <a:ext uri="{FF2B5EF4-FFF2-40B4-BE49-F238E27FC236}">
                <a16:creationId xmlns:a16="http://schemas.microsoft.com/office/drawing/2014/main" id="{8F83A60E-824F-36E1-FFD4-3271BE91A79D}"/>
              </a:ext>
            </a:extLst>
          </p:cNvPr>
          <p:cNvSpPr txBox="1">
            <a:spLocks/>
          </p:cNvSpPr>
          <p:nvPr/>
        </p:nvSpPr>
        <p:spPr>
          <a:xfrm>
            <a:off x="68696" y="584245"/>
            <a:ext cx="11643928" cy="707886"/>
          </a:xfrm>
          <a:prstGeom prst="rect">
            <a:avLst/>
          </a:prstGeom>
          <a:no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hr-HR" sz="1800" dirty="0">
                <a:solidFill>
                  <a:schemeClr val="tx1">
                    <a:lumMod val="85000"/>
                    <a:lumOff val="15000"/>
                  </a:schemeClr>
                </a:solidFill>
                <a:latin typeface="Arial Nova Cond Light" panose="020B0306020202020204" pitchFamily="34" charset="0"/>
              </a:rPr>
              <a:t>Percepcija je građana da muškarci koji koriste roditeljski dopust često imaju problema s poslodavcima, u većoj mjeri nego majke. </a:t>
            </a:r>
            <a:endParaRPr lang="en-US" sz="2000" dirty="0">
              <a:solidFill>
                <a:prstClr val="black"/>
              </a:solidFill>
              <a:latin typeface="Arial Nova Cond Light" panose="020B0306020202020204" pitchFamily="34" charset="0"/>
              <a:ea typeface="+mj-ea"/>
              <a:cs typeface="+mj-cs"/>
            </a:endParaRPr>
          </a:p>
        </p:txBody>
      </p:sp>
      <p:sp>
        <p:nvSpPr>
          <p:cNvPr id="58" name="Round Same Side Corner Rectangle 20">
            <a:extLst>
              <a:ext uri="{FF2B5EF4-FFF2-40B4-BE49-F238E27FC236}">
                <a16:creationId xmlns:a16="http://schemas.microsoft.com/office/drawing/2014/main" id="{D4662983-23DD-80E5-C02A-070730ADF47D}"/>
              </a:ext>
            </a:extLst>
          </p:cNvPr>
          <p:cNvSpPr/>
          <p:nvPr/>
        </p:nvSpPr>
        <p:spPr>
          <a:xfrm rot="10800000">
            <a:off x="57460" y="-3"/>
            <a:ext cx="6434584" cy="88073"/>
          </a:xfrm>
          <a:prstGeom prst="round2SameRect">
            <a:avLst>
              <a:gd name="adj1" fmla="val 50000"/>
              <a:gd name="adj2"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a:ea typeface="+mn-ea"/>
              <a:cs typeface="+mn-cs"/>
            </a:endParaRPr>
          </a:p>
        </p:txBody>
      </p:sp>
      <p:sp>
        <p:nvSpPr>
          <p:cNvPr id="33" name="TextBox 32">
            <a:extLst>
              <a:ext uri="{FF2B5EF4-FFF2-40B4-BE49-F238E27FC236}">
                <a16:creationId xmlns:a16="http://schemas.microsoft.com/office/drawing/2014/main" id="{EBE901D5-8157-A248-4A2B-66FBC0662173}"/>
              </a:ext>
            </a:extLst>
          </p:cNvPr>
          <p:cNvSpPr txBox="1"/>
          <p:nvPr/>
        </p:nvSpPr>
        <p:spPr>
          <a:xfrm>
            <a:off x="730582" y="2172774"/>
            <a:ext cx="4925058" cy="500142"/>
          </a:xfrm>
          <a:prstGeom prst="rect">
            <a:avLst/>
          </a:prstGeom>
          <a:noFill/>
        </p:spPr>
        <p:txBody>
          <a:bodyPr wrap="square" lIns="0" tIns="0" rIns="0" bIns="0" rtlCol="0">
            <a:noAutofit/>
          </a:bodyPr>
          <a:lstStyle/>
          <a:p>
            <a:pPr lvl="0" algn="ctr" defTabSz="914400">
              <a:defRPr/>
            </a:pPr>
            <a:r>
              <a:rPr lang="hr-HR" sz="1400" b="1" kern="0" dirty="0">
                <a:solidFill>
                  <a:schemeClr val="tx1">
                    <a:lumMod val="65000"/>
                    <a:lumOff val="35000"/>
                  </a:schemeClr>
                </a:solidFill>
                <a:latin typeface="Segoe Print" panose="02000600000000000000" pitchFamily="2" charset="0"/>
              </a:rPr>
              <a:t>Mislite li da očevi u slučaju korištenja roditeljskog dopusta imaju problema s poslodavcima?</a:t>
            </a:r>
            <a:endParaRPr lang="en-US" sz="800" b="1" kern="0" dirty="0">
              <a:solidFill>
                <a:schemeClr val="tx1">
                  <a:lumMod val="65000"/>
                  <a:lumOff val="35000"/>
                </a:schemeClr>
              </a:solidFill>
              <a:latin typeface="Segoe Print" panose="02000600000000000000" pitchFamily="2" charset="0"/>
            </a:endParaRPr>
          </a:p>
        </p:txBody>
      </p:sp>
      <p:sp>
        <p:nvSpPr>
          <p:cNvPr id="34" name="TextBox 33">
            <a:extLst>
              <a:ext uri="{FF2B5EF4-FFF2-40B4-BE49-F238E27FC236}">
                <a16:creationId xmlns:a16="http://schemas.microsoft.com/office/drawing/2014/main" id="{3F118B93-F948-E088-D493-4EC219197C8C}"/>
              </a:ext>
            </a:extLst>
          </p:cNvPr>
          <p:cNvSpPr txBox="1"/>
          <p:nvPr/>
        </p:nvSpPr>
        <p:spPr>
          <a:xfrm>
            <a:off x="6572196" y="2123453"/>
            <a:ext cx="4963334" cy="500142"/>
          </a:xfrm>
          <a:prstGeom prst="rect">
            <a:avLst/>
          </a:prstGeom>
          <a:noFill/>
        </p:spPr>
        <p:txBody>
          <a:bodyPr wrap="square" lIns="0" tIns="0" rIns="0" bIns="0" rtlCol="0">
            <a:noAutofit/>
          </a:bodyPr>
          <a:lstStyle/>
          <a:p>
            <a:pPr algn="ctr">
              <a:defRPr/>
            </a:pPr>
            <a:r>
              <a:rPr lang="hr-HR" sz="1400" b="1" kern="0" dirty="0">
                <a:solidFill>
                  <a:schemeClr val="tx1">
                    <a:lumMod val="65000"/>
                    <a:lumOff val="35000"/>
                  </a:schemeClr>
                </a:solidFill>
                <a:latin typeface="Segoe Print" panose="02000600000000000000" pitchFamily="2" charset="0"/>
              </a:rPr>
              <a:t>Imaju li očevi u slučaju korištenja roditeljskog dopusta problema s poslodavcima više nego što imaju majke?</a:t>
            </a:r>
            <a:endParaRPr lang="en-US" sz="1400" b="1" kern="0" dirty="0">
              <a:solidFill>
                <a:schemeClr val="tx1">
                  <a:lumMod val="65000"/>
                  <a:lumOff val="35000"/>
                </a:schemeClr>
              </a:solidFill>
              <a:latin typeface="Segoe Print" panose="02000600000000000000" pitchFamily="2" charset="0"/>
            </a:endParaRPr>
          </a:p>
        </p:txBody>
      </p:sp>
      <p:sp>
        <p:nvSpPr>
          <p:cNvPr id="140" name="Inhaltsplatzhalter 2">
            <a:extLst>
              <a:ext uri="{FF2B5EF4-FFF2-40B4-BE49-F238E27FC236}">
                <a16:creationId xmlns:a16="http://schemas.microsoft.com/office/drawing/2014/main" id="{C1ECC4DE-09DE-2AEB-C2FD-E558907C4144}"/>
              </a:ext>
            </a:extLst>
          </p:cNvPr>
          <p:cNvSpPr txBox="1">
            <a:spLocks/>
          </p:cNvSpPr>
          <p:nvPr/>
        </p:nvSpPr>
        <p:spPr bwMode="gray">
          <a:xfrm>
            <a:off x="1073742" y="2761788"/>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hr-HR" sz="4400" b="1"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mn-ea"/>
                <a:cs typeface="+mn-cs"/>
              </a:rPr>
              <a:t>25</a:t>
            </a:r>
            <a:r>
              <a:rPr kumimoji="0" lang="en-US" sz="4400" b="1"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mn-ea"/>
                <a:cs typeface="+mn-cs"/>
              </a:rPr>
              <a:t>%</a:t>
            </a:r>
          </a:p>
        </p:txBody>
      </p:sp>
      <p:sp>
        <p:nvSpPr>
          <p:cNvPr id="141" name="Google Shape;5852;p154">
            <a:extLst>
              <a:ext uri="{FF2B5EF4-FFF2-40B4-BE49-F238E27FC236}">
                <a16:creationId xmlns:a16="http://schemas.microsoft.com/office/drawing/2014/main" id="{44AF5FD4-6B7E-357B-E38D-F238EC24DE22}"/>
              </a:ext>
            </a:extLst>
          </p:cNvPr>
          <p:cNvSpPr txBox="1"/>
          <p:nvPr/>
        </p:nvSpPr>
        <p:spPr>
          <a:xfrm>
            <a:off x="2973751" y="3124737"/>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Da, često</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142" name="Inhaltsplatzhalter 2">
            <a:extLst>
              <a:ext uri="{FF2B5EF4-FFF2-40B4-BE49-F238E27FC236}">
                <a16:creationId xmlns:a16="http://schemas.microsoft.com/office/drawing/2014/main" id="{D4F9CB91-3C55-16C6-9745-6B23B44F6528}"/>
              </a:ext>
            </a:extLst>
          </p:cNvPr>
          <p:cNvSpPr txBox="1">
            <a:spLocks/>
          </p:cNvSpPr>
          <p:nvPr/>
        </p:nvSpPr>
        <p:spPr bwMode="gray">
          <a:xfrm>
            <a:off x="1091106" y="3603741"/>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hr-HR" sz="4400" dirty="0">
                <a:solidFill>
                  <a:srgbClr val="00387F"/>
                </a:solidFill>
                <a:latin typeface="Arial Nova Cond Light" panose="020B0306020202020204" pitchFamily="34" charset="0"/>
              </a:rPr>
              <a:t>66</a:t>
            </a:r>
            <a:r>
              <a:rPr kumimoji="0" lang="en-US" sz="4400" b="1" i="0" u="none" strike="noStrike" kern="1200" cap="none" spc="0" normalizeH="0" baseline="0" noProof="0" dirty="0">
                <a:ln>
                  <a:noFill/>
                </a:ln>
                <a:solidFill>
                  <a:srgbClr val="00387F"/>
                </a:solidFill>
                <a:effectLst/>
                <a:uLnTx/>
                <a:uFillTx/>
                <a:latin typeface="Arial Nova Cond Light" panose="020B0306020202020204" pitchFamily="34" charset="0"/>
                <a:ea typeface="+mn-ea"/>
                <a:cs typeface="+mn-cs"/>
              </a:rPr>
              <a:t>%</a:t>
            </a:r>
          </a:p>
        </p:txBody>
      </p:sp>
      <p:sp>
        <p:nvSpPr>
          <p:cNvPr id="143" name="Google Shape;5852;p154">
            <a:extLst>
              <a:ext uri="{FF2B5EF4-FFF2-40B4-BE49-F238E27FC236}">
                <a16:creationId xmlns:a16="http://schemas.microsoft.com/office/drawing/2014/main" id="{C5CCAF33-52CD-617E-E8FF-72DE29EC6D23}"/>
              </a:ext>
            </a:extLst>
          </p:cNvPr>
          <p:cNvSpPr txBox="1"/>
          <p:nvPr/>
        </p:nvSpPr>
        <p:spPr>
          <a:xfrm>
            <a:off x="3006633" y="3978517"/>
            <a:ext cx="2217158"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387F"/>
                </a:solidFill>
                <a:effectLst/>
                <a:uLnTx/>
                <a:uFillTx/>
                <a:latin typeface="Arial Nova Cond Light" panose="020B0306020202020204" pitchFamily="34" charset="0"/>
                <a:ea typeface="Open Sans Light"/>
                <a:cs typeface="Open Sans Light"/>
                <a:sym typeface="Open Sans Light"/>
              </a:rPr>
              <a:t>Da, u nekim slučajevima</a:t>
            </a:r>
            <a:endParaRPr kumimoji="0" lang="en-US" sz="1600" b="0" i="0" u="none" strike="noStrike" kern="1200" cap="none" spc="0" normalizeH="0" baseline="0" noProof="0" dirty="0">
              <a:ln>
                <a:noFill/>
              </a:ln>
              <a:solidFill>
                <a:srgbClr val="00387F"/>
              </a:solidFill>
              <a:effectLst/>
              <a:uLnTx/>
              <a:uFillTx/>
              <a:latin typeface="Arial Nova Cond Light" panose="020B0306020202020204" pitchFamily="34" charset="0"/>
              <a:ea typeface="Open Sans Light"/>
              <a:cs typeface="Open Sans Light"/>
              <a:sym typeface="Open Sans Light"/>
            </a:endParaRPr>
          </a:p>
        </p:txBody>
      </p:sp>
      <p:sp>
        <p:nvSpPr>
          <p:cNvPr id="144" name="Inhaltsplatzhalter 2">
            <a:extLst>
              <a:ext uri="{FF2B5EF4-FFF2-40B4-BE49-F238E27FC236}">
                <a16:creationId xmlns:a16="http://schemas.microsoft.com/office/drawing/2014/main" id="{E23A311D-A88D-C885-AE2C-1D069E287607}"/>
              </a:ext>
            </a:extLst>
          </p:cNvPr>
          <p:cNvSpPr txBox="1">
            <a:spLocks/>
          </p:cNvSpPr>
          <p:nvPr/>
        </p:nvSpPr>
        <p:spPr bwMode="gray">
          <a:xfrm>
            <a:off x="1208093" y="4461232"/>
            <a:ext cx="268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hr-HR" sz="4400" dirty="0">
                <a:solidFill>
                  <a:schemeClr val="bg1">
                    <a:lumMod val="50000"/>
                  </a:schemeClr>
                </a:solidFill>
                <a:latin typeface="Arial Nova Cond Light" panose="020B0306020202020204" pitchFamily="34" charset="0"/>
              </a:rPr>
              <a:t>9</a:t>
            </a:r>
            <a:r>
              <a:rPr kumimoji="0" lang="en-US" sz="4400" b="1" i="0" u="none" strike="noStrike" kern="1200" cap="none" spc="0" normalizeH="0" baseline="0" noProof="0" dirty="0">
                <a:ln>
                  <a:noFill/>
                </a:ln>
                <a:solidFill>
                  <a:schemeClr val="bg1">
                    <a:lumMod val="50000"/>
                  </a:schemeClr>
                </a:solidFill>
                <a:effectLst/>
                <a:uLnTx/>
                <a:uFillTx/>
                <a:latin typeface="Arial Nova Cond Light" panose="020B0306020202020204" pitchFamily="34" charset="0"/>
                <a:ea typeface="+mn-ea"/>
                <a:cs typeface="+mn-cs"/>
              </a:rPr>
              <a:t>%</a:t>
            </a:r>
          </a:p>
        </p:txBody>
      </p:sp>
      <p:sp>
        <p:nvSpPr>
          <p:cNvPr id="145" name="Google Shape;5852;p154">
            <a:extLst>
              <a:ext uri="{FF2B5EF4-FFF2-40B4-BE49-F238E27FC236}">
                <a16:creationId xmlns:a16="http://schemas.microsoft.com/office/drawing/2014/main" id="{5C2F3062-6237-DA0D-5BAB-D386EDCBD7B1}"/>
              </a:ext>
            </a:extLst>
          </p:cNvPr>
          <p:cNvSpPr txBox="1"/>
          <p:nvPr/>
        </p:nvSpPr>
        <p:spPr>
          <a:xfrm>
            <a:off x="3001519" y="4805064"/>
            <a:ext cx="1330285" cy="59495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chemeClr val="bg1">
                    <a:lumMod val="50000"/>
                  </a:schemeClr>
                </a:solidFill>
                <a:effectLst/>
                <a:uLnTx/>
                <a:uFillTx/>
                <a:latin typeface="Arial Nova Cond Light" panose="020B0306020202020204" pitchFamily="34" charset="0"/>
                <a:ea typeface="Open Sans Light"/>
                <a:cs typeface="Open Sans Light"/>
                <a:sym typeface="Open Sans Light"/>
              </a:rPr>
              <a:t>Ne</a:t>
            </a:r>
            <a:endParaRPr kumimoji="0" lang="en-US" sz="1600" b="0" i="0" u="none" strike="noStrike" kern="1200" cap="none" spc="0" normalizeH="0" baseline="0" noProof="0" dirty="0">
              <a:ln>
                <a:noFill/>
              </a:ln>
              <a:solidFill>
                <a:schemeClr val="bg1">
                  <a:lumMod val="50000"/>
                </a:schemeClr>
              </a:solidFill>
              <a:effectLst/>
              <a:uLnTx/>
              <a:uFillTx/>
              <a:latin typeface="Arial Nova Cond Light" panose="020B0306020202020204" pitchFamily="34" charset="0"/>
              <a:ea typeface="Open Sans Light"/>
              <a:cs typeface="Open Sans Light"/>
              <a:sym typeface="Open Sans Light"/>
            </a:endParaRPr>
          </a:p>
        </p:txBody>
      </p:sp>
      <p:cxnSp>
        <p:nvCxnSpPr>
          <p:cNvPr id="3" name="Straight Connector 2">
            <a:extLst>
              <a:ext uri="{FF2B5EF4-FFF2-40B4-BE49-F238E27FC236}">
                <a16:creationId xmlns:a16="http://schemas.microsoft.com/office/drawing/2014/main" id="{72E9FA96-B7A0-2176-EB19-CD9E5A92CAE1}"/>
              </a:ext>
            </a:extLst>
          </p:cNvPr>
          <p:cNvCxnSpPr>
            <a:cxnSpLocks/>
          </p:cNvCxnSpPr>
          <p:nvPr/>
        </p:nvCxnSpPr>
        <p:spPr>
          <a:xfrm>
            <a:off x="5962877" y="2016194"/>
            <a:ext cx="0" cy="396909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7A17F5CF-7E44-3DE3-0EE9-94C0875C308F}"/>
              </a:ext>
            </a:extLst>
          </p:cNvPr>
          <p:cNvGraphicFramePr>
            <a:graphicFrameLocks/>
          </p:cNvGraphicFramePr>
          <p:nvPr>
            <p:extLst>
              <p:ext uri="{D42A27DB-BD31-4B8C-83A1-F6EECF244321}">
                <p14:modId xmlns:p14="http://schemas.microsoft.com/office/powerpoint/2010/main" val="1561430963"/>
              </p:ext>
            </p:extLst>
          </p:nvPr>
        </p:nvGraphicFramePr>
        <p:xfrm>
          <a:off x="6398588" y="2829095"/>
          <a:ext cx="5310550" cy="29165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4127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suit and tie&#10;&#10;Description generated with very high confidence">
            <a:extLst>
              <a:ext uri="{FF2B5EF4-FFF2-40B4-BE49-F238E27FC236}">
                <a16:creationId xmlns:a16="http://schemas.microsoft.com/office/drawing/2014/main" id="{6F6EEF47-7A50-4369-8880-7D94CBBB99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C66F0AF-A797-446C-BC27-1448D0F95955}"/>
              </a:ext>
            </a:extLst>
          </p:cNvPr>
          <p:cNvSpPr/>
          <p:nvPr/>
        </p:nvSpPr>
        <p:spPr>
          <a:xfrm>
            <a:off x="0" y="0"/>
            <a:ext cx="121920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66BD7820-05E1-40AB-BA99-3D0753161EFB}"/>
              </a:ext>
            </a:extLst>
          </p:cNvPr>
          <p:cNvSpPr/>
          <p:nvPr/>
        </p:nvSpPr>
        <p:spPr>
          <a:xfrm>
            <a:off x="0" y="4433073"/>
            <a:ext cx="12192000" cy="151943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r>
              <a:rPr kumimoji="0" lang="hr-HR" sz="3733"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Hvala Vam</a:t>
            </a:r>
            <a:r>
              <a:rPr kumimoji="0" lang="sl-SI" sz="3733"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lang="en-US" sz="3733"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9" name="Picture 28">
            <a:extLst>
              <a:ext uri="{FF2B5EF4-FFF2-40B4-BE49-F238E27FC236}">
                <a16:creationId xmlns:a16="http://schemas.microsoft.com/office/drawing/2014/main" id="{8969AE6C-E10C-4CA8-BB62-0606E1645D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7885" y="6076685"/>
            <a:ext cx="584652" cy="554476"/>
          </a:xfrm>
          <a:prstGeom prst="rect">
            <a:avLst/>
          </a:prstGeom>
        </p:spPr>
      </p:pic>
      <p:sp>
        <p:nvSpPr>
          <p:cNvPr id="30" name="TextBox 29">
            <a:extLst>
              <a:ext uri="{FF2B5EF4-FFF2-40B4-BE49-F238E27FC236}">
                <a16:creationId xmlns:a16="http://schemas.microsoft.com/office/drawing/2014/main" id="{E01036FD-D5C9-44AA-9400-7BF6F9E38041}"/>
              </a:ext>
            </a:extLst>
          </p:cNvPr>
          <p:cNvSpPr txBox="1"/>
          <p:nvPr/>
        </p:nvSpPr>
        <p:spPr>
          <a:xfrm>
            <a:off x="319512" y="6249103"/>
            <a:ext cx="409584" cy="317340"/>
          </a:xfrm>
          <a:prstGeom prst="rect">
            <a:avLst/>
          </a:prstGeom>
        </p:spPr>
        <p:txBody>
          <a:bodyPr vert="horz" wrap="none" lIns="0" tIns="0" rIns="0" bIns="0" rtlCol="0" anchor="b">
            <a:normAutofit/>
          </a:bodyPr>
          <a:lstStyle/>
          <a:p>
            <a:pPr marL="0" marR="0" lvl="0" indent="0" algn="l" defTabSz="1232345" rtl="0" eaLnBrk="1" fontAlgn="auto" latinLnBrk="0" hangingPunct="1">
              <a:lnSpc>
                <a:spcPct val="85000"/>
              </a:lnSpc>
              <a:spcBef>
                <a:spcPts val="272"/>
              </a:spcBef>
              <a:spcAft>
                <a:spcPts val="0"/>
              </a:spcAft>
              <a:buClrTx/>
              <a:buSzTx/>
              <a:buFontTx/>
              <a:buNone/>
              <a:tabLst/>
              <a:defRPr/>
            </a:pPr>
            <a:fld id="{01990C03-C3A3-48FE-AF6D-3AE397C89625}" type="slidenum">
              <a:rPr kumimoji="0" lang="en-GB" sz="1067" b="0" i="0" u="none" strike="noStrike" kern="1200" cap="none" spc="0" normalizeH="0" baseline="0" noProof="0">
                <a:ln>
                  <a:noFill/>
                </a:ln>
                <a:solidFill>
                  <a:prstClr val="white"/>
                </a:solidFill>
                <a:effectLst/>
                <a:uLnTx/>
                <a:uFillTx/>
                <a:latin typeface="Calibri"/>
                <a:ea typeface="+mn-ea"/>
                <a:cs typeface="+mn-cs"/>
              </a:rPr>
              <a:pPr marL="0" marR="0" lvl="0" indent="0" algn="l" defTabSz="1232345" rtl="0" eaLnBrk="1" fontAlgn="auto" latinLnBrk="0" hangingPunct="1">
                <a:lnSpc>
                  <a:spcPct val="85000"/>
                </a:lnSpc>
                <a:spcBef>
                  <a:spcPts val="272"/>
                </a:spcBef>
                <a:spcAft>
                  <a:spcPts val="0"/>
                </a:spcAft>
                <a:buClrTx/>
                <a:buSzTx/>
                <a:buFontTx/>
                <a:buNone/>
                <a:tabLst/>
                <a:defRPr/>
              </a:pPr>
              <a:t>17</a:t>
            </a:fld>
            <a:endParaRPr kumimoji="0" lang="en-GB" sz="1067"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8650176-B212-4A12-B1FB-A3BFCD830C24}"/>
              </a:ext>
            </a:extLst>
          </p:cNvPr>
          <p:cNvSpPr txBox="1"/>
          <p:nvPr/>
        </p:nvSpPr>
        <p:spPr>
          <a:xfrm>
            <a:off x="839648" y="6341234"/>
            <a:ext cx="921563" cy="225209"/>
          </a:xfrm>
          <a:prstGeom prst="rect">
            <a:avLst/>
          </a:prstGeom>
        </p:spPr>
        <p:txBody>
          <a:bodyPr vert="horz" wrap="none" lIns="0" tIns="0" rIns="0" bIns="0" rtlCol="0" anchor="b">
            <a:normAutofit/>
          </a:bodyPr>
          <a:lstStyle/>
          <a:p>
            <a:pPr marL="0" marR="0" lvl="0" indent="0" algn="l" defTabSz="1232345" rtl="0" eaLnBrk="1" fontAlgn="auto" latinLnBrk="0" hangingPunct="1">
              <a:lnSpc>
                <a:spcPct val="85000"/>
              </a:lnSpc>
              <a:spcBef>
                <a:spcPts val="272"/>
              </a:spcBef>
              <a:spcAft>
                <a:spcPts val="0"/>
              </a:spcAft>
              <a:buClrTx/>
              <a:buSzTx/>
              <a:buFontTx/>
              <a:buNone/>
              <a:tabLst/>
              <a:defRPr/>
            </a:pPr>
            <a:r>
              <a:rPr kumimoji="0" lang="en-GB" sz="1067" b="0" i="0" u="none" strike="noStrike" kern="1200" cap="none" spc="0" normalizeH="0" baseline="0" noProof="0" dirty="0">
                <a:ln>
                  <a:noFill/>
                </a:ln>
                <a:solidFill>
                  <a:prstClr val="white"/>
                </a:solidFill>
                <a:effectLst/>
                <a:uLnTx/>
                <a:uFillTx/>
                <a:latin typeface="Calibri"/>
                <a:ea typeface="+mn-ea"/>
                <a:cs typeface="+mn-cs"/>
              </a:rPr>
              <a:t>© 20</a:t>
            </a:r>
            <a:r>
              <a:rPr kumimoji="0" lang="sl-SI" sz="1067" b="0" i="0" u="none" strike="noStrike" kern="1200" cap="none" spc="0" normalizeH="0" baseline="0" noProof="0" dirty="0">
                <a:ln>
                  <a:noFill/>
                </a:ln>
                <a:solidFill>
                  <a:prstClr val="white"/>
                </a:solidFill>
                <a:effectLst/>
                <a:uLnTx/>
                <a:uFillTx/>
                <a:latin typeface="Calibri"/>
                <a:ea typeface="+mn-ea"/>
                <a:cs typeface="+mn-cs"/>
              </a:rPr>
              <a:t>22</a:t>
            </a:r>
            <a:r>
              <a:rPr kumimoji="0" lang="en-GB" sz="1067" b="0" i="0" u="none" strike="noStrike" kern="1200" cap="none" spc="0" normalizeH="0" baseline="0" noProof="0" dirty="0">
                <a:ln>
                  <a:noFill/>
                </a:ln>
                <a:solidFill>
                  <a:prstClr val="white"/>
                </a:solidFill>
                <a:effectLst/>
                <a:uLnTx/>
                <a:uFillTx/>
                <a:latin typeface="Calibri"/>
                <a:ea typeface="+mn-ea"/>
                <a:cs typeface="+mn-cs"/>
              </a:rPr>
              <a:t> Ipsos.</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6CD75DEC-3760-4E75-8BB2-AF501D457C73}"/>
              </a:ext>
            </a:extLst>
          </p:cNvPr>
          <p:cNvGrpSpPr/>
          <p:nvPr/>
        </p:nvGrpSpPr>
        <p:grpSpPr>
          <a:xfrm>
            <a:off x="548198" y="1061337"/>
            <a:ext cx="1200961" cy="1253591"/>
            <a:chOff x="286073" y="1746184"/>
            <a:chExt cx="1201403" cy="1254051"/>
          </a:xfrm>
        </p:grpSpPr>
        <p:sp>
          <p:nvSpPr>
            <p:cNvPr id="9" name="Oval 8">
              <a:extLst>
                <a:ext uri="{FF2B5EF4-FFF2-40B4-BE49-F238E27FC236}">
                  <a16:creationId xmlns:a16="http://schemas.microsoft.com/office/drawing/2014/main" id="{55AC9648-589F-4544-8238-C7390534FAFF}"/>
                </a:ext>
              </a:extLst>
            </p:cNvPr>
            <p:cNvSpPr/>
            <p:nvPr/>
          </p:nvSpPr>
          <p:spPr>
            <a:xfrm>
              <a:off x="390811" y="1746184"/>
              <a:ext cx="311696" cy="311696"/>
            </a:xfrm>
            <a:prstGeom prst="ellipse">
              <a:avLst/>
            </a:prstGeom>
            <a:solidFill>
              <a:schemeClr val="accent5">
                <a:lumMod val="60000"/>
                <a:lumOff val="40000"/>
              </a:schemeClr>
            </a:solidFill>
            <a:ln w="25400" cap="flat" cmpd="sng" algn="ctr">
              <a:noFill/>
              <a:prstDash val="solid"/>
            </a:ln>
            <a:effectLst/>
          </p:spPr>
          <p:txBody>
            <a:bodyPr spcFirstLastPara="0" vert="horz" wrap="square" lIns="0" tIns="0" rIns="0" bIns="0" numCol="1" spcCol="1270" rtlCol="0" anchor="ctr" anchorCtr="0">
              <a:noAutofit/>
            </a:bodyPr>
            <a:lstStyle/>
            <a:p>
              <a:pPr marL="0" marR="0" lvl="0" indent="0" algn="ctr" defTabSz="888663"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 name="Oval 9">
              <a:extLst>
                <a:ext uri="{FF2B5EF4-FFF2-40B4-BE49-F238E27FC236}">
                  <a16:creationId xmlns:a16="http://schemas.microsoft.com/office/drawing/2014/main" id="{0C4FB8F9-732A-45FC-9538-5A9DF4C6BF11}"/>
                </a:ext>
              </a:extLst>
            </p:cNvPr>
            <p:cNvSpPr/>
            <p:nvPr/>
          </p:nvSpPr>
          <p:spPr>
            <a:xfrm>
              <a:off x="345092" y="1902031"/>
              <a:ext cx="160705" cy="160705"/>
            </a:xfrm>
            <a:prstGeom prst="ellipse">
              <a:avLst/>
            </a:prstGeom>
            <a:solidFill>
              <a:schemeClr val="accent6">
                <a:lumMod val="75000"/>
              </a:schemeClr>
            </a:solidFill>
            <a:ln w="25400" cap="flat" cmpd="sng" algn="ctr">
              <a:noFill/>
              <a:prstDash val="solid"/>
            </a:ln>
            <a:effectLst/>
          </p:spPr>
          <p:txBody>
            <a:bodyPr spcFirstLastPara="0" vert="horz" wrap="square" lIns="0" tIns="0" rIns="0" bIns="0" numCol="1" spcCol="1270" rtlCol="0" anchor="ctr" anchorCtr="0">
              <a:noAutofit/>
            </a:bodyPr>
            <a:lstStyle/>
            <a:p>
              <a:pPr marL="0" marR="0" lvl="0" indent="0" algn="ctr" defTabSz="888663"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 name="Oval 11">
              <a:extLst>
                <a:ext uri="{FF2B5EF4-FFF2-40B4-BE49-F238E27FC236}">
                  <a16:creationId xmlns:a16="http://schemas.microsoft.com/office/drawing/2014/main" id="{A18301A9-CB94-4152-AB60-7E7EC19A3C6F}"/>
                </a:ext>
              </a:extLst>
            </p:cNvPr>
            <p:cNvSpPr/>
            <p:nvPr/>
          </p:nvSpPr>
          <p:spPr>
            <a:xfrm>
              <a:off x="1190900" y="2785932"/>
              <a:ext cx="160705" cy="160705"/>
            </a:xfrm>
            <a:prstGeom prst="ellipse">
              <a:avLst/>
            </a:prstGeom>
            <a:solidFill>
              <a:schemeClr val="accent5">
                <a:lumMod val="75000"/>
              </a:schemeClr>
            </a:solidFill>
            <a:ln w="25400" cap="flat" cmpd="sng" algn="ctr">
              <a:noFill/>
              <a:prstDash val="solid"/>
            </a:ln>
            <a:effectLst/>
          </p:spPr>
          <p:txBody>
            <a:bodyPr spcFirstLastPara="0" vert="horz" wrap="square" lIns="0" tIns="0" rIns="0" bIns="0" numCol="1" spcCol="1270" rtlCol="0" anchor="ctr" anchorCtr="0">
              <a:noAutofit/>
            </a:bodyPr>
            <a:lstStyle/>
            <a:p>
              <a:pPr marL="0" marR="0" lvl="0" indent="0" algn="ctr" defTabSz="888663"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 name="Oval 12">
              <a:extLst>
                <a:ext uri="{FF2B5EF4-FFF2-40B4-BE49-F238E27FC236}">
                  <a16:creationId xmlns:a16="http://schemas.microsoft.com/office/drawing/2014/main" id="{606066EE-58C3-443D-95F2-1A5A724C0088}"/>
                </a:ext>
              </a:extLst>
            </p:cNvPr>
            <p:cNvSpPr/>
            <p:nvPr/>
          </p:nvSpPr>
          <p:spPr>
            <a:xfrm>
              <a:off x="286073" y="1798833"/>
              <a:ext cx="1201403" cy="1201402"/>
            </a:xfrm>
            <a:prstGeom prst="ellipse">
              <a:avLst/>
            </a:prstGeom>
            <a:solidFill>
              <a:srgbClr val="007675"/>
            </a:solidFill>
            <a:ln w="25400" cap="flat" cmpd="sng" algn="ctr">
              <a:noFill/>
              <a:prstDash val="solid"/>
            </a:ln>
            <a:effectLst/>
          </p:spPr>
          <p:txBody>
            <a:bodyPr spcFirstLastPara="0" vert="horz" wrap="square" lIns="0" tIns="0" rIns="0" bIns="0" numCol="1" spcCol="1270" rtlCol="0" anchor="ctr" anchorCtr="0">
              <a:noAutofit/>
            </a:bodyPr>
            <a:lstStyle/>
            <a:p>
              <a:pPr marL="0" marR="0" lvl="0" indent="0" algn="ctr" defTabSz="888663"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14" name="Group 13">
            <a:extLst>
              <a:ext uri="{FF2B5EF4-FFF2-40B4-BE49-F238E27FC236}">
                <a16:creationId xmlns:a16="http://schemas.microsoft.com/office/drawing/2014/main" id="{05CDF0D3-42C8-448A-BCBF-9AA0812E19EA}"/>
              </a:ext>
            </a:extLst>
          </p:cNvPr>
          <p:cNvGrpSpPr/>
          <p:nvPr/>
        </p:nvGrpSpPr>
        <p:grpSpPr>
          <a:xfrm>
            <a:off x="1881803" y="1966770"/>
            <a:ext cx="3395187" cy="558072"/>
            <a:chOff x="1094757" y="2451081"/>
            <a:chExt cx="2847496" cy="418554"/>
          </a:xfrm>
        </p:grpSpPr>
        <p:sp>
          <p:nvSpPr>
            <p:cNvPr id="15" name="TextBox 14">
              <a:extLst>
                <a:ext uri="{FF2B5EF4-FFF2-40B4-BE49-F238E27FC236}">
                  <a16:creationId xmlns:a16="http://schemas.microsoft.com/office/drawing/2014/main" id="{24703D4C-8DCF-4E4D-95F0-E67FC2801708}"/>
                </a:ext>
              </a:extLst>
            </p:cNvPr>
            <p:cNvSpPr txBox="1"/>
            <p:nvPr/>
          </p:nvSpPr>
          <p:spPr>
            <a:xfrm>
              <a:off x="1226582" y="2451081"/>
              <a:ext cx="2715671" cy="197417"/>
            </a:xfrm>
            <a:prstGeom prst="rect">
              <a:avLst/>
            </a:prstGeom>
            <a:noFill/>
          </p:spPr>
          <p:txBody>
            <a:bodyPr wrap="square" lIns="65285" tIns="32643" rIns="65285" bIns="32643" rtlCol="0">
              <a:spAutoFit/>
            </a:bodyPr>
            <a:lstStyle/>
            <a:p>
              <a:pPr marL="0" marR="0" lvl="0" indent="0" algn="l" defTabSz="953719" rtl="0" eaLnBrk="1" fontAlgn="auto" latinLnBrk="0" hangingPunct="1">
                <a:lnSpc>
                  <a:spcPct val="110000"/>
                </a:lnSpc>
                <a:spcBef>
                  <a:spcPts val="544"/>
                </a:spcBef>
                <a:spcAft>
                  <a:spcPts val="544"/>
                </a:spcAft>
                <a:buClr>
                  <a:srgbClr val="C8C9C7"/>
                </a:buClr>
                <a:buSzTx/>
                <a:buFontTx/>
                <a:buNone/>
                <a:tabLst/>
                <a:defRPr/>
              </a:pPr>
              <a:r>
                <a:rPr kumimoji="0" lang="en-GB" sz="1269" b="0" i="0" u="none" strike="noStrike" kern="1200" cap="none" spc="0" normalizeH="0" baseline="0" noProof="0" dirty="0">
                  <a:ln>
                    <a:noFill/>
                  </a:ln>
                  <a:solidFill>
                    <a:srgbClr val="292929">
                      <a:lumMod val="50000"/>
                      <a:lumOff val="50000"/>
                    </a:srgbClr>
                  </a:solidFill>
                  <a:effectLst/>
                  <a:uLnTx/>
                  <a:uFillTx/>
                  <a:latin typeface="Century Gothic" panose="020B0502020202020204" pitchFamily="34" charset="0"/>
                  <a:ea typeface="+mn-ea"/>
                  <a:cs typeface="+mn-cs"/>
                </a:rPr>
                <a:t>+</a:t>
              </a:r>
              <a:r>
                <a:rPr kumimoji="0" lang="sl-SI" sz="1269" b="0" i="0" u="none" strike="noStrike" kern="1200" cap="none" spc="0" normalizeH="0" baseline="0" noProof="0" dirty="0">
                  <a:ln>
                    <a:noFill/>
                  </a:ln>
                  <a:solidFill>
                    <a:srgbClr val="292929">
                      <a:lumMod val="50000"/>
                      <a:lumOff val="50000"/>
                    </a:srgbClr>
                  </a:solidFill>
                  <a:effectLst/>
                  <a:uLnTx/>
                  <a:uFillTx/>
                  <a:latin typeface="Century Gothic" panose="020B0502020202020204" pitchFamily="34" charset="0"/>
                  <a:ea typeface="+mn-ea"/>
                  <a:cs typeface="+mn-cs"/>
                </a:rPr>
                <a:t>385 98 380 731</a:t>
              </a:r>
            </a:p>
          </p:txBody>
        </p:sp>
        <p:sp>
          <p:nvSpPr>
            <p:cNvPr id="16" name="Freeform 11">
              <a:extLst>
                <a:ext uri="{FF2B5EF4-FFF2-40B4-BE49-F238E27FC236}">
                  <a16:creationId xmlns:a16="http://schemas.microsoft.com/office/drawing/2014/main" id="{BBF675CC-9E36-4F7D-B2E4-1604280330D1}"/>
                </a:ext>
              </a:extLst>
            </p:cNvPr>
            <p:cNvSpPr>
              <a:spLocks noChangeAspect="1" noEditPoints="1"/>
            </p:cNvSpPr>
            <p:nvPr/>
          </p:nvSpPr>
          <p:spPr bwMode="auto">
            <a:xfrm>
              <a:off x="1130774" y="2473662"/>
              <a:ext cx="110062" cy="17219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tx1">
                <a:lumMod val="50000"/>
                <a:lumOff val="50000"/>
              </a:schemeClr>
            </a:solidFill>
            <a:ln w="9525">
              <a:noFill/>
              <a:round/>
              <a:headEnd/>
              <a:tailEnd/>
            </a:ln>
          </p:spPr>
          <p:txBody>
            <a:bodyPr vert="horz" wrap="square" lIns="95371" tIns="47685" rIns="95371" bIns="47685" numCol="1" anchor="t" anchorCtr="0" compatLnSpc="1">
              <a:prstTxWarp prst="textNoShape">
                <a:avLst/>
              </a:prstTxWarp>
            </a:bodyPr>
            <a:lstStyle/>
            <a:p>
              <a:pPr marL="0" marR="0" lvl="0" indent="0" algn="l" defTabSz="953719" rtl="0" eaLnBrk="1" fontAlgn="auto" latinLnBrk="0" hangingPunct="1">
                <a:lnSpc>
                  <a:spcPct val="100000"/>
                </a:lnSpc>
                <a:spcBef>
                  <a:spcPts val="0"/>
                </a:spcBef>
                <a:spcAft>
                  <a:spcPts val="0"/>
                </a:spcAft>
                <a:buClrTx/>
                <a:buSzTx/>
                <a:buFontTx/>
                <a:buNone/>
                <a:tabLst/>
                <a:defRPr/>
              </a:pPr>
              <a:endParaRPr kumimoji="0" lang="en-GB" sz="1451" b="0" i="0" u="none" strike="noStrike" kern="1200" cap="none" spc="0" normalizeH="0" baseline="0" noProof="0" dirty="0">
                <a:ln>
                  <a:noFill/>
                </a:ln>
                <a:solidFill>
                  <a:srgbClr val="F65083"/>
                </a:solidFill>
                <a:effectLst/>
                <a:uLnTx/>
                <a:uFillTx/>
                <a:latin typeface="Century Gothic" panose="020B0502020202020204" pitchFamily="34" charset="0"/>
                <a:ea typeface="+mn-ea"/>
                <a:cs typeface="+mn-cs"/>
              </a:endParaRPr>
            </a:p>
          </p:txBody>
        </p:sp>
        <p:sp>
          <p:nvSpPr>
            <p:cNvPr id="17" name="Freeform 7">
              <a:extLst>
                <a:ext uri="{FF2B5EF4-FFF2-40B4-BE49-F238E27FC236}">
                  <a16:creationId xmlns:a16="http://schemas.microsoft.com/office/drawing/2014/main" id="{5F94F4EB-788F-40E5-A7E3-E2B580F6C96B}"/>
                </a:ext>
              </a:extLst>
            </p:cNvPr>
            <p:cNvSpPr>
              <a:spLocks noChangeAspect="1" noEditPoints="1"/>
            </p:cNvSpPr>
            <p:nvPr/>
          </p:nvSpPr>
          <p:spPr bwMode="auto">
            <a:xfrm>
              <a:off x="1094757" y="2712566"/>
              <a:ext cx="182098" cy="143703"/>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tx1">
                <a:lumMod val="50000"/>
                <a:lumOff val="50000"/>
              </a:schemeClr>
            </a:solidFill>
            <a:ln w="9525">
              <a:noFill/>
              <a:round/>
              <a:headEnd/>
              <a:tailEnd/>
            </a:ln>
          </p:spPr>
          <p:txBody>
            <a:bodyPr vert="horz" wrap="square" lIns="95371" tIns="47685" rIns="95371" bIns="47685" numCol="1" anchor="t" anchorCtr="0" compatLnSpc="1">
              <a:prstTxWarp prst="textNoShape">
                <a:avLst/>
              </a:prstTxWarp>
            </a:bodyPr>
            <a:lstStyle/>
            <a:p>
              <a:pPr marL="0" marR="0" lvl="0" indent="0" algn="l" defTabSz="953719" rtl="0" eaLnBrk="1" fontAlgn="auto" latinLnBrk="0" hangingPunct="1">
                <a:lnSpc>
                  <a:spcPct val="100000"/>
                </a:lnSpc>
                <a:spcBef>
                  <a:spcPts val="0"/>
                </a:spcBef>
                <a:spcAft>
                  <a:spcPts val="0"/>
                </a:spcAft>
                <a:buClrTx/>
                <a:buSzTx/>
                <a:buFontTx/>
                <a:buNone/>
                <a:tabLst/>
                <a:defRPr/>
              </a:pPr>
              <a:endParaRPr kumimoji="0" lang="en-GB" sz="1451" b="0" i="0" u="none" strike="noStrike" kern="1200" cap="none" spc="0" normalizeH="0" baseline="0" noProof="0" dirty="0">
                <a:ln>
                  <a:noFill/>
                </a:ln>
                <a:solidFill>
                  <a:srgbClr val="F65083"/>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3AAE62EB-89E5-4DE9-B904-F0683DC21BD2}"/>
                </a:ext>
              </a:extLst>
            </p:cNvPr>
            <p:cNvSpPr txBox="1"/>
            <p:nvPr/>
          </p:nvSpPr>
          <p:spPr>
            <a:xfrm>
              <a:off x="1258640" y="2672218"/>
              <a:ext cx="2501992" cy="197417"/>
            </a:xfrm>
            <a:prstGeom prst="rect">
              <a:avLst/>
            </a:prstGeom>
            <a:noFill/>
          </p:spPr>
          <p:txBody>
            <a:bodyPr wrap="square" lIns="65285" tIns="32643" rIns="65285" bIns="32643" rtlCol="0">
              <a:spAutoFit/>
            </a:bodyPr>
            <a:lstStyle/>
            <a:p>
              <a:pPr marL="0" marR="0" lvl="0" indent="0" algn="l" defTabSz="953719" rtl="0" eaLnBrk="1" fontAlgn="auto" latinLnBrk="0" hangingPunct="1">
                <a:lnSpc>
                  <a:spcPct val="110000"/>
                </a:lnSpc>
                <a:spcBef>
                  <a:spcPts val="544"/>
                </a:spcBef>
                <a:spcAft>
                  <a:spcPts val="544"/>
                </a:spcAft>
                <a:buClr>
                  <a:srgbClr val="C8C9C7"/>
                </a:buClr>
                <a:buSzTx/>
                <a:buFontTx/>
                <a:buNone/>
                <a:tabLst/>
                <a:defRPr/>
              </a:pPr>
              <a:r>
                <a:rPr kumimoji="0" lang="sl-SI" sz="1269" b="0" i="0" u="none" strike="noStrike" kern="1200" cap="none" spc="0" normalizeH="0" baseline="0" noProof="0" dirty="0">
                  <a:ln>
                    <a:noFill/>
                  </a:ln>
                  <a:solidFill>
                    <a:srgbClr val="292929">
                      <a:lumMod val="50000"/>
                      <a:lumOff val="50000"/>
                    </a:srgbClr>
                  </a:solidFill>
                  <a:effectLst/>
                  <a:uLnTx/>
                  <a:uFillTx/>
                  <a:latin typeface="Century Gothic" panose="020B0502020202020204" pitchFamily="34" charset="0"/>
                  <a:ea typeface="+mn-ea"/>
                  <a:cs typeface="+mn-cs"/>
                </a:rPr>
                <a:t>vida.cencic</a:t>
              </a:r>
              <a:r>
                <a:rPr kumimoji="0" lang="en-GB" sz="1269" b="0" i="0" u="none" strike="noStrike" kern="1200" cap="none" spc="0" normalizeH="0" baseline="0" noProof="0" dirty="0">
                  <a:ln>
                    <a:noFill/>
                  </a:ln>
                  <a:solidFill>
                    <a:srgbClr val="292929">
                      <a:lumMod val="50000"/>
                      <a:lumOff val="50000"/>
                    </a:srgbClr>
                  </a:solidFill>
                  <a:effectLst/>
                  <a:uLnTx/>
                  <a:uFillTx/>
                  <a:latin typeface="Century Gothic" panose="020B0502020202020204" pitchFamily="34" charset="0"/>
                  <a:ea typeface="+mn-ea"/>
                  <a:cs typeface="+mn-cs"/>
                </a:rPr>
                <a:t>@ipsos.com</a:t>
              </a:r>
            </a:p>
          </p:txBody>
        </p:sp>
      </p:grpSp>
      <p:sp>
        <p:nvSpPr>
          <p:cNvPr id="19" name="Rectangle 18">
            <a:extLst>
              <a:ext uri="{FF2B5EF4-FFF2-40B4-BE49-F238E27FC236}">
                <a16:creationId xmlns:a16="http://schemas.microsoft.com/office/drawing/2014/main" id="{928A1C0A-8484-4936-9DC6-BBDBDF8670DD}"/>
              </a:ext>
            </a:extLst>
          </p:cNvPr>
          <p:cNvSpPr/>
          <p:nvPr/>
        </p:nvSpPr>
        <p:spPr>
          <a:xfrm>
            <a:off x="1794862" y="1343529"/>
            <a:ext cx="2098651" cy="584775"/>
          </a:xfrm>
          <a:prstGeom prst="rect">
            <a:avLst/>
          </a:prstGeom>
        </p:spPr>
        <p:txBody>
          <a:bodyPr wrap="none">
            <a:spAutoFit/>
          </a:bodyP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a:ln>
                  <a:noFill/>
                </a:ln>
                <a:solidFill>
                  <a:srgbClr val="222223"/>
                </a:solidFill>
                <a:effectLst/>
                <a:uLnTx/>
                <a:uFillTx/>
                <a:latin typeface="Century Gothic" panose="020B0502020202020204" pitchFamily="34" charset="0"/>
                <a:ea typeface="+mn-ea"/>
                <a:cs typeface="+mn-cs"/>
              </a:rPr>
              <a:t>VIDA CENCIČ</a:t>
            </a:r>
          </a:p>
          <a:p>
            <a:pPr marL="0" marR="0" lvl="0" indent="0" algn="l" defTabSz="1232345"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a:ln>
                  <a:noFill/>
                </a:ln>
                <a:solidFill>
                  <a:srgbClr val="222223"/>
                </a:solidFill>
                <a:effectLst/>
                <a:uLnTx/>
                <a:uFillTx/>
                <a:latin typeface="Century Gothic" panose="020B0502020202020204" pitchFamily="34" charset="0"/>
                <a:ea typeface="+mn-ea"/>
                <a:cs typeface="+mn-cs"/>
              </a:rPr>
              <a:t>Research Manager</a:t>
            </a:r>
          </a:p>
        </p:txBody>
      </p:sp>
      <p:grpSp>
        <p:nvGrpSpPr>
          <p:cNvPr id="20" name="Group 19">
            <a:extLst>
              <a:ext uri="{FF2B5EF4-FFF2-40B4-BE49-F238E27FC236}">
                <a16:creationId xmlns:a16="http://schemas.microsoft.com/office/drawing/2014/main" id="{E7DBDCC0-1DC9-45D8-A4D5-A9B92B8FE56A}"/>
              </a:ext>
            </a:extLst>
          </p:cNvPr>
          <p:cNvGrpSpPr/>
          <p:nvPr/>
        </p:nvGrpSpPr>
        <p:grpSpPr>
          <a:xfrm>
            <a:off x="4928217" y="1036657"/>
            <a:ext cx="1200961" cy="1253591"/>
            <a:chOff x="286073" y="1746184"/>
            <a:chExt cx="1201403" cy="1254051"/>
          </a:xfrm>
        </p:grpSpPr>
        <p:sp>
          <p:nvSpPr>
            <p:cNvPr id="21" name="Oval 20">
              <a:extLst>
                <a:ext uri="{FF2B5EF4-FFF2-40B4-BE49-F238E27FC236}">
                  <a16:creationId xmlns:a16="http://schemas.microsoft.com/office/drawing/2014/main" id="{E964D3FD-49D3-41CB-8297-9D7F5189D0BD}"/>
                </a:ext>
              </a:extLst>
            </p:cNvPr>
            <p:cNvSpPr/>
            <p:nvPr/>
          </p:nvSpPr>
          <p:spPr>
            <a:xfrm>
              <a:off x="390811" y="1746184"/>
              <a:ext cx="311696" cy="311696"/>
            </a:xfrm>
            <a:prstGeom prst="ellipse">
              <a:avLst/>
            </a:prstGeom>
            <a:solidFill>
              <a:schemeClr val="accent5">
                <a:lumMod val="60000"/>
                <a:lumOff val="40000"/>
              </a:schemeClr>
            </a:solidFill>
            <a:ln w="25400" cap="flat" cmpd="sng" algn="ctr">
              <a:noFill/>
              <a:prstDash val="solid"/>
            </a:ln>
            <a:effectLst/>
          </p:spPr>
          <p:txBody>
            <a:bodyPr spcFirstLastPara="0" vert="horz" wrap="square" lIns="0" tIns="0" rIns="0" bIns="0" numCol="1" spcCol="1270" rtlCol="0" anchor="ctr" anchorCtr="0">
              <a:noAutofit/>
            </a:bodyPr>
            <a:lstStyle/>
            <a:p>
              <a:pPr marL="0" marR="0" lvl="0" indent="0" algn="ctr" defTabSz="888663"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a:extLst>
                <a:ext uri="{FF2B5EF4-FFF2-40B4-BE49-F238E27FC236}">
                  <a16:creationId xmlns:a16="http://schemas.microsoft.com/office/drawing/2014/main" id="{8531ACE5-366B-4604-A950-31953256B7B4}"/>
                </a:ext>
              </a:extLst>
            </p:cNvPr>
            <p:cNvSpPr/>
            <p:nvPr/>
          </p:nvSpPr>
          <p:spPr>
            <a:xfrm>
              <a:off x="345092" y="1902031"/>
              <a:ext cx="160705" cy="160705"/>
            </a:xfrm>
            <a:prstGeom prst="ellipse">
              <a:avLst/>
            </a:prstGeom>
            <a:solidFill>
              <a:schemeClr val="accent6">
                <a:lumMod val="75000"/>
              </a:schemeClr>
            </a:solidFill>
            <a:ln w="25400" cap="flat" cmpd="sng" algn="ctr">
              <a:noFill/>
              <a:prstDash val="solid"/>
            </a:ln>
            <a:effectLst/>
          </p:spPr>
          <p:txBody>
            <a:bodyPr spcFirstLastPara="0" vert="horz" wrap="square" lIns="0" tIns="0" rIns="0" bIns="0" numCol="1" spcCol="1270" rtlCol="0" anchor="ctr" anchorCtr="0">
              <a:noAutofit/>
            </a:bodyPr>
            <a:lstStyle/>
            <a:p>
              <a:pPr marL="0" marR="0" lvl="0" indent="0" algn="ctr" defTabSz="888663"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3" name="Oval 22">
              <a:extLst>
                <a:ext uri="{FF2B5EF4-FFF2-40B4-BE49-F238E27FC236}">
                  <a16:creationId xmlns:a16="http://schemas.microsoft.com/office/drawing/2014/main" id="{C47D43F8-F13E-467E-8535-7367DA2DD32C}"/>
                </a:ext>
              </a:extLst>
            </p:cNvPr>
            <p:cNvSpPr/>
            <p:nvPr/>
          </p:nvSpPr>
          <p:spPr>
            <a:xfrm>
              <a:off x="1190900" y="2785932"/>
              <a:ext cx="160705" cy="160705"/>
            </a:xfrm>
            <a:prstGeom prst="ellipse">
              <a:avLst/>
            </a:prstGeom>
            <a:solidFill>
              <a:schemeClr val="accent5">
                <a:lumMod val="75000"/>
              </a:schemeClr>
            </a:solidFill>
            <a:ln w="25400" cap="flat" cmpd="sng" algn="ctr">
              <a:noFill/>
              <a:prstDash val="solid"/>
            </a:ln>
            <a:effectLst/>
          </p:spPr>
          <p:txBody>
            <a:bodyPr spcFirstLastPara="0" vert="horz" wrap="square" lIns="0" tIns="0" rIns="0" bIns="0" numCol="1" spcCol="1270" rtlCol="0" anchor="ctr" anchorCtr="0">
              <a:noAutofit/>
            </a:bodyPr>
            <a:lstStyle/>
            <a:p>
              <a:pPr marL="0" marR="0" lvl="0" indent="0" algn="ctr" defTabSz="888663"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4" name="Oval 23">
              <a:extLst>
                <a:ext uri="{FF2B5EF4-FFF2-40B4-BE49-F238E27FC236}">
                  <a16:creationId xmlns:a16="http://schemas.microsoft.com/office/drawing/2014/main" id="{D817D01F-9F76-4662-8090-02E37A5C5E3E}"/>
                </a:ext>
              </a:extLst>
            </p:cNvPr>
            <p:cNvSpPr/>
            <p:nvPr/>
          </p:nvSpPr>
          <p:spPr>
            <a:xfrm>
              <a:off x="286073" y="1798833"/>
              <a:ext cx="1201403" cy="1201402"/>
            </a:xfrm>
            <a:prstGeom prst="ellipse">
              <a:avLst/>
            </a:prstGeom>
            <a:solidFill>
              <a:srgbClr val="007675"/>
            </a:solidFill>
            <a:ln w="25400" cap="flat" cmpd="sng" algn="ctr">
              <a:noFill/>
              <a:prstDash val="solid"/>
            </a:ln>
            <a:effectLst/>
          </p:spPr>
          <p:txBody>
            <a:bodyPr spcFirstLastPara="0" vert="horz" wrap="square" lIns="0" tIns="0" rIns="0" bIns="0" numCol="1" spcCol="1270" rtlCol="0" anchor="ctr" anchorCtr="0">
              <a:noAutofit/>
            </a:bodyPr>
            <a:lstStyle/>
            <a:p>
              <a:pPr marL="0" marR="0" lvl="0" indent="0" algn="ctr" defTabSz="888663"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26" name="Group 25">
            <a:extLst>
              <a:ext uri="{FF2B5EF4-FFF2-40B4-BE49-F238E27FC236}">
                <a16:creationId xmlns:a16="http://schemas.microsoft.com/office/drawing/2014/main" id="{0C9B0049-4D41-4688-A746-C7D69DFEFB4D}"/>
              </a:ext>
            </a:extLst>
          </p:cNvPr>
          <p:cNvGrpSpPr/>
          <p:nvPr/>
        </p:nvGrpSpPr>
        <p:grpSpPr>
          <a:xfrm>
            <a:off x="6261821" y="1942090"/>
            <a:ext cx="3395187" cy="558072"/>
            <a:chOff x="1094757" y="2451081"/>
            <a:chExt cx="2847496" cy="418554"/>
          </a:xfrm>
        </p:grpSpPr>
        <p:sp>
          <p:nvSpPr>
            <p:cNvPr id="27" name="TextBox 26">
              <a:extLst>
                <a:ext uri="{FF2B5EF4-FFF2-40B4-BE49-F238E27FC236}">
                  <a16:creationId xmlns:a16="http://schemas.microsoft.com/office/drawing/2014/main" id="{C8139429-B74B-415B-BAFA-91439C43ED4C}"/>
                </a:ext>
              </a:extLst>
            </p:cNvPr>
            <p:cNvSpPr txBox="1"/>
            <p:nvPr/>
          </p:nvSpPr>
          <p:spPr>
            <a:xfrm>
              <a:off x="1226582" y="2451081"/>
              <a:ext cx="2715671" cy="197417"/>
            </a:xfrm>
            <a:prstGeom prst="rect">
              <a:avLst/>
            </a:prstGeom>
            <a:noFill/>
          </p:spPr>
          <p:txBody>
            <a:bodyPr wrap="square" lIns="65285" tIns="32643" rIns="65285" bIns="32643" rtlCol="0">
              <a:spAutoFit/>
            </a:bodyPr>
            <a:lstStyle/>
            <a:p>
              <a:pPr marL="0" marR="0" lvl="0" indent="0" algn="l" defTabSz="953719" rtl="0" eaLnBrk="1" fontAlgn="auto" latinLnBrk="0" hangingPunct="1">
                <a:lnSpc>
                  <a:spcPct val="110000"/>
                </a:lnSpc>
                <a:spcBef>
                  <a:spcPts val="544"/>
                </a:spcBef>
                <a:spcAft>
                  <a:spcPts val="544"/>
                </a:spcAft>
                <a:buClr>
                  <a:srgbClr val="C8C9C7"/>
                </a:buClr>
                <a:buSzTx/>
                <a:buFontTx/>
                <a:buNone/>
                <a:tabLst/>
                <a:defRPr/>
              </a:pPr>
              <a:r>
                <a:rPr kumimoji="0" lang="en-GB" sz="1269" b="0" i="0" u="none" strike="noStrike" kern="1200" cap="none" spc="0" normalizeH="0" baseline="0" noProof="0" dirty="0">
                  <a:ln>
                    <a:noFill/>
                  </a:ln>
                  <a:solidFill>
                    <a:srgbClr val="292929">
                      <a:lumMod val="50000"/>
                      <a:lumOff val="50000"/>
                    </a:srgbClr>
                  </a:solidFill>
                  <a:effectLst/>
                  <a:uLnTx/>
                  <a:uFillTx/>
                  <a:latin typeface="Century Gothic" panose="020B0502020202020204" pitchFamily="34" charset="0"/>
                  <a:ea typeface="+mn-ea"/>
                  <a:cs typeface="+mn-cs"/>
                </a:rPr>
                <a:t>+</a:t>
              </a:r>
              <a:r>
                <a:rPr kumimoji="0" lang="sl-SI" sz="1269" b="0" i="0" u="none" strike="noStrike" kern="1200" cap="none" spc="0" normalizeH="0" baseline="0" noProof="0" dirty="0">
                  <a:ln>
                    <a:noFill/>
                  </a:ln>
                  <a:solidFill>
                    <a:srgbClr val="292929">
                      <a:lumMod val="50000"/>
                      <a:lumOff val="50000"/>
                    </a:srgbClr>
                  </a:solidFill>
                  <a:effectLst/>
                  <a:uLnTx/>
                  <a:uFillTx/>
                  <a:latin typeface="Century Gothic" panose="020B0502020202020204" pitchFamily="34" charset="0"/>
                  <a:ea typeface="+mn-ea"/>
                  <a:cs typeface="+mn-cs"/>
                </a:rPr>
                <a:t>385 98 380 267</a:t>
              </a:r>
            </a:p>
          </p:txBody>
        </p:sp>
        <p:sp>
          <p:nvSpPr>
            <p:cNvPr id="28" name="Freeform 11">
              <a:extLst>
                <a:ext uri="{FF2B5EF4-FFF2-40B4-BE49-F238E27FC236}">
                  <a16:creationId xmlns:a16="http://schemas.microsoft.com/office/drawing/2014/main" id="{46D8442F-5508-41B2-82FF-50ACDAA7A20E}"/>
                </a:ext>
              </a:extLst>
            </p:cNvPr>
            <p:cNvSpPr>
              <a:spLocks noChangeAspect="1" noEditPoints="1"/>
            </p:cNvSpPr>
            <p:nvPr/>
          </p:nvSpPr>
          <p:spPr bwMode="auto">
            <a:xfrm>
              <a:off x="1130774" y="2473662"/>
              <a:ext cx="110062" cy="17219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tx1">
                <a:lumMod val="50000"/>
                <a:lumOff val="50000"/>
              </a:schemeClr>
            </a:solidFill>
            <a:ln w="9525">
              <a:noFill/>
              <a:round/>
              <a:headEnd/>
              <a:tailEnd/>
            </a:ln>
          </p:spPr>
          <p:txBody>
            <a:bodyPr vert="horz" wrap="square" lIns="95371" tIns="47685" rIns="95371" bIns="47685" numCol="1" anchor="t" anchorCtr="0" compatLnSpc="1">
              <a:prstTxWarp prst="textNoShape">
                <a:avLst/>
              </a:prstTxWarp>
            </a:bodyPr>
            <a:lstStyle/>
            <a:p>
              <a:pPr marL="0" marR="0" lvl="0" indent="0" algn="l" defTabSz="953719" rtl="0" eaLnBrk="1" fontAlgn="auto" latinLnBrk="0" hangingPunct="1">
                <a:lnSpc>
                  <a:spcPct val="100000"/>
                </a:lnSpc>
                <a:spcBef>
                  <a:spcPts val="0"/>
                </a:spcBef>
                <a:spcAft>
                  <a:spcPts val="0"/>
                </a:spcAft>
                <a:buClrTx/>
                <a:buSzTx/>
                <a:buFontTx/>
                <a:buNone/>
                <a:tabLst/>
                <a:defRPr/>
              </a:pPr>
              <a:endParaRPr kumimoji="0" lang="en-GB" sz="1451" b="0" i="0" u="none" strike="noStrike" kern="1200" cap="none" spc="0" normalizeH="0" baseline="0" noProof="0" dirty="0">
                <a:ln>
                  <a:noFill/>
                </a:ln>
                <a:solidFill>
                  <a:srgbClr val="F65083"/>
                </a:solidFill>
                <a:effectLst/>
                <a:uLnTx/>
                <a:uFillTx/>
                <a:latin typeface="Century Gothic" panose="020B0502020202020204" pitchFamily="34" charset="0"/>
                <a:ea typeface="+mn-ea"/>
                <a:cs typeface="+mn-cs"/>
              </a:endParaRPr>
            </a:p>
          </p:txBody>
        </p:sp>
        <p:sp>
          <p:nvSpPr>
            <p:cNvPr id="31" name="Freeform 7">
              <a:extLst>
                <a:ext uri="{FF2B5EF4-FFF2-40B4-BE49-F238E27FC236}">
                  <a16:creationId xmlns:a16="http://schemas.microsoft.com/office/drawing/2014/main" id="{4D60B6CE-6D09-4915-B0EA-BAE2B07D93D4}"/>
                </a:ext>
              </a:extLst>
            </p:cNvPr>
            <p:cNvSpPr>
              <a:spLocks noChangeAspect="1" noEditPoints="1"/>
            </p:cNvSpPr>
            <p:nvPr/>
          </p:nvSpPr>
          <p:spPr bwMode="auto">
            <a:xfrm>
              <a:off x="1094757" y="2712566"/>
              <a:ext cx="182098" cy="143703"/>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tx1">
                <a:lumMod val="50000"/>
                <a:lumOff val="50000"/>
              </a:schemeClr>
            </a:solidFill>
            <a:ln w="9525">
              <a:noFill/>
              <a:round/>
              <a:headEnd/>
              <a:tailEnd/>
            </a:ln>
          </p:spPr>
          <p:txBody>
            <a:bodyPr vert="horz" wrap="square" lIns="95371" tIns="47685" rIns="95371" bIns="47685" numCol="1" anchor="t" anchorCtr="0" compatLnSpc="1">
              <a:prstTxWarp prst="textNoShape">
                <a:avLst/>
              </a:prstTxWarp>
            </a:bodyPr>
            <a:lstStyle/>
            <a:p>
              <a:pPr marL="0" marR="0" lvl="0" indent="0" algn="l" defTabSz="953719" rtl="0" eaLnBrk="1" fontAlgn="auto" latinLnBrk="0" hangingPunct="1">
                <a:lnSpc>
                  <a:spcPct val="100000"/>
                </a:lnSpc>
                <a:spcBef>
                  <a:spcPts val="0"/>
                </a:spcBef>
                <a:spcAft>
                  <a:spcPts val="0"/>
                </a:spcAft>
                <a:buClrTx/>
                <a:buSzTx/>
                <a:buFontTx/>
                <a:buNone/>
                <a:tabLst/>
                <a:defRPr/>
              </a:pPr>
              <a:endParaRPr kumimoji="0" lang="en-GB" sz="1451" b="0" i="0" u="none" strike="noStrike" kern="1200" cap="none" spc="0" normalizeH="0" baseline="0" noProof="0" dirty="0">
                <a:ln>
                  <a:noFill/>
                </a:ln>
                <a:solidFill>
                  <a:srgbClr val="F65083"/>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C515D825-90FA-4CFE-B9FA-1996F7172A8C}"/>
                </a:ext>
              </a:extLst>
            </p:cNvPr>
            <p:cNvSpPr txBox="1"/>
            <p:nvPr/>
          </p:nvSpPr>
          <p:spPr>
            <a:xfrm>
              <a:off x="1258640" y="2672218"/>
              <a:ext cx="2501992" cy="197417"/>
            </a:xfrm>
            <a:prstGeom prst="rect">
              <a:avLst/>
            </a:prstGeom>
            <a:noFill/>
          </p:spPr>
          <p:txBody>
            <a:bodyPr wrap="square" lIns="65285" tIns="32643" rIns="65285" bIns="32643" rtlCol="0">
              <a:spAutoFit/>
            </a:bodyPr>
            <a:lstStyle/>
            <a:p>
              <a:pPr marL="0" marR="0" lvl="0" indent="0" algn="l" defTabSz="953719" rtl="0" eaLnBrk="1" fontAlgn="auto" latinLnBrk="0" hangingPunct="1">
                <a:lnSpc>
                  <a:spcPct val="110000"/>
                </a:lnSpc>
                <a:spcBef>
                  <a:spcPts val="544"/>
                </a:spcBef>
                <a:spcAft>
                  <a:spcPts val="544"/>
                </a:spcAft>
                <a:buClr>
                  <a:srgbClr val="C8C9C7"/>
                </a:buClr>
                <a:buSzTx/>
                <a:buFontTx/>
                <a:buNone/>
                <a:tabLst/>
                <a:defRPr/>
              </a:pPr>
              <a:r>
                <a:rPr kumimoji="0" lang="sl-SI" sz="1269" b="0" i="0" u="none" strike="noStrike" kern="1200" cap="none" spc="0" normalizeH="0" baseline="0" noProof="0" dirty="0">
                  <a:ln>
                    <a:noFill/>
                  </a:ln>
                  <a:solidFill>
                    <a:srgbClr val="292929">
                      <a:lumMod val="50000"/>
                      <a:lumOff val="50000"/>
                    </a:srgbClr>
                  </a:solidFill>
                  <a:effectLst/>
                  <a:uLnTx/>
                  <a:uFillTx/>
                  <a:latin typeface="Century Gothic" panose="020B0502020202020204" pitchFamily="34" charset="0"/>
                  <a:ea typeface="+mn-ea"/>
                  <a:cs typeface="+mn-cs"/>
                </a:rPr>
                <a:t>ante.salinovic</a:t>
              </a:r>
              <a:r>
                <a:rPr kumimoji="0" lang="en-GB" sz="1269" b="0" i="0" u="none" strike="noStrike" kern="1200" cap="none" spc="0" normalizeH="0" baseline="0" noProof="0" dirty="0">
                  <a:ln>
                    <a:noFill/>
                  </a:ln>
                  <a:solidFill>
                    <a:srgbClr val="292929">
                      <a:lumMod val="50000"/>
                      <a:lumOff val="50000"/>
                    </a:srgbClr>
                  </a:solidFill>
                  <a:effectLst/>
                  <a:uLnTx/>
                  <a:uFillTx/>
                  <a:latin typeface="Century Gothic" panose="020B0502020202020204" pitchFamily="34" charset="0"/>
                  <a:ea typeface="+mn-ea"/>
                  <a:cs typeface="+mn-cs"/>
                </a:rPr>
                <a:t>@ipsos.com</a:t>
              </a:r>
            </a:p>
          </p:txBody>
        </p:sp>
      </p:grpSp>
      <p:sp>
        <p:nvSpPr>
          <p:cNvPr id="33" name="Rectangle 32">
            <a:extLst>
              <a:ext uri="{FF2B5EF4-FFF2-40B4-BE49-F238E27FC236}">
                <a16:creationId xmlns:a16="http://schemas.microsoft.com/office/drawing/2014/main" id="{5CD2473E-C0F7-45A9-BBB2-6739465E22AF}"/>
              </a:ext>
            </a:extLst>
          </p:cNvPr>
          <p:cNvSpPr/>
          <p:nvPr/>
        </p:nvSpPr>
        <p:spPr>
          <a:xfrm>
            <a:off x="6174881" y="1318849"/>
            <a:ext cx="3443571" cy="584775"/>
          </a:xfrm>
          <a:prstGeom prst="rect">
            <a:avLst/>
          </a:prstGeom>
        </p:spPr>
        <p:txBody>
          <a:bodyPr wrap="none">
            <a:spAutoFit/>
          </a:bodyP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a:ln>
                  <a:noFill/>
                </a:ln>
                <a:solidFill>
                  <a:srgbClr val="222223"/>
                </a:solidFill>
                <a:effectLst/>
                <a:uLnTx/>
                <a:uFillTx/>
                <a:latin typeface="Century Gothic" panose="020B0502020202020204" pitchFamily="34" charset="0"/>
                <a:ea typeface="+mn-ea"/>
                <a:cs typeface="+mn-cs"/>
              </a:rPr>
              <a:t>ANTE ŠALINOVIĆ</a:t>
            </a:r>
          </a:p>
          <a:p>
            <a:pPr marL="0" marR="0" lvl="0" indent="0" algn="l" defTabSz="1232345"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a:ln>
                  <a:noFill/>
                </a:ln>
                <a:solidFill>
                  <a:srgbClr val="222223"/>
                </a:solidFill>
                <a:effectLst/>
                <a:uLnTx/>
                <a:uFillTx/>
                <a:latin typeface="Century Gothic" panose="020B0502020202020204" pitchFamily="34" charset="0"/>
                <a:ea typeface="+mn-ea"/>
                <a:cs typeface="+mn-cs"/>
              </a:rPr>
              <a:t>Audience measurement director</a:t>
            </a:r>
          </a:p>
        </p:txBody>
      </p:sp>
    </p:spTree>
    <p:extLst>
      <p:ext uri="{BB962C8B-B14F-4D97-AF65-F5344CB8AC3E}">
        <p14:creationId xmlns:p14="http://schemas.microsoft.com/office/powerpoint/2010/main" val="418186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53" name="Oval 52">
            <a:extLst>
              <a:ext uri="{FF2B5EF4-FFF2-40B4-BE49-F238E27FC236}">
                <a16:creationId xmlns:a16="http://schemas.microsoft.com/office/drawing/2014/main" id="{3B4B1457-77DC-4F78-9B17-4EBAA73A14E2}"/>
              </a:ext>
            </a:extLst>
          </p:cNvPr>
          <p:cNvSpPr/>
          <p:nvPr/>
        </p:nvSpPr>
        <p:spPr>
          <a:xfrm>
            <a:off x="505515" y="985980"/>
            <a:ext cx="752348" cy="752348"/>
          </a:xfrm>
          <a:prstGeom prst="ellipse">
            <a:avLst/>
          </a:prstGeom>
          <a:solidFill>
            <a:srgbClr val="007681">
              <a:lumMod val="75000"/>
            </a:srgbClr>
          </a:solidFill>
          <a:ln w="25400" cap="flat" cmpd="sng" algn="ctr">
            <a:noFill/>
            <a:prstDash val="solid"/>
          </a:ln>
          <a:effectLst/>
        </p:spPr>
        <p:txBody>
          <a:bodyPr lIns="0" tIns="0" rIns="0" bIns="0"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r>
              <a:rPr kumimoji="0" lang="sl-SI" sz="2667"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1</a:t>
            </a:r>
            <a:endParaRPr kumimoji="0" lang="en-GB" sz="2667"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4" name="Oval 53">
            <a:extLst>
              <a:ext uri="{FF2B5EF4-FFF2-40B4-BE49-F238E27FC236}">
                <a16:creationId xmlns:a16="http://schemas.microsoft.com/office/drawing/2014/main" id="{74E75F27-9DFF-4B30-8F3C-7A04ECD729E6}"/>
              </a:ext>
            </a:extLst>
          </p:cNvPr>
          <p:cNvSpPr/>
          <p:nvPr/>
        </p:nvSpPr>
        <p:spPr>
          <a:xfrm>
            <a:off x="492924" y="2058952"/>
            <a:ext cx="752348" cy="752348"/>
          </a:xfrm>
          <a:prstGeom prst="ellipse">
            <a:avLst/>
          </a:prstGeom>
          <a:solidFill>
            <a:srgbClr val="007681"/>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32345" rtl="0" eaLnBrk="1" fontAlgn="auto" latinLnBrk="0" hangingPunct="1">
              <a:lnSpc>
                <a:spcPct val="100000"/>
              </a:lnSpc>
              <a:spcBef>
                <a:spcPts val="0"/>
              </a:spcBef>
              <a:spcAft>
                <a:spcPts val="0"/>
              </a:spcAft>
              <a:buClrTx/>
              <a:buSzTx/>
              <a:buFontTx/>
              <a:buNone/>
              <a:tabLst/>
              <a:defRPr/>
            </a:pPr>
            <a:r>
              <a:rPr kumimoji="0" lang="sl-SI" sz="2667"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2</a:t>
            </a:r>
            <a:endParaRPr kumimoji="0" lang="en-GB" sz="2667"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5" name="Oval 54">
            <a:extLst>
              <a:ext uri="{FF2B5EF4-FFF2-40B4-BE49-F238E27FC236}">
                <a16:creationId xmlns:a16="http://schemas.microsoft.com/office/drawing/2014/main" id="{E0ED8AA9-6D1F-4BE1-9DF5-481E255DC03A}"/>
              </a:ext>
            </a:extLst>
          </p:cNvPr>
          <p:cNvSpPr/>
          <p:nvPr/>
        </p:nvSpPr>
        <p:spPr>
          <a:xfrm>
            <a:off x="510823" y="3604561"/>
            <a:ext cx="752348" cy="752348"/>
          </a:xfrm>
          <a:prstGeom prst="ellipse">
            <a:avLst/>
          </a:prstGeom>
          <a:solidFill>
            <a:srgbClr val="71B2C9">
              <a:lumMod val="75000"/>
            </a:srgbClr>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32345" rtl="0" eaLnBrk="1" fontAlgn="auto" latinLnBrk="0" hangingPunct="1">
              <a:lnSpc>
                <a:spcPct val="100000"/>
              </a:lnSpc>
              <a:spcBef>
                <a:spcPts val="0"/>
              </a:spcBef>
              <a:spcAft>
                <a:spcPts val="0"/>
              </a:spcAft>
              <a:buClrTx/>
              <a:buSzTx/>
              <a:buFontTx/>
              <a:buNone/>
              <a:tabLst/>
              <a:defRPr/>
            </a:pPr>
            <a:r>
              <a:rPr kumimoji="0" lang="sl-SI" sz="2667"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3</a:t>
            </a:r>
            <a:endParaRPr kumimoji="0" lang="en-GB" sz="2667"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56" name="Straight Connector 12">
            <a:extLst>
              <a:ext uri="{FF2B5EF4-FFF2-40B4-BE49-F238E27FC236}">
                <a16:creationId xmlns:a16="http://schemas.microsoft.com/office/drawing/2014/main" id="{13E4FCBE-EE2A-48D7-B279-F1D8F224E3E8}"/>
              </a:ext>
            </a:extLst>
          </p:cNvPr>
          <p:cNvCxnSpPr>
            <a:cxnSpLocks/>
            <a:stCxn id="53" idx="6"/>
          </p:cNvCxnSpPr>
          <p:nvPr/>
        </p:nvCxnSpPr>
        <p:spPr>
          <a:xfrm>
            <a:off x="1257863" y="1362154"/>
            <a:ext cx="10054043" cy="33619"/>
          </a:xfrm>
          <a:prstGeom prst="line">
            <a:avLst/>
          </a:prstGeom>
          <a:noFill/>
          <a:ln w="9525" cap="rnd" cmpd="sng" algn="ctr">
            <a:solidFill>
              <a:srgbClr val="007681"/>
            </a:solidFill>
            <a:prstDash val="solid"/>
            <a:tailEnd type="oval" w="lg" len="lg"/>
          </a:ln>
          <a:effectLst/>
        </p:spPr>
      </p:cxnSp>
      <p:sp>
        <p:nvSpPr>
          <p:cNvPr id="57" name="Rectangle 56">
            <a:extLst>
              <a:ext uri="{FF2B5EF4-FFF2-40B4-BE49-F238E27FC236}">
                <a16:creationId xmlns:a16="http://schemas.microsoft.com/office/drawing/2014/main" id="{E54A1764-B43B-4B95-83CF-8AC125EE36D4}"/>
              </a:ext>
            </a:extLst>
          </p:cNvPr>
          <p:cNvSpPr/>
          <p:nvPr/>
        </p:nvSpPr>
        <p:spPr>
          <a:xfrm>
            <a:off x="1379476" y="808180"/>
            <a:ext cx="5186141" cy="752348"/>
          </a:xfrm>
          <a:prstGeom prst="rect">
            <a:avLst/>
          </a:prstGeom>
          <a:noFill/>
          <a:ln w="25400" cap="flat" cmpd="sng" algn="ctr">
            <a:noFill/>
            <a:prstDash val="solid"/>
          </a:ln>
          <a:effectLst/>
        </p:spPr>
        <p:txBody>
          <a:bodyPr lIns="0" tIns="0" rIns="0" bIns="0" rtlCol="0" anchor="ct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sl-SI" sz="1867" b="1" i="0" u="none" strike="noStrike" kern="0" cap="none" spc="0" normalizeH="0" baseline="0" noProof="0" dirty="0">
                <a:ln>
                  <a:noFill/>
                </a:ln>
                <a:solidFill>
                  <a:srgbClr val="1B365D"/>
                </a:solidFill>
                <a:effectLst/>
                <a:uLnTx/>
                <a:uFillTx/>
                <a:latin typeface="Century Gothic" panose="020B0502020202020204" pitchFamily="34" charset="0"/>
                <a:ea typeface="+mn-ea"/>
                <a:cs typeface="+mn-cs"/>
              </a:rPr>
              <a:t>METODOLOGIJA</a:t>
            </a:r>
            <a:endParaRPr kumimoji="0" lang="en-GB" sz="1867" b="1" i="0" u="none" strike="noStrike" kern="0" cap="none" spc="0" normalizeH="0" baseline="0" noProof="0" dirty="0">
              <a:ln>
                <a:noFill/>
              </a:ln>
              <a:solidFill>
                <a:srgbClr val="1B365D"/>
              </a:solidFill>
              <a:effectLst/>
              <a:uLnTx/>
              <a:uFillTx/>
              <a:latin typeface="Century Gothic" panose="020B0502020202020204" pitchFamily="34" charset="0"/>
              <a:ea typeface="+mn-ea"/>
              <a:cs typeface="+mn-cs"/>
            </a:endParaRPr>
          </a:p>
        </p:txBody>
      </p:sp>
      <p:sp>
        <p:nvSpPr>
          <p:cNvPr id="58" name="Rectangle 57">
            <a:extLst>
              <a:ext uri="{FF2B5EF4-FFF2-40B4-BE49-F238E27FC236}">
                <a16:creationId xmlns:a16="http://schemas.microsoft.com/office/drawing/2014/main" id="{C5FC2EDD-F0B9-47FF-9E3F-03FA9568CC23}"/>
              </a:ext>
            </a:extLst>
          </p:cNvPr>
          <p:cNvSpPr/>
          <p:nvPr/>
        </p:nvSpPr>
        <p:spPr>
          <a:xfrm>
            <a:off x="1386414" y="1950244"/>
            <a:ext cx="5186141" cy="752348"/>
          </a:xfrm>
          <a:prstGeom prst="rect">
            <a:avLst/>
          </a:prstGeom>
          <a:noFill/>
          <a:ln w="25400" cap="flat" cmpd="sng" algn="ctr">
            <a:noFill/>
            <a:prstDash val="solid"/>
          </a:ln>
          <a:effectLst/>
        </p:spPr>
        <p:txBody>
          <a:bodyPr lIns="0" tIns="0" rIns="0" bIns="0" rtlCol="0" anchor="ct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hr-HR" sz="1867" b="1" i="0" u="none" strike="noStrike" kern="0" cap="none" spc="0" normalizeH="0" baseline="0" noProof="0" dirty="0">
                <a:ln>
                  <a:noFill/>
                </a:ln>
                <a:solidFill>
                  <a:srgbClr val="1B365D"/>
                </a:solidFill>
                <a:effectLst/>
                <a:uLnTx/>
                <a:uFillTx/>
                <a:latin typeface="Century Gothic" panose="020B0502020202020204" pitchFamily="34" charset="0"/>
                <a:ea typeface="+mn-ea"/>
                <a:cs typeface="+mn-cs"/>
              </a:rPr>
              <a:t>UZORAK</a:t>
            </a:r>
            <a:endParaRPr kumimoji="0" lang="en-GB" sz="1867" b="1" i="0" u="none" strike="noStrike" kern="0" cap="none" spc="0" normalizeH="0" baseline="0" noProof="0" dirty="0">
              <a:ln>
                <a:noFill/>
              </a:ln>
              <a:solidFill>
                <a:srgbClr val="1B365D"/>
              </a:solidFill>
              <a:effectLst/>
              <a:uLnTx/>
              <a:uFillTx/>
              <a:latin typeface="Century Gothic" panose="020B0502020202020204" pitchFamily="34" charset="0"/>
              <a:ea typeface="+mn-ea"/>
              <a:cs typeface="+mn-cs"/>
            </a:endParaRPr>
          </a:p>
        </p:txBody>
      </p:sp>
      <p:sp>
        <p:nvSpPr>
          <p:cNvPr id="59" name="Rectangle 58">
            <a:extLst>
              <a:ext uri="{FF2B5EF4-FFF2-40B4-BE49-F238E27FC236}">
                <a16:creationId xmlns:a16="http://schemas.microsoft.com/office/drawing/2014/main" id="{5E06BC37-7BE0-4A79-BB89-BA66D1AB0C12}"/>
              </a:ext>
            </a:extLst>
          </p:cNvPr>
          <p:cNvSpPr/>
          <p:nvPr/>
        </p:nvSpPr>
        <p:spPr>
          <a:xfrm>
            <a:off x="1410452" y="3482669"/>
            <a:ext cx="5186141" cy="752348"/>
          </a:xfrm>
          <a:prstGeom prst="rect">
            <a:avLst/>
          </a:prstGeom>
          <a:noFill/>
          <a:ln w="25400" cap="flat" cmpd="sng" algn="ctr">
            <a:noFill/>
            <a:prstDash val="solid"/>
          </a:ln>
          <a:effectLst/>
        </p:spPr>
        <p:txBody>
          <a:bodyPr lIns="0" tIns="0" rIns="0" bIns="0" rtlCol="0" anchor="ct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sl-SI" sz="1867" b="1" i="0" u="none" strike="noStrike" kern="0" cap="none" spc="0" normalizeH="0" baseline="0" noProof="0" dirty="0">
                <a:ln>
                  <a:noFill/>
                </a:ln>
                <a:solidFill>
                  <a:srgbClr val="1B365D"/>
                </a:solidFill>
                <a:effectLst/>
                <a:uLnTx/>
                <a:uFillTx/>
                <a:latin typeface="Century Gothic" panose="020B0502020202020204" pitchFamily="34" charset="0"/>
                <a:ea typeface="+mn-ea"/>
                <a:cs typeface="+mn-cs"/>
              </a:rPr>
              <a:t>TERMIN </a:t>
            </a:r>
            <a:endParaRPr kumimoji="0" lang="en-GB" sz="1867" b="1" i="0" u="none" strike="noStrike" kern="0" cap="none" spc="0" normalizeH="0" baseline="0" noProof="0" dirty="0">
              <a:ln>
                <a:noFill/>
              </a:ln>
              <a:solidFill>
                <a:srgbClr val="1B365D"/>
              </a:solidFill>
              <a:effectLst/>
              <a:uLnTx/>
              <a:uFillTx/>
              <a:latin typeface="Century Gothic" panose="020B0502020202020204" pitchFamily="34" charset="0"/>
              <a:ea typeface="+mn-ea"/>
              <a:cs typeface="+mn-cs"/>
            </a:endParaRPr>
          </a:p>
        </p:txBody>
      </p:sp>
      <p:sp>
        <p:nvSpPr>
          <p:cNvPr id="60" name="Text Placeholder 8">
            <a:extLst>
              <a:ext uri="{FF2B5EF4-FFF2-40B4-BE49-F238E27FC236}">
                <a16:creationId xmlns:a16="http://schemas.microsoft.com/office/drawing/2014/main" id="{F8C81762-2318-4EAB-9770-F07EB3E316D5}"/>
              </a:ext>
            </a:extLst>
          </p:cNvPr>
          <p:cNvSpPr txBox="1">
            <a:spLocks/>
          </p:cNvSpPr>
          <p:nvPr/>
        </p:nvSpPr>
        <p:spPr>
          <a:xfrm>
            <a:off x="1608105" y="1395773"/>
            <a:ext cx="9703800" cy="1050095"/>
          </a:xfrm>
          <a:prstGeom prst="rect">
            <a:avLst/>
          </a:prstGeom>
          <a:noFill/>
        </p:spPr>
        <p:txBody>
          <a:bodyPr/>
          <a:lstStyle>
            <a:lvl1pPr marL="0" indent="0" algn="l" defTabSz="1199839" rtl="0" eaLnBrk="1" latinLnBrk="0" hangingPunct="1">
              <a:lnSpc>
                <a:spcPct val="90000"/>
              </a:lnSpc>
              <a:spcBef>
                <a:spcPts val="0"/>
              </a:spcBef>
              <a:buFont typeface="Arial" pitchFamily="34" charset="0"/>
              <a:buNone/>
              <a:defRPr sz="1800" kern="1200">
                <a:solidFill>
                  <a:schemeClr val="tx2"/>
                </a:solidFill>
                <a:latin typeface="+mn-lt"/>
                <a:ea typeface="+mn-ea"/>
                <a:cs typeface="+mn-cs"/>
              </a:defRPr>
            </a:lvl1pPr>
            <a:lvl2pPr marL="180975" indent="-180975" algn="l" defTabSz="1199839" rtl="0" eaLnBrk="1" latinLnBrk="0" hangingPunct="1">
              <a:lnSpc>
                <a:spcPct val="9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90000"/>
              </a:lnSpc>
              <a:spcBef>
                <a:spcPts val="0"/>
              </a:spcBef>
              <a:buFont typeface="Calibri" panose="020F0502020204030204" pitchFamily="34" charset="0"/>
              <a:buChar char="–"/>
              <a:defRPr sz="1800" kern="1200">
                <a:solidFill>
                  <a:schemeClr val="tx2"/>
                </a:solidFill>
                <a:latin typeface="+mn-lt"/>
                <a:ea typeface="+mn-ea"/>
                <a:cs typeface="+mn-cs"/>
              </a:defRPr>
            </a:lvl3pPr>
            <a:lvl4pPr marL="540000" indent="-180000" algn="l" defTabSz="1199839" rtl="0" eaLnBrk="1" latinLnBrk="0" hangingPunct="1">
              <a:spcBef>
                <a:spcPct val="20000"/>
              </a:spcBef>
              <a:buFont typeface="Wingdings" panose="05000000000000000000" pitchFamily="2" charset="2"/>
              <a:buChar char="§"/>
              <a:defRPr sz="1600" kern="1200">
                <a:solidFill>
                  <a:schemeClr val="tx2"/>
                </a:solidFill>
                <a:latin typeface="+mn-lt"/>
                <a:ea typeface="+mn-ea"/>
                <a:cs typeface="+mn-cs"/>
              </a:defRPr>
            </a:lvl4pPr>
            <a:lvl5pPr marL="720000" indent="-180000" algn="l" defTabSz="1199839" rtl="0" eaLnBrk="1" latinLnBrk="0" hangingPunct="1">
              <a:spcBef>
                <a:spcPct val="2000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ct val="2000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380990" marR="0" lvl="0" indent="-380990" algn="l" defTabSz="1599745" rtl="0" eaLnBrk="1" fontAlgn="auto" latinLnBrk="0" hangingPunct="1">
              <a:lnSpc>
                <a:spcPct val="100000"/>
              </a:lnSpc>
              <a:spcBef>
                <a:spcPts val="0"/>
              </a:spcBef>
              <a:spcAft>
                <a:spcPts val="0"/>
              </a:spcAft>
              <a:buClrTx/>
              <a:buSzTx/>
              <a:buFont typeface="Arial" pitchFamily="34" charset="0"/>
              <a:buChar char="•"/>
              <a:tabLst/>
              <a:defRPr/>
            </a:pPr>
            <a:r>
              <a:rPr kumimoji="0" lang="hr-HR"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rPr>
              <a:t>CAWI – On-line anketa s Ipsos panelistima</a:t>
            </a:r>
            <a:endParaRPr kumimoji="0" lang="en-US"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endParaRPr>
          </a:p>
          <a:p>
            <a:pPr marL="380990" marR="0" lvl="0" indent="-380990" algn="l" defTabSz="1599745" rtl="0" eaLnBrk="1" fontAlgn="auto" latinLnBrk="0" hangingPunct="1">
              <a:lnSpc>
                <a:spcPct val="100000"/>
              </a:lnSpc>
              <a:spcBef>
                <a:spcPts val="0"/>
              </a:spcBef>
              <a:spcAft>
                <a:spcPts val="0"/>
              </a:spcAft>
              <a:buClrTx/>
              <a:buSzTx/>
              <a:buFont typeface="Arial" pitchFamily="34" charset="0"/>
              <a:buChar char="•"/>
              <a:tabLst/>
              <a:defRPr/>
            </a:pPr>
            <a:endPar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endParaRPr>
          </a:p>
        </p:txBody>
      </p:sp>
      <p:sp>
        <p:nvSpPr>
          <p:cNvPr id="61" name="Text Placeholder 8">
            <a:extLst>
              <a:ext uri="{FF2B5EF4-FFF2-40B4-BE49-F238E27FC236}">
                <a16:creationId xmlns:a16="http://schemas.microsoft.com/office/drawing/2014/main" id="{4160F5AA-BC53-463B-ACEE-D542901BABE1}"/>
              </a:ext>
            </a:extLst>
          </p:cNvPr>
          <p:cNvSpPr txBox="1">
            <a:spLocks/>
          </p:cNvSpPr>
          <p:nvPr/>
        </p:nvSpPr>
        <p:spPr>
          <a:xfrm>
            <a:off x="1608105" y="2669069"/>
            <a:ext cx="9658491" cy="962659"/>
          </a:xfrm>
          <a:prstGeom prst="rect">
            <a:avLst/>
          </a:prstGeom>
          <a:noFill/>
        </p:spPr>
        <p:txBody>
          <a:bodyPr/>
          <a:lstStyle>
            <a:lvl1pPr marL="0" indent="0" algn="l" defTabSz="1199839" rtl="0" eaLnBrk="1" latinLnBrk="0" hangingPunct="1">
              <a:lnSpc>
                <a:spcPct val="90000"/>
              </a:lnSpc>
              <a:spcBef>
                <a:spcPts val="0"/>
              </a:spcBef>
              <a:buFont typeface="Arial" pitchFamily="34" charset="0"/>
              <a:buNone/>
              <a:defRPr sz="1800" kern="1200">
                <a:solidFill>
                  <a:schemeClr val="tx2"/>
                </a:solidFill>
                <a:latin typeface="+mn-lt"/>
                <a:ea typeface="+mn-ea"/>
                <a:cs typeface="+mn-cs"/>
              </a:defRPr>
            </a:lvl1pPr>
            <a:lvl2pPr marL="180975" indent="-180975" algn="l" defTabSz="1199839" rtl="0" eaLnBrk="1" latinLnBrk="0" hangingPunct="1">
              <a:lnSpc>
                <a:spcPct val="9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90000"/>
              </a:lnSpc>
              <a:spcBef>
                <a:spcPts val="0"/>
              </a:spcBef>
              <a:buFont typeface="Calibri" panose="020F0502020204030204" pitchFamily="34" charset="0"/>
              <a:buChar char="–"/>
              <a:defRPr sz="1800" kern="1200">
                <a:solidFill>
                  <a:schemeClr val="tx2"/>
                </a:solidFill>
                <a:latin typeface="+mn-lt"/>
                <a:ea typeface="+mn-ea"/>
                <a:cs typeface="+mn-cs"/>
              </a:defRPr>
            </a:lvl3pPr>
            <a:lvl4pPr marL="540000" indent="-180000" algn="l" defTabSz="1199839" rtl="0" eaLnBrk="1" latinLnBrk="0" hangingPunct="1">
              <a:spcBef>
                <a:spcPct val="20000"/>
              </a:spcBef>
              <a:buFont typeface="Wingdings" panose="05000000000000000000" pitchFamily="2" charset="2"/>
              <a:buChar char="§"/>
              <a:defRPr sz="1600" kern="1200">
                <a:solidFill>
                  <a:schemeClr val="tx2"/>
                </a:solidFill>
                <a:latin typeface="+mn-lt"/>
                <a:ea typeface="+mn-ea"/>
                <a:cs typeface="+mn-cs"/>
              </a:defRPr>
            </a:lvl4pPr>
            <a:lvl5pPr marL="720000" indent="-180000" algn="l" defTabSz="1199839" rtl="0" eaLnBrk="1" latinLnBrk="0" hangingPunct="1">
              <a:spcBef>
                <a:spcPct val="2000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ct val="2000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0" marR="0" lvl="0" indent="0" algn="l" defTabSz="1599745" rtl="0" eaLnBrk="1" fontAlgn="auto" latinLnBrk="0" hangingPunct="1">
              <a:lnSpc>
                <a:spcPct val="100000"/>
              </a:lnSpc>
              <a:spcBef>
                <a:spcPts val="0"/>
              </a:spcBef>
              <a:spcAft>
                <a:spcPts val="0"/>
              </a:spcAft>
              <a:buClrTx/>
              <a:buSzTx/>
              <a:buFont typeface="Arial" pitchFamily="34" charset="0"/>
              <a:buNone/>
              <a:tabLst/>
              <a:defRPr/>
            </a:pPr>
            <a:r>
              <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rPr>
              <a:t>N=600</a:t>
            </a:r>
          </a:p>
          <a:p>
            <a:pPr marL="380990" marR="0" lvl="0" indent="-380990" algn="l" defTabSz="1599745" rtl="0" eaLnBrk="1" fontAlgn="auto" latinLnBrk="0" hangingPunct="1">
              <a:lnSpc>
                <a:spcPct val="100000"/>
              </a:lnSpc>
              <a:spcBef>
                <a:spcPts val="0"/>
              </a:spcBef>
              <a:spcAft>
                <a:spcPts val="0"/>
              </a:spcAft>
              <a:buClrTx/>
              <a:buSzTx/>
              <a:buFont typeface="Arial" pitchFamily="34" charset="0"/>
              <a:buChar char="•"/>
              <a:tabLst/>
              <a:defRPr/>
            </a:pPr>
            <a:r>
              <a:rPr kumimoji="0" lang="hr-HR" sz="1467" b="0" i="0" u="none" strike="noStrike" kern="1200" cap="none" spc="0" normalizeH="0" baseline="0" dirty="0">
                <a:ln>
                  <a:noFill/>
                </a:ln>
                <a:solidFill>
                  <a:srgbClr val="222223">
                    <a:lumMod val="75000"/>
                    <a:lumOff val="25000"/>
                  </a:srgbClr>
                </a:solidFill>
                <a:effectLst/>
                <a:uLnTx/>
                <a:uFillTx/>
                <a:latin typeface="Century Gothic" panose="020B0502020202020204" pitchFamily="34" charset="0"/>
                <a:ea typeface="+mn-ea"/>
                <a:cs typeface="+mn-cs"/>
              </a:rPr>
              <a:t>Reprezentativan uzorak građana u dobi od 20 do 50 godina sa prebivalištem na području Republike Hrvatske</a:t>
            </a:r>
          </a:p>
          <a:p>
            <a:pPr marL="0" marR="0" lvl="0" indent="0" algn="l" defTabSz="1599745" rtl="0" eaLnBrk="1" fontAlgn="auto" latinLnBrk="0" hangingPunct="1">
              <a:lnSpc>
                <a:spcPct val="100000"/>
              </a:lnSpc>
              <a:spcBef>
                <a:spcPts val="0"/>
              </a:spcBef>
              <a:spcAft>
                <a:spcPts val="0"/>
              </a:spcAft>
              <a:buClrTx/>
              <a:buSzTx/>
              <a:buFont typeface="Arial" pitchFamily="34" charset="0"/>
              <a:buNone/>
              <a:tabLst/>
              <a:defRPr/>
            </a:pPr>
            <a:endPar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endParaRPr>
          </a:p>
        </p:txBody>
      </p:sp>
      <p:cxnSp>
        <p:nvCxnSpPr>
          <p:cNvPr id="62" name="Straight Connector 12">
            <a:extLst>
              <a:ext uri="{FF2B5EF4-FFF2-40B4-BE49-F238E27FC236}">
                <a16:creationId xmlns:a16="http://schemas.microsoft.com/office/drawing/2014/main" id="{89C52CB3-5CDE-42B4-81A6-62FBD3079AFB}"/>
              </a:ext>
            </a:extLst>
          </p:cNvPr>
          <p:cNvCxnSpPr>
            <a:cxnSpLocks/>
          </p:cNvCxnSpPr>
          <p:nvPr/>
        </p:nvCxnSpPr>
        <p:spPr>
          <a:xfrm flipV="1">
            <a:off x="1235429" y="2489664"/>
            <a:ext cx="10054043" cy="33617"/>
          </a:xfrm>
          <a:prstGeom prst="line">
            <a:avLst/>
          </a:prstGeom>
          <a:noFill/>
          <a:ln w="9525" cap="rnd" cmpd="sng" algn="ctr">
            <a:solidFill>
              <a:srgbClr val="007681"/>
            </a:solidFill>
            <a:prstDash val="solid"/>
            <a:tailEnd type="oval" w="lg" len="lg"/>
          </a:ln>
          <a:effectLst/>
        </p:spPr>
      </p:cxnSp>
      <p:cxnSp>
        <p:nvCxnSpPr>
          <p:cNvPr id="63" name="Straight Connector 12">
            <a:extLst>
              <a:ext uri="{FF2B5EF4-FFF2-40B4-BE49-F238E27FC236}">
                <a16:creationId xmlns:a16="http://schemas.microsoft.com/office/drawing/2014/main" id="{CB4CD945-5BA0-4BB3-AF09-F45DB28E062F}"/>
              </a:ext>
            </a:extLst>
          </p:cNvPr>
          <p:cNvCxnSpPr/>
          <p:nvPr/>
        </p:nvCxnSpPr>
        <p:spPr>
          <a:xfrm>
            <a:off x="1235429" y="4061499"/>
            <a:ext cx="10078080" cy="9507"/>
          </a:xfrm>
          <a:prstGeom prst="line">
            <a:avLst/>
          </a:prstGeom>
          <a:noFill/>
          <a:ln w="9525" cap="rnd" cmpd="sng" algn="ctr">
            <a:solidFill>
              <a:srgbClr val="71B2C9">
                <a:lumMod val="75000"/>
              </a:srgbClr>
            </a:solidFill>
            <a:prstDash val="solid"/>
            <a:tailEnd type="oval" w="lg" len="lg"/>
          </a:ln>
          <a:effectLst/>
        </p:spPr>
      </p:cxnSp>
      <p:sp>
        <p:nvSpPr>
          <p:cNvPr id="64" name="Rectangle 63">
            <a:extLst>
              <a:ext uri="{FF2B5EF4-FFF2-40B4-BE49-F238E27FC236}">
                <a16:creationId xmlns:a16="http://schemas.microsoft.com/office/drawing/2014/main" id="{282B25A3-D6EB-4DBA-9BE4-A28E34A2C9DC}"/>
              </a:ext>
            </a:extLst>
          </p:cNvPr>
          <p:cNvSpPr/>
          <p:nvPr/>
        </p:nvSpPr>
        <p:spPr>
          <a:xfrm>
            <a:off x="623392" y="275191"/>
            <a:ext cx="4528804" cy="492443"/>
          </a:xfrm>
          <a:prstGeom prst="rect">
            <a:avLst/>
          </a:prstGeom>
        </p:spPr>
        <p:txBody>
          <a:bodyPr wrap="none">
            <a:spAutoFit/>
          </a:bodyPr>
          <a:lstStyle/>
          <a:p>
            <a:pPr marL="0" marR="0" lvl="0" indent="0" algn="l" defTabSz="1232345" rtl="0" eaLnBrk="1" fontAlgn="auto" latinLnBrk="0" hangingPunct="1">
              <a:lnSpc>
                <a:spcPct val="100000"/>
              </a:lnSpc>
              <a:spcBef>
                <a:spcPts val="0"/>
              </a:spcBef>
              <a:spcAft>
                <a:spcPts val="0"/>
              </a:spcAft>
              <a:buClrTx/>
              <a:buSzTx/>
              <a:buFontTx/>
              <a:buNone/>
              <a:tabLst/>
              <a:defRPr/>
            </a:pPr>
            <a:r>
              <a:rPr lang="hr-HR" sz="2600" b="1" dirty="0">
                <a:gradFill>
                  <a:gsLst>
                    <a:gs pos="99000">
                      <a:srgbClr val="009D9C"/>
                    </a:gs>
                    <a:gs pos="0">
                      <a:srgbClr val="2F469C"/>
                    </a:gs>
                  </a:gsLst>
                  <a:lin ang="2700000" scaled="0"/>
                </a:gradFill>
                <a:latin typeface="Biome" panose="020B0503030204020804" pitchFamily="34" charset="0"/>
                <a:ea typeface="+mj-ea"/>
                <a:cs typeface="Biome" panose="020B0503030204020804" pitchFamily="34" charset="0"/>
              </a:rPr>
              <a:t>Kvantitativno istraživanje</a:t>
            </a:r>
            <a:endParaRPr lang="en-GB" sz="2600" b="1" dirty="0">
              <a:gradFill>
                <a:gsLst>
                  <a:gs pos="99000">
                    <a:srgbClr val="009D9C"/>
                  </a:gs>
                  <a:gs pos="0">
                    <a:srgbClr val="2F469C"/>
                  </a:gs>
                </a:gsLst>
                <a:lin ang="2700000" scaled="0"/>
              </a:gradFill>
              <a:latin typeface="Biome" panose="020B0503030204020804" pitchFamily="34" charset="0"/>
              <a:ea typeface="+mj-ea"/>
              <a:cs typeface="Biome" panose="020B0503030204020804" pitchFamily="34" charset="0"/>
            </a:endParaRPr>
          </a:p>
        </p:txBody>
      </p:sp>
      <p:sp>
        <p:nvSpPr>
          <p:cNvPr id="65" name="Text Placeholder 8">
            <a:extLst>
              <a:ext uri="{FF2B5EF4-FFF2-40B4-BE49-F238E27FC236}">
                <a16:creationId xmlns:a16="http://schemas.microsoft.com/office/drawing/2014/main" id="{EB89995F-6702-405F-8BDE-DA6BFE04ACEB}"/>
              </a:ext>
            </a:extLst>
          </p:cNvPr>
          <p:cNvSpPr txBox="1">
            <a:spLocks/>
          </p:cNvSpPr>
          <p:nvPr/>
        </p:nvSpPr>
        <p:spPr>
          <a:xfrm>
            <a:off x="1655020" y="4181396"/>
            <a:ext cx="9703800" cy="640843"/>
          </a:xfrm>
          <a:prstGeom prst="rect">
            <a:avLst/>
          </a:prstGeom>
          <a:noFill/>
        </p:spPr>
        <p:txBody>
          <a:bodyPr/>
          <a:lstStyle>
            <a:lvl1pPr marL="0" indent="0" algn="l" defTabSz="1199839" rtl="0" eaLnBrk="1" latinLnBrk="0" hangingPunct="1">
              <a:lnSpc>
                <a:spcPct val="90000"/>
              </a:lnSpc>
              <a:spcBef>
                <a:spcPts val="0"/>
              </a:spcBef>
              <a:buFont typeface="Arial" pitchFamily="34" charset="0"/>
              <a:buNone/>
              <a:defRPr sz="1800" kern="1200">
                <a:solidFill>
                  <a:schemeClr val="tx2"/>
                </a:solidFill>
                <a:latin typeface="+mn-lt"/>
                <a:ea typeface="+mn-ea"/>
                <a:cs typeface="+mn-cs"/>
              </a:defRPr>
            </a:lvl1pPr>
            <a:lvl2pPr marL="180975" indent="-180975" algn="l" defTabSz="1199839" rtl="0" eaLnBrk="1" latinLnBrk="0" hangingPunct="1">
              <a:lnSpc>
                <a:spcPct val="9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90000"/>
              </a:lnSpc>
              <a:spcBef>
                <a:spcPts val="0"/>
              </a:spcBef>
              <a:buFont typeface="Calibri" panose="020F0502020204030204" pitchFamily="34" charset="0"/>
              <a:buChar char="–"/>
              <a:defRPr sz="1800" kern="1200">
                <a:solidFill>
                  <a:schemeClr val="tx2"/>
                </a:solidFill>
                <a:latin typeface="+mn-lt"/>
                <a:ea typeface="+mn-ea"/>
                <a:cs typeface="+mn-cs"/>
              </a:defRPr>
            </a:lvl3pPr>
            <a:lvl4pPr marL="540000" indent="-180000" algn="l" defTabSz="1199839" rtl="0" eaLnBrk="1" latinLnBrk="0" hangingPunct="1">
              <a:spcBef>
                <a:spcPct val="20000"/>
              </a:spcBef>
              <a:buFont typeface="Wingdings" panose="05000000000000000000" pitchFamily="2" charset="2"/>
              <a:buChar char="§"/>
              <a:defRPr sz="1600" kern="1200">
                <a:solidFill>
                  <a:schemeClr val="tx2"/>
                </a:solidFill>
                <a:latin typeface="+mn-lt"/>
                <a:ea typeface="+mn-ea"/>
                <a:cs typeface="+mn-cs"/>
              </a:defRPr>
            </a:lvl4pPr>
            <a:lvl5pPr marL="720000" indent="-180000" algn="l" defTabSz="1199839" rtl="0" eaLnBrk="1" latinLnBrk="0" hangingPunct="1">
              <a:spcBef>
                <a:spcPct val="2000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ct val="2000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380990" marR="0" lvl="0" indent="-380990" algn="l" defTabSz="1599745" rtl="0" eaLnBrk="1" fontAlgn="auto" latinLnBrk="0" hangingPunct="1">
              <a:lnSpc>
                <a:spcPct val="100000"/>
              </a:lnSpc>
              <a:spcBef>
                <a:spcPts val="0"/>
              </a:spcBef>
              <a:spcAft>
                <a:spcPts val="0"/>
              </a:spcAft>
              <a:buClrTx/>
              <a:buSzTx/>
              <a:buFont typeface="Arial" pitchFamily="34" charset="0"/>
              <a:buChar char="•"/>
              <a:tabLst/>
              <a:defRPr/>
            </a:pPr>
            <a:r>
              <a:rPr kumimoji="0" lang="hr-HR" sz="1467" b="0" i="0" u="none" strike="noStrike" kern="1200" cap="none" spc="0" normalizeH="0" baseline="0" dirty="0">
                <a:ln>
                  <a:noFill/>
                </a:ln>
                <a:solidFill>
                  <a:srgbClr val="222223">
                    <a:lumMod val="75000"/>
                    <a:lumOff val="25000"/>
                  </a:srgbClr>
                </a:solidFill>
                <a:effectLst/>
                <a:uLnTx/>
                <a:uFillTx/>
                <a:latin typeface="Century Gothic" panose="020B0502020202020204" pitchFamily="34" charset="0"/>
                <a:ea typeface="+mn-ea"/>
                <a:cs typeface="+mn-cs"/>
              </a:rPr>
              <a:t>Rujan, 2023.</a:t>
            </a:r>
          </a:p>
          <a:p>
            <a:pPr marL="380990" marR="0" lvl="0" indent="-380990" algn="l" defTabSz="1599745" rtl="0" eaLnBrk="1" fontAlgn="auto" latinLnBrk="0" hangingPunct="1">
              <a:lnSpc>
                <a:spcPct val="100000"/>
              </a:lnSpc>
              <a:spcBef>
                <a:spcPts val="0"/>
              </a:spcBef>
              <a:spcAft>
                <a:spcPts val="0"/>
              </a:spcAft>
              <a:buClrTx/>
              <a:buSzTx/>
              <a:buFont typeface="Arial" pitchFamily="34" charset="0"/>
              <a:buChar char="•"/>
              <a:tabLst/>
              <a:defRPr/>
            </a:pPr>
            <a:endPar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endParaRPr>
          </a:p>
        </p:txBody>
      </p:sp>
      <p:sp>
        <p:nvSpPr>
          <p:cNvPr id="74" name="Oval 73">
            <a:extLst>
              <a:ext uri="{FF2B5EF4-FFF2-40B4-BE49-F238E27FC236}">
                <a16:creationId xmlns:a16="http://schemas.microsoft.com/office/drawing/2014/main" id="{F6B548E1-E968-4DAC-AD24-6C3AD5BA07BA}"/>
              </a:ext>
            </a:extLst>
          </p:cNvPr>
          <p:cNvSpPr/>
          <p:nvPr/>
        </p:nvSpPr>
        <p:spPr>
          <a:xfrm>
            <a:off x="508948" y="4775028"/>
            <a:ext cx="752348" cy="752348"/>
          </a:xfrm>
          <a:prstGeom prst="ellipse">
            <a:avLst/>
          </a:prstGeom>
          <a:solidFill>
            <a:srgbClr val="7CB9CE"/>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32345" rtl="0" eaLnBrk="1" fontAlgn="auto" latinLnBrk="0" hangingPunct="1">
              <a:lnSpc>
                <a:spcPct val="100000"/>
              </a:lnSpc>
              <a:spcBef>
                <a:spcPts val="0"/>
              </a:spcBef>
              <a:spcAft>
                <a:spcPts val="0"/>
              </a:spcAft>
              <a:buClrTx/>
              <a:buSzTx/>
              <a:buFontTx/>
              <a:buNone/>
              <a:tabLst/>
              <a:defRPr/>
            </a:pPr>
            <a:r>
              <a:rPr kumimoji="0" lang="sl-SI" sz="2667"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4</a:t>
            </a:r>
            <a:endParaRPr kumimoji="0" lang="en-GB" sz="2667"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5" name="Rectangle 74">
            <a:extLst>
              <a:ext uri="{FF2B5EF4-FFF2-40B4-BE49-F238E27FC236}">
                <a16:creationId xmlns:a16="http://schemas.microsoft.com/office/drawing/2014/main" id="{AF7DBC12-BF1E-4AC8-AB78-82E996873473}"/>
              </a:ext>
            </a:extLst>
          </p:cNvPr>
          <p:cNvSpPr/>
          <p:nvPr/>
        </p:nvSpPr>
        <p:spPr>
          <a:xfrm>
            <a:off x="1408577" y="4653136"/>
            <a:ext cx="5186141" cy="752348"/>
          </a:xfrm>
          <a:prstGeom prst="rect">
            <a:avLst/>
          </a:prstGeom>
          <a:noFill/>
          <a:ln w="25400" cap="flat" cmpd="sng" algn="ctr">
            <a:noFill/>
            <a:prstDash val="solid"/>
          </a:ln>
          <a:effectLst/>
        </p:spPr>
        <p:txBody>
          <a:bodyPr lIns="0" tIns="0" rIns="0" bIns="0" rtlCol="0" anchor="ct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sl-SI" sz="1867" b="1" i="0" u="none" strike="noStrike" kern="0" cap="none" spc="0" normalizeH="0" baseline="0" noProof="0" dirty="0">
                <a:ln>
                  <a:noFill/>
                </a:ln>
                <a:solidFill>
                  <a:srgbClr val="1B365D"/>
                </a:solidFill>
                <a:effectLst/>
                <a:uLnTx/>
                <a:uFillTx/>
                <a:latin typeface="Century Gothic" panose="020B0502020202020204" pitchFamily="34" charset="0"/>
                <a:ea typeface="+mn-ea"/>
                <a:cs typeface="+mn-cs"/>
              </a:rPr>
              <a:t>CILJEVI ISTRAŽIVANJA </a:t>
            </a:r>
            <a:endParaRPr kumimoji="0" lang="en-GB" sz="1867" b="1" i="0" u="none" strike="noStrike" kern="0" cap="none" spc="0" normalizeH="0" baseline="0" noProof="0" dirty="0">
              <a:ln>
                <a:noFill/>
              </a:ln>
              <a:solidFill>
                <a:srgbClr val="1B365D"/>
              </a:solidFill>
              <a:effectLst/>
              <a:uLnTx/>
              <a:uFillTx/>
              <a:latin typeface="Century Gothic" panose="020B0502020202020204" pitchFamily="34" charset="0"/>
              <a:ea typeface="+mn-ea"/>
              <a:cs typeface="+mn-cs"/>
            </a:endParaRPr>
          </a:p>
        </p:txBody>
      </p:sp>
      <p:cxnSp>
        <p:nvCxnSpPr>
          <p:cNvPr id="76" name="Straight Connector 12">
            <a:extLst>
              <a:ext uri="{FF2B5EF4-FFF2-40B4-BE49-F238E27FC236}">
                <a16:creationId xmlns:a16="http://schemas.microsoft.com/office/drawing/2014/main" id="{EC968B19-CBB8-4DCD-A8E7-CDBDB541E945}"/>
              </a:ext>
            </a:extLst>
          </p:cNvPr>
          <p:cNvCxnSpPr/>
          <p:nvPr/>
        </p:nvCxnSpPr>
        <p:spPr>
          <a:xfrm>
            <a:off x="1233554" y="5231966"/>
            <a:ext cx="10078080" cy="9507"/>
          </a:xfrm>
          <a:prstGeom prst="line">
            <a:avLst/>
          </a:prstGeom>
          <a:noFill/>
          <a:ln w="9525" cap="rnd" cmpd="sng" algn="ctr">
            <a:solidFill>
              <a:srgbClr val="71B2C9">
                <a:lumMod val="75000"/>
              </a:srgbClr>
            </a:solidFill>
            <a:prstDash val="solid"/>
            <a:tailEnd type="oval" w="lg" len="lg"/>
          </a:ln>
          <a:effectLst/>
        </p:spPr>
      </p:cxnSp>
      <p:sp>
        <p:nvSpPr>
          <p:cNvPr id="77" name="Text Placeholder 8">
            <a:extLst>
              <a:ext uri="{FF2B5EF4-FFF2-40B4-BE49-F238E27FC236}">
                <a16:creationId xmlns:a16="http://schemas.microsoft.com/office/drawing/2014/main" id="{E1F5752C-7703-41F9-B0E8-4936E363623A}"/>
              </a:ext>
            </a:extLst>
          </p:cNvPr>
          <p:cNvSpPr txBox="1">
            <a:spLocks/>
          </p:cNvSpPr>
          <p:nvPr/>
        </p:nvSpPr>
        <p:spPr>
          <a:xfrm>
            <a:off x="1653145" y="5285638"/>
            <a:ext cx="7539199" cy="1231773"/>
          </a:xfrm>
          <a:prstGeom prst="rect">
            <a:avLst/>
          </a:prstGeom>
          <a:noFill/>
        </p:spPr>
        <p:txBody>
          <a:bodyPr/>
          <a:lstStyle>
            <a:lvl1pPr marL="0" indent="0" algn="l" defTabSz="1199839" rtl="0" eaLnBrk="1" latinLnBrk="0" hangingPunct="1">
              <a:lnSpc>
                <a:spcPct val="90000"/>
              </a:lnSpc>
              <a:spcBef>
                <a:spcPts val="0"/>
              </a:spcBef>
              <a:buFont typeface="Arial" pitchFamily="34" charset="0"/>
              <a:buNone/>
              <a:defRPr sz="1800" kern="1200">
                <a:solidFill>
                  <a:schemeClr val="tx2"/>
                </a:solidFill>
                <a:latin typeface="+mn-lt"/>
                <a:ea typeface="+mn-ea"/>
                <a:cs typeface="+mn-cs"/>
              </a:defRPr>
            </a:lvl1pPr>
            <a:lvl2pPr marL="180975" indent="-180975" algn="l" defTabSz="1199839" rtl="0" eaLnBrk="1" latinLnBrk="0" hangingPunct="1">
              <a:lnSpc>
                <a:spcPct val="9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90000"/>
              </a:lnSpc>
              <a:spcBef>
                <a:spcPts val="0"/>
              </a:spcBef>
              <a:buFont typeface="Calibri" panose="020F0502020204030204" pitchFamily="34" charset="0"/>
              <a:buChar char="–"/>
              <a:defRPr sz="1800" kern="1200">
                <a:solidFill>
                  <a:schemeClr val="tx2"/>
                </a:solidFill>
                <a:latin typeface="+mn-lt"/>
                <a:ea typeface="+mn-ea"/>
                <a:cs typeface="+mn-cs"/>
              </a:defRPr>
            </a:lvl3pPr>
            <a:lvl4pPr marL="540000" indent="-180000" algn="l" defTabSz="1199839" rtl="0" eaLnBrk="1" latinLnBrk="0" hangingPunct="1">
              <a:spcBef>
                <a:spcPct val="20000"/>
              </a:spcBef>
              <a:buFont typeface="Wingdings" panose="05000000000000000000" pitchFamily="2" charset="2"/>
              <a:buChar char="§"/>
              <a:defRPr sz="1600" kern="1200">
                <a:solidFill>
                  <a:schemeClr val="tx2"/>
                </a:solidFill>
                <a:latin typeface="+mn-lt"/>
                <a:ea typeface="+mn-ea"/>
                <a:cs typeface="+mn-cs"/>
              </a:defRPr>
            </a:lvl4pPr>
            <a:lvl5pPr marL="720000" indent="-180000" algn="l" defTabSz="1199839" rtl="0" eaLnBrk="1" latinLnBrk="0" hangingPunct="1">
              <a:spcBef>
                <a:spcPct val="2000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ct val="2000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380990" indent="-380990" defTabSz="1599745">
              <a:lnSpc>
                <a:spcPct val="100000"/>
              </a:lnSpc>
              <a:buFont typeface="Arial" pitchFamily="34" charset="0"/>
              <a:buChar char="•"/>
              <a:defRPr/>
            </a:pPr>
            <a:r>
              <a:rPr kumimoji="0" lang="hr-HR" sz="1467" b="0" i="0" u="none" strike="noStrike" kern="1200" cap="none" spc="0" normalizeH="0" baseline="0" dirty="0">
                <a:ln>
                  <a:noFill/>
                </a:ln>
                <a:solidFill>
                  <a:srgbClr val="222223">
                    <a:lumMod val="75000"/>
                    <a:lumOff val="25000"/>
                  </a:srgbClr>
                </a:solidFill>
                <a:effectLst/>
                <a:uLnTx/>
                <a:uFillTx/>
                <a:latin typeface="Century Gothic" panose="020B0502020202020204" pitchFamily="34" charset="0"/>
                <a:ea typeface="+mn-ea"/>
                <a:cs typeface="+mn-cs"/>
              </a:rPr>
              <a:t>Ispitati</a:t>
            </a:r>
            <a:r>
              <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rPr>
              <a:t> </a:t>
            </a:r>
            <a:r>
              <a:rPr kumimoji="0" lang="hr-HR" sz="1467" b="0" i="0" u="none" strike="noStrike" kern="1200" cap="none" spc="0" normalizeH="0" baseline="0" dirty="0">
                <a:ln>
                  <a:noFill/>
                </a:ln>
                <a:solidFill>
                  <a:srgbClr val="222223">
                    <a:lumMod val="75000"/>
                    <a:lumOff val="25000"/>
                  </a:srgbClr>
                </a:solidFill>
                <a:effectLst/>
                <a:uLnTx/>
                <a:uFillTx/>
                <a:latin typeface="Century Gothic" panose="020B0502020202020204" pitchFamily="34" charset="0"/>
                <a:ea typeface="+mn-ea"/>
                <a:cs typeface="+mn-cs"/>
              </a:rPr>
              <a:t>percepciju</a:t>
            </a:r>
            <a:r>
              <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rPr>
              <a:t> </a:t>
            </a:r>
            <a:r>
              <a:rPr kumimoji="0" lang="hr-HR" sz="1467" b="0" i="0" u="none" strike="noStrike" kern="1200" cap="none" spc="0" normalizeH="0" baseline="0" dirty="0">
                <a:ln>
                  <a:noFill/>
                </a:ln>
                <a:solidFill>
                  <a:srgbClr val="222223">
                    <a:lumMod val="75000"/>
                    <a:lumOff val="25000"/>
                  </a:srgbClr>
                </a:solidFill>
                <a:effectLst/>
                <a:uLnTx/>
                <a:uFillTx/>
                <a:latin typeface="Century Gothic" panose="020B0502020202020204" pitchFamily="34" charset="0"/>
                <a:ea typeface="+mn-ea"/>
                <a:cs typeface="+mn-cs"/>
              </a:rPr>
              <a:t>važnosti</a:t>
            </a:r>
            <a:r>
              <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rPr>
              <a:t> </a:t>
            </a:r>
            <a:r>
              <a:rPr kumimoji="0" lang="hr-HR" sz="1467" b="0" i="0" u="none" strike="noStrike" kern="1200" cap="none" spc="0" normalizeH="0" baseline="0" dirty="0">
                <a:ln>
                  <a:noFill/>
                </a:ln>
                <a:solidFill>
                  <a:srgbClr val="222223">
                    <a:lumMod val="75000"/>
                    <a:lumOff val="25000"/>
                  </a:srgbClr>
                </a:solidFill>
                <a:effectLst/>
                <a:uLnTx/>
                <a:uFillTx/>
                <a:latin typeface="Century Gothic" panose="020B0502020202020204" pitchFamily="34" charset="0"/>
                <a:ea typeface="+mn-ea"/>
                <a:cs typeface="+mn-cs"/>
              </a:rPr>
              <a:t>uloge</a:t>
            </a:r>
            <a:r>
              <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rPr>
              <a:t> </a:t>
            </a:r>
            <a:r>
              <a:rPr kumimoji="0" lang="hr-HR" sz="1467" b="0" i="0" u="none" strike="noStrike" kern="1200" cap="none" spc="0" normalizeH="0" baseline="0" dirty="0">
                <a:ln>
                  <a:noFill/>
                </a:ln>
                <a:solidFill>
                  <a:srgbClr val="222223">
                    <a:lumMod val="75000"/>
                    <a:lumOff val="25000"/>
                  </a:srgbClr>
                </a:solidFill>
                <a:effectLst/>
                <a:uLnTx/>
                <a:uFillTx/>
                <a:latin typeface="Century Gothic" panose="020B0502020202020204" pitchFamily="34" charset="0"/>
                <a:ea typeface="+mn-ea"/>
                <a:cs typeface="+mn-cs"/>
              </a:rPr>
              <a:t>oca</a:t>
            </a:r>
            <a:r>
              <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rPr>
              <a:t> u </a:t>
            </a:r>
            <a:r>
              <a:rPr kumimoji="0" lang="hr-HR" sz="1467" b="0" i="0" u="none" strike="noStrike" kern="1200" cap="none" spc="0" normalizeH="0" baseline="0" dirty="0">
                <a:ln>
                  <a:noFill/>
                </a:ln>
                <a:solidFill>
                  <a:srgbClr val="222223">
                    <a:lumMod val="75000"/>
                    <a:lumOff val="25000"/>
                  </a:srgbClr>
                </a:solidFill>
                <a:effectLst/>
                <a:uLnTx/>
                <a:uFillTx/>
                <a:latin typeface="Century Gothic" panose="020B0502020202020204" pitchFamily="34" charset="0"/>
                <a:ea typeface="+mn-ea"/>
                <a:cs typeface="+mn-cs"/>
              </a:rPr>
              <a:t>odrastanju</a:t>
            </a:r>
            <a:r>
              <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rPr>
              <a:t> </a:t>
            </a:r>
            <a:r>
              <a:rPr kumimoji="0" lang="hr-HR" sz="1467" b="0" i="0" u="none" strike="noStrike" kern="1200" cap="none" spc="0" normalizeH="0" baseline="0" dirty="0">
                <a:ln>
                  <a:noFill/>
                </a:ln>
                <a:solidFill>
                  <a:srgbClr val="222223">
                    <a:lumMod val="75000"/>
                    <a:lumOff val="25000"/>
                  </a:srgbClr>
                </a:solidFill>
                <a:effectLst/>
                <a:uLnTx/>
                <a:uFillTx/>
                <a:latin typeface="Century Gothic" panose="020B0502020202020204" pitchFamily="34" charset="0"/>
                <a:ea typeface="+mn-ea"/>
                <a:cs typeface="+mn-cs"/>
              </a:rPr>
              <a:t>djeteta</a:t>
            </a:r>
          </a:p>
          <a:p>
            <a:pPr marL="380990" marR="0" lvl="0" indent="-380990" algn="l" defTabSz="1599745" rtl="0" eaLnBrk="1" fontAlgn="auto" latinLnBrk="0" hangingPunct="1">
              <a:lnSpc>
                <a:spcPct val="100000"/>
              </a:lnSpc>
              <a:spcBef>
                <a:spcPts val="0"/>
              </a:spcBef>
              <a:spcAft>
                <a:spcPts val="0"/>
              </a:spcAft>
              <a:buClrTx/>
              <a:buSzTx/>
              <a:buFont typeface="Arial" pitchFamily="34" charset="0"/>
              <a:buChar char="•"/>
              <a:tabLst/>
              <a:defRPr/>
            </a:pPr>
            <a:r>
              <a:rPr lang="hr-HR" sz="1467" dirty="0">
                <a:solidFill>
                  <a:srgbClr val="222223">
                    <a:lumMod val="75000"/>
                    <a:lumOff val="25000"/>
                  </a:srgbClr>
                </a:solidFill>
                <a:latin typeface="Century Gothic" panose="020B0502020202020204" pitchFamily="34" charset="0"/>
              </a:rPr>
              <a:t>Utvrditi upoznatost i korištenje očinskog i roditeljskog dopusta</a:t>
            </a:r>
            <a:endParaRPr kumimoji="0" lang="hr-HR"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endParaRPr>
          </a:p>
          <a:p>
            <a:pPr marL="380990" marR="0" lvl="0" indent="-380990" algn="l" defTabSz="1599745" rtl="0" eaLnBrk="1" fontAlgn="auto" latinLnBrk="0" hangingPunct="1">
              <a:lnSpc>
                <a:spcPct val="100000"/>
              </a:lnSpc>
              <a:spcBef>
                <a:spcPts val="0"/>
              </a:spcBef>
              <a:spcAft>
                <a:spcPts val="0"/>
              </a:spcAft>
              <a:buClrTx/>
              <a:buSzTx/>
              <a:buFont typeface="Arial" pitchFamily="34" charset="0"/>
              <a:buChar char="•"/>
              <a:tabLst/>
              <a:defRPr/>
            </a:pPr>
            <a:r>
              <a:rPr lang="hr-HR" sz="1467" dirty="0">
                <a:solidFill>
                  <a:srgbClr val="222223">
                    <a:lumMod val="75000"/>
                    <a:lumOff val="25000"/>
                  </a:srgbClr>
                </a:solidFill>
                <a:latin typeface="Century Gothic" panose="020B0502020202020204" pitchFamily="34" charset="0"/>
              </a:rPr>
              <a:t>Identificirati barijere korištenja očinskog i roditeljskog dopusta</a:t>
            </a:r>
            <a:endParaRPr kumimoji="0" lang="hr-HR"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endParaRPr>
          </a:p>
          <a:p>
            <a:pPr marL="380990" marR="0" lvl="0" indent="-380990" algn="l" defTabSz="1599745" rtl="0" eaLnBrk="1" fontAlgn="auto" latinLnBrk="0" hangingPunct="1">
              <a:lnSpc>
                <a:spcPct val="100000"/>
              </a:lnSpc>
              <a:spcBef>
                <a:spcPts val="0"/>
              </a:spcBef>
              <a:spcAft>
                <a:spcPts val="0"/>
              </a:spcAft>
              <a:buClrTx/>
              <a:buSzTx/>
              <a:buFont typeface="Arial" pitchFamily="34" charset="0"/>
              <a:buChar char="•"/>
              <a:tabLst/>
              <a:defRPr/>
            </a:pPr>
            <a:r>
              <a:rPr kumimoji="0" lang="hr-HR"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rPr>
              <a:t>Ispitati percepciju o stavovima poslodavaca i kolega o korištenju roditeljskog dopusta od strane očeva</a:t>
            </a:r>
          </a:p>
          <a:p>
            <a:pPr marL="380990" marR="0" lvl="0" indent="-380990" algn="l" defTabSz="1599745" rtl="0" eaLnBrk="1" fontAlgn="auto" latinLnBrk="0" hangingPunct="1">
              <a:lnSpc>
                <a:spcPct val="100000"/>
              </a:lnSpc>
              <a:spcBef>
                <a:spcPts val="0"/>
              </a:spcBef>
              <a:spcAft>
                <a:spcPts val="0"/>
              </a:spcAft>
              <a:buClrTx/>
              <a:buSzTx/>
              <a:buFont typeface="Arial" pitchFamily="34" charset="0"/>
              <a:buChar char="•"/>
              <a:tabLst/>
              <a:defRPr/>
            </a:pPr>
            <a:endParaRPr kumimoji="0" lang="sl-SI" sz="1467" b="0" i="0" u="none" strike="noStrike" kern="1200" cap="none" spc="0" normalizeH="0" baseline="0" noProof="0" dirty="0">
              <a:ln>
                <a:noFill/>
              </a:ln>
              <a:solidFill>
                <a:srgbClr val="222223">
                  <a:lumMod val="75000"/>
                  <a:lumOff val="25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6394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D4D6F3-2BDF-D044-8B8D-B4DC0AF81AB7}"/>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14" name="Title 13">
            <a:extLst>
              <a:ext uri="{FF2B5EF4-FFF2-40B4-BE49-F238E27FC236}">
                <a16:creationId xmlns:a16="http://schemas.microsoft.com/office/drawing/2014/main" id="{DAE6106D-FD92-1242-DB93-AAE12E7EE822}"/>
              </a:ext>
            </a:extLst>
          </p:cNvPr>
          <p:cNvSpPr>
            <a:spLocks noGrp="1"/>
          </p:cNvSpPr>
          <p:nvPr>
            <p:ph type="title"/>
          </p:nvPr>
        </p:nvSpPr>
        <p:spPr>
          <a:xfrm>
            <a:off x="404786" y="382816"/>
            <a:ext cx="11382428" cy="492443"/>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hr-HR" sz="2600" b="1" i="0" u="none" strike="noStrike" kern="1200" cap="none" spc="0" normalizeH="0" baseline="0" dirty="0">
                <a:ln>
                  <a:noFill/>
                </a:ln>
                <a:gradFill>
                  <a:gsLst>
                    <a:gs pos="99000">
                      <a:srgbClr val="009D9C"/>
                    </a:gs>
                    <a:gs pos="0">
                      <a:srgbClr val="2F469C"/>
                    </a:gs>
                  </a:gsLst>
                  <a:lin ang="2700000" scaled="0"/>
                </a:gradFill>
                <a:effectLst/>
                <a:uLnTx/>
                <a:uFillTx/>
                <a:latin typeface="Biome" panose="020B0503030204020804" pitchFamily="34" charset="0"/>
                <a:cs typeface="Biome" panose="020B0503030204020804" pitchFamily="34" charset="0"/>
              </a:rPr>
              <a:t>Demografska struktura uzorka</a:t>
            </a:r>
            <a:endParaRPr kumimoji="0" lang="hr-HR" sz="2600" b="1" i="1" u="none" strike="noStrike" kern="1200" cap="none" spc="0" normalizeH="0" baseline="0" dirty="0">
              <a:ln>
                <a:noFill/>
              </a:ln>
              <a:gradFill>
                <a:gsLst>
                  <a:gs pos="99000">
                    <a:srgbClr val="009D9C"/>
                  </a:gs>
                  <a:gs pos="0">
                    <a:srgbClr val="2F469C"/>
                  </a:gs>
                </a:gsLst>
                <a:lin ang="2700000" scaled="0"/>
              </a:gradFill>
              <a:effectLst/>
              <a:uLnTx/>
              <a:uFillTx/>
              <a:latin typeface="Biome" panose="020B0503030204020804" pitchFamily="34" charset="0"/>
              <a:cs typeface="Biome" panose="020B0503030204020804" pitchFamily="34" charset="0"/>
            </a:endParaRPr>
          </a:p>
        </p:txBody>
      </p:sp>
      <p:sp>
        <p:nvSpPr>
          <p:cNvPr id="8" name="Rectangle 7">
            <a:extLst>
              <a:ext uri="{FF2B5EF4-FFF2-40B4-BE49-F238E27FC236}">
                <a16:creationId xmlns:a16="http://schemas.microsoft.com/office/drawing/2014/main" id="{2BCB49DE-491B-DDFD-CC4D-820E175B73B5}"/>
              </a:ext>
            </a:extLst>
          </p:cNvPr>
          <p:cNvSpPr/>
          <p:nvPr/>
        </p:nvSpPr>
        <p:spPr>
          <a:xfrm>
            <a:off x="604725" y="3935311"/>
            <a:ext cx="2468202" cy="2033440"/>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rPr>
              <a:t>OBRAZOVANJE</a:t>
            </a:r>
            <a:endParaRPr kumimoji="0" lang="hr-HR"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endParaRPr>
          </a:p>
        </p:txBody>
      </p:sp>
      <p:sp>
        <p:nvSpPr>
          <p:cNvPr id="9" name="Rectangle 8">
            <a:extLst>
              <a:ext uri="{FF2B5EF4-FFF2-40B4-BE49-F238E27FC236}">
                <a16:creationId xmlns:a16="http://schemas.microsoft.com/office/drawing/2014/main" id="{EA88E7F9-2450-E30A-156E-E4EDFA5C9FC2}"/>
              </a:ext>
            </a:extLst>
          </p:cNvPr>
          <p:cNvSpPr/>
          <p:nvPr/>
        </p:nvSpPr>
        <p:spPr>
          <a:xfrm>
            <a:off x="1904550" y="1518080"/>
            <a:ext cx="1802549" cy="2047875"/>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rPr>
              <a:t>SPOL</a:t>
            </a:r>
            <a:endParaRPr kumimoji="0" lang="hr-HR"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endParaRPr>
          </a:p>
        </p:txBody>
      </p:sp>
      <p:graphicFrame>
        <p:nvGraphicFramePr>
          <p:cNvPr id="10" name="Table 9">
            <a:extLst>
              <a:ext uri="{FF2B5EF4-FFF2-40B4-BE49-F238E27FC236}">
                <a16:creationId xmlns:a16="http://schemas.microsoft.com/office/drawing/2014/main" id="{4CDDCCE3-E7D2-FC39-9553-785197704555}"/>
              </a:ext>
            </a:extLst>
          </p:cNvPr>
          <p:cNvGraphicFramePr>
            <a:graphicFrameLocks noGrp="1"/>
          </p:cNvGraphicFramePr>
          <p:nvPr>
            <p:extLst>
              <p:ext uri="{D42A27DB-BD31-4B8C-83A1-F6EECF244321}">
                <p14:modId xmlns:p14="http://schemas.microsoft.com/office/powerpoint/2010/main" val="626632487"/>
              </p:ext>
            </p:extLst>
          </p:nvPr>
        </p:nvGraphicFramePr>
        <p:xfrm>
          <a:off x="2103280" y="2976531"/>
          <a:ext cx="1504840" cy="312420"/>
        </p:xfrm>
        <a:graphic>
          <a:graphicData uri="http://schemas.openxmlformats.org/drawingml/2006/table">
            <a:tbl>
              <a:tblPr>
                <a:tableStyleId>{5C22544A-7EE6-4342-B048-85BDC9FD1C3A}</a:tableStyleId>
              </a:tblPr>
              <a:tblGrid>
                <a:gridCol w="752420">
                  <a:extLst>
                    <a:ext uri="{9D8B030D-6E8A-4147-A177-3AD203B41FA5}">
                      <a16:colId xmlns:a16="http://schemas.microsoft.com/office/drawing/2014/main" val="20000"/>
                    </a:ext>
                  </a:extLst>
                </a:gridCol>
                <a:gridCol w="752420">
                  <a:extLst>
                    <a:ext uri="{9D8B030D-6E8A-4147-A177-3AD203B41FA5}">
                      <a16:colId xmlns:a16="http://schemas.microsoft.com/office/drawing/2014/main" val="20001"/>
                    </a:ext>
                  </a:extLst>
                </a:gridCol>
              </a:tblGrid>
              <a:tr h="261937">
                <a:tc>
                  <a:txBody>
                    <a:bodyPr/>
                    <a:lstStyle/>
                    <a:p>
                      <a:pPr algn="ctr" fontAlgn="b"/>
                      <a:r>
                        <a:rPr lang="hr-HR" sz="2000" b="1" u="none" strike="noStrike" dirty="0">
                          <a:solidFill>
                            <a:srgbClr val="007675"/>
                          </a:solidFill>
                          <a:effectLst/>
                          <a:latin typeface="Biome" panose="020B0503030204020804" pitchFamily="34" charset="0"/>
                          <a:cs typeface="Biome" panose="020B0503030204020804" pitchFamily="34" charset="0"/>
                        </a:rPr>
                        <a:t>50%</a:t>
                      </a:r>
                      <a:endParaRPr lang="hr-HR" sz="2000" b="1" i="0" u="none" strike="noStrike" dirty="0">
                        <a:solidFill>
                          <a:srgbClr val="007675"/>
                        </a:solidFill>
                        <a:effectLst/>
                        <a:latin typeface="Biome" panose="020B0503030204020804" pitchFamily="34" charset="0"/>
                        <a:cs typeface="Biome" panose="020B05030302040208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r-HR" sz="2000" b="1" i="0" u="none" strike="noStrike" dirty="0">
                          <a:solidFill>
                            <a:srgbClr val="007675"/>
                          </a:solidFill>
                          <a:effectLst/>
                          <a:latin typeface="Biome" panose="020B0503030204020804" pitchFamily="34" charset="0"/>
                          <a:cs typeface="Biome" panose="020B0503030204020804" pitchFamily="34" charset="0"/>
                        </a:rPr>
                        <a:t>50%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Rectangle 10">
            <a:extLst>
              <a:ext uri="{FF2B5EF4-FFF2-40B4-BE49-F238E27FC236}">
                <a16:creationId xmlns:a16="http://schemas.microsoft.com/office/drawing/2014/main" id="{94E33824-E71D-0FD7-BFC8-184BCD9A3C8A}"/>
              </a:ext>
            </a:extLst>
          </p:cNvPr>
          <p:cNvSpPr/>
          <p:nvPr/>
        </p:nvSpPr>
        <p:spPr>
          <a:xfrm>
            <a:off x="3776480" y="1522990"/>
            <a:ext cx="2707232" cy="2047875"/>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rPr>
              <a:t>DOB</a:t>
            </a:r>
            <a:endParaRPr kumimoji="0" lang="hr-HR"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endParaRPr>
          </a:p>
        </p:txBody>
      </p:sp>
      <p:graphicFrame>
        <p:nvGraphicFramePr>
          <p:cNvPr id="13" name="Table 12">
            <a:extLst>
              <a:ext uri="{FF2B5EF4-FFF2-40B4-BE49-F238E27FC236}">
                <a16:creationId xmlns:a16="http://schemas.microsoft.com/office/drawing/2014/main" id="{BA1023E3-F04B-B10C-B886-05AC063DF396}"/>
              </a:ext>
            </a:extLst>
          </p:cNvPr>
          <p:cNvGraphicFramePr>
            <a:graphicFrameLocks noGrp="1"/>
          </p:cNvGraphicFramePr>
          <p:nvPr>
            <p:extLst>
              <p:ext uri="{D42A27DB-BD31-4B8C-83A1-F6EECF244321}">
                <p14:modId xmlns:p14="http://schemas.microsoft.com/office/powerpoint/2010/main" val="2221039176"/>
              </p:ext>
            </p:extLst>
          </p:nvPr>
        </p:nvGraphicFramePr>
        <p:xfrm>
          <a:off x="702730" y="4285471"/>
          <a:ext cx="1544952" cy="1575454"/>
        </p:xfrm>
        <a:graphic>
          <a:graphicData uri="http://schemas.openxmlformats.org/drawingml/2006/table">
            <a:tbl>
              <a:tblPr>
                <a:tableStyleId>{5C22544A-7EE6-4342-B048-85BDC9FD1C3A}</a:tableStyleId>
              </a:tblPr>
              <a:tblGrid>
                <a:gridCol w="685301">
                  <a:extLst>
                    <a:ext uri="{9D8B030D-6E8A-4147-A177-3AD203B41FA5}">
                      <a16:colId xmlns:a16="http://schemas.microsoft.com/office/drawing/2014/main" val="20000"/>
                    </a:ext>
                  </a:extLst>
                </a:gridCol>
                <a:gridCol w="859651">
                  <a:extLst>
                    <a:ext uri="{9D8B030D-6E8A-4147-A177-3AD203B41FA5}">
                      <a16:colId xmlns:a16="http://schemas.microsoft.com/office/drawing/2014/main" val="20001"/>
                    </a:ext>
                  </a:extLst>
                </a:gridCol>
              </a:tblGrid>
              <a:tr h="787727">
                <a:tc>
                  <a:txBody>
                    <a:bodyPr/>
                    <a:lstStyle/>
                    <a:p>
                      <a:pPr algn="ctr" fontAlgn="b"/>
                      <a:r>
                        <a:rPr lang="hr-HR" sz="1800" b="1" i="0" u="none" strike="noStrike" dirty="0">
                          <a:solidFill>
                            <a:srgbClr val="007675"/>
                          </a:solidFill>
                          <a:effectLst/>
                          <a:latin typeface="Biome" panose="020B0503030204020804" pitchFamily="34" charset="0"/>
                          <a:cs typeface="Biome" panose="020B0503030204020804" pitchFamily="34" charset="0"/>
                        </a:rPr>
                        <a:t>42%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r-HR" sz="1300" b="0" i="0" u="none" strike="noStrike" noProof="0" dirty="0">
                          <a:solidFill>
                            <a:srgbClr val="007675"/>
                          </a:solidFill>
                          <a:effectLst/>
                          <a:latin typeface="Biome" panose="020B0503030204020804" pitchFamily="34" charset="0"/>
                          <a:cs typeface="Biome" panose="020B0503030204020804" pitchFamily="34" charset="0"/>
                        </a:rPr>
                        <a:t>Srednje </a:t>
                      </a:r>
                    </a:p>
                    <a:p>
                      <a:pPr algn="ctr" fontAlgn="b"/>
                      <a:r>
                        <a:rPr lang="hr-HR" sz="1300" b="0" i="0" u="none" strike="noStrike" noProof="0" dirty="0">
                          <a:solidFill>
                            <a:srgbClr val="007675"/>
                          </a:solidFill>
                          <a:effectLst/>
                          <a:latin typeface="Biome" panose="020B0503030204020804" pitchFamily="34" charset="0"/>
                          <a:cs typeface="Biome" panose="020B0503030204020804" pitchFamily="34" charset="0"/>
                        </a:rPr>
                        <a:t>ili niže</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87727">
                <a:tc>
                  <a:txBody>
                    <a:bodyPr/>
                    <a:lstStyle/>
                    <a:p>
                      <a:pPr algn="ctr" fontAlgn="b"/>
                      <a:r>
                        <a:rPr lang="hr-HR" sz="1800" b="1" u="none" strike="noStrike" dirty="0">
                          <a:solidFill>
                            <a:srgbClr val="007675"/>
                          </a:solidFill>
                          <a:effectLst/>
                          <a:latin typeface="Biome" panose="020B0503030204020804" pitchFamily="34" charset="0"/>
                          <a:cs typeface="Biome" panose="020B0503030204020804" pitchFamily="34" charset="0"/>
                        </a:rPr>
                        <a:t>58%</a:t>
                      </a:r>
                      <a:endParaRPr lang="hr-HR" sz="1800" b="1" i="0" u="none" strike="noStrike" dirty="0">
                        <a:solidFill>
                          <a:srgbClr val="007675"/>
                        </a:solidFill>
                        <a:effectLst/>
                        <a:latin typeface="Biome" panose="020B0503030204020804" pitchFamily="34" charset="0"/>
                        <a:cs typeface="Biome" panose="020B05030302040208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r-HR" sz="1300" b="0" i="0" u="none" strike="noStrike" noProof="0" dirty="0">
                          <a:solidFill>
                            <a:srgbClr val="007675"/>
                          </a:solidFill>
                          <a:effectLst/>
                          <a:latin typeface="Biome" panose="020B0503030204020804" pitchFamily="34" charset="0"/>
                          <a:cs typeface="Biome" panose="020B0503030204020804" pitchFamily="34" charset="0"/>
                        </a:rPr>
                        <a:t>Fakultet </a:t>
                      </a:r>
                    </a:p>
                    <a:p>
                      <a:pPr algn="ctr" fontAlgn="b"/>
                      <a:r>
                        <a:rPr lang="hr-HR" sz="1300" b="0" i="0" u="none" strike="noStrike" noProof="0" dirty="0">
                          <a:solidFill>
                            <a:srgbClr val="007675"/>
                          </a:solidFill>
                          <a:effectLst/>
                          <a:latin typeface="Biome" panose="020B0503030204020804" pitchFamily="34" charset="0"/>
                          <a:cs typeface="Biome" panose="020B0503030204020804" pitchFamily="34" charset="0"/>
                        </a:rPr>
                        <a:t>ili više</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4" name="Rectangle 23">
            <a:extLst>
              <a:ext uri="{FF2B5EF4-FFF2-40B4-BE49-F238E27FC236}">
                <a16:creationId xmlns:a16="http://schemas.microsoft.com/office/drawing/2014/main" id="{A22E9582-E690-2520-370B-6F58DBE119C3}"/>
              </a:ext>
            </a:extLst>
          </p:cNvPr>
          <p:cNvSpPr/>
          <p:nvPr/>
        </p:nvSpPr>
        <p:spPr>
          <a:xfrm>
            <a:off x="3367044" y="3921180"/>
            <a:ext cx="3413032" cy="2018371"/>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rPr>
              <a:t>MJESEČNI PRIHOD</a:t>
            </a:r>
            <a:r>
              <a:rPr kumimoji="0" lang="hr-HR"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rPr>
              <a:t> </a:t>
            </a:r>
            <a:r>
              <a:rPr kumimoji="0" lang="en-US"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rPr>
              <a:t>KUĆANSTVA</a:t>
            </a:r>
            <a:endParaRPr kumimoji="0" lang="hr-HR"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endParaRPr>
          </a:p>
        </p:txBody>
      </p:sp>
      <p:graphicFrame>
        <p:nvGraphicFramePr>
          <p:cNvPr id="25" name="Table 24">
            <a:extLst>
              <a:ext uri="{FF2B5EF4-FFF2-40B4-BE49-F238E27FC236}">
                <a16:creationId xmlns:a16="http://schemas.microsoft.com/office/drawing/2014/main" id="{2DEAD98A-1FBF-5D8B-13ED-955EF9348BB2}"/>
              </a:ext>
            </a:extLst>
          </p:cNvPr>
          <p:cNvGraphicFramePr>
            <a:graphicFrameLocks noGrp="1"/>
          </p:cNvGraphicFramePr>
          <p:nvPr>
            <p:extLst>
              <p:ext uri="{D42A27DB-BD31-4B8C-83A1-F6EECF244321}">
                <p14:modId xmlns:p14="http://schemas.microsoft.com/office/powerpoint/2010/main" val="1138678974"/>
              </p:ext>
            </p:extLst>
          </p:nvPr>
        </p:nvGraphicFramePr>
        <p:xfrm>
          <a:off x="4478281" y="4351407"/>
          <a:ext cx="2041951" cy="1683824"/>
        </p:xfrm>
        <a:graphic>
          <a:graphicData uri="http://schemas.openxmlformats.org/drawingml/2006/table">
            <a:tbl>
              <a:tblPr>
                <a:tableStyleId>{5C22544A-7EE6-4342-B048-85BDC9FD1C3A}</a:tableStyleId>
              </a:tblPr>
              <a:tblGrid>
                <a:gridCol w="732250">
                  <a:extLst>
                    <a:ext uri="{9D8B030D-6E8A-4147-A177-3AD203B41FA5}">
                      <a16:colId xmlns:a16="http://schemas.microsoft.com/office/drawing/2014/main" val="20000"/>
                    </a:ext>
                  </a:extLst>
                </a:gridCol>
                <a:gridCol w="1309701">
                  <a:extLst>
                    <a:ext uri="{9D8B030D-6E8A-4147-A177-3AD203B41FA5}">
                      <a16:colId xmlns:a16="http://schemas.microsoft.com/office/drawing/2014/main" val="20001"/>
                    </a:ext>
                  </a:extLst>
                </a:gridCol>
              </a:tblGrid>
              <a:tr h="420956">
                <a:tc>
                  <a:txBody>
                    <a:bodyPr/>
                    <a:lstStyle/>
                    <a:p>
                      <a:pPr algn="ctr" fontAlgn="b"/>
                      <a:r>
                        <a:rPr lang="hr-HR" sz="1800" b="1" i="0" u="none" strike="noStrike" dirty="0">
                          <a:solidFill>
                            <a:srgbClr val="007675"/>
                          </a:solidFill>
                          <a:effectLst/>
                          <a:latin typeface="Biome" panose="020B0503030204020804" pitchFamily="34" charset="0"/>
                          <a:cs typeface="Biome" panose="020B0503030204020804" pitchFamily="34" charset="0"/>
                        </a:rPr>
                        <a:t>22%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1" marR="0" lvl="0" indent="0" algn="ctr" defTabSz="1232345" rtl="0" eaLnBrk="1" fontAlgn="auto" latinLnBrk="0" hangingPunct="1">
                        <a:lnSpc>
                          <a:spcPct val="100000"/>
                        </a:lnSpc>
                        <a:spcBef>
                          <a:spcPts val="0"/>
                        </a:spcBef>
                        <a:spcAft>
                          <a:spcPts val="0"/>
                        </a:spcAft>
                        <a:buClrTx/>
                        <a:buSzTx/>
                        <a:buFontTx/>
                        <a:buNone/>
                        <a:tabLst/>
                        <a:defRPr/>
                      </a:pPr>
                      <a:r>
                        <a:rPr lang="hr-HR" sz="1200" b="0" dirty="0">
                          <a:solidFill>
                            <a:srgbClr val="007675"/>
                          </a:solidFill>
                          <a:latin typeface="Biome" panose="020B0503030204020804" pitchFamily="34" charset="0"/>
                          <a:ea typeface="ヒラギノ角ゴ Pro W3" pitchFamily="-64" charset="-128"/>
                          <a:cs typeface="Biome" panose="020B0503030204020804" pitchFamily="34" charset="0"/>
                        </a:rPr>
                        <a:t>0-1500 </a:t>
                      </a:r>
                      <a:r>
                        <a:rPr lang="en-US" sz="1200" b="0" noProof="0" dirty="0">
                          <a:solidFill>
                            <a:srgbClr val="007675"/>
                          </a:solidFill>
                          <a:latin typeface="Biome" panose="020B0503030204020804" pitchFamily="34" charset="0"/>
                          <a:ea typeface="ヒラギノ角ゴ Pro W3" pitchFamily="-64" charset="-128"/>
                          <a:cs typeface="Biome" panose="020B0503030204020804" pitchFamily="34" charset="0"/>
                        </a:rPr>
                        <a:t>Eur</a:t>
                      </a:r>
                      <a:endParaRPr kumimoji="0" lang="en-US" sz="1200" b="0" i="0" u="none" strike="noStrike" kern="1200" cap="none" spc="0" normalizeH="0" baseline="0" noProof="0" dirty="0">
                        <a:ln>
                          <a:noFill/>
                        </a:ln>
                        <a:solidFill>
                          <a:srgbClr val="007675"/>
                        </a:solidFill>
                        <a:effectLst/>
                        <a:uLnTx/>
                        <a:uFillTx/>
                        <a:latin typeface="Biome" panose="020B0503030204020804" pitchFamily="34" charset="0"/>
                        <a:cs typeface="Biome" panose="020B05030302040208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0956">
                <a:tc>
                  <a:txBody>
                    <a:bodyPr/>
                    <a:lstStyle/>
                    <a:p>
                      <a:pPr algn="ctr" fontAlgn="b"/>
                      <a:r>
                        <a:rPr lang="hr-HR" sz="1800" b="1" i="0" u="none" strike="noStrike" dirty="0">
                          <a:solidFill>
                            <a:srgbClr val="007675"/>
                          </a:solidFill>
                          <a:effectLst/>
                          <a:latin typeface="Biome" panose="020B0503030204020804" pitchFamily="34" charset="0"/>
                          <a:cs typeface="Biome" panose="020B0503030204020804" pitchFamily="34" charset="0"/>
                        </a:rPr>
                        <a:t>39%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1" marR="0" lvl="0" indent="0" algn="ctr" defTabSz="1232345" rtl="0" eaLnBrk="1" fontAlgn="auto" latinLnBrk="0" hangingPunct="1">
                        <a:lnSpc>
                          <a:spcPct val="100000"/>
                        </a:lnSpc>
                        <a:spcBef>
                          <a:spcPts val="0"/>
                        </a:spcBef>
                        <a:spcAft>
                          <a:spcPts val="0"/>
                        </a:spcAft>
                        <a:buClrTx/>
                        <a:buSzTx/>
                        <a:buFontTx/>
                        <a:buNone/>
                        <a:tabLst/>
                        <a:defRPr/>
                      </a:pPr>
                      <a:r>
                        <a:rPr lang="hr-HR" sz="1200" b="0" noProof="0" dirty="0">
                          <a:solidFill>
                            <a:srgbClr val="007675"/>
                          </a:solidFill>
                          <a:latin typeface="Biome" panose="020B0503030204020804" pitchFamily="34" charset="0"/>
                          <a:ea typeface="ヒラギノ角ゴ Pro W3" pitchFamily="-64" charset="-128"/>
                          <a:cs typeface="Biome" panose="020B0503030204020804" pitchFamily="34" charset="0"/>
                        </a:rPr>
                        <a:t>1501-2500 Eur</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0956">
                <a:tc>
                  <a:txBody>
                    <a:bodyPr/>
                    <a:lstStyle/>
                    <a:p>
                      <a:pPr algn="ctr" fontAlgn="b"/>
                      <a:r>
                        <a:rPr lang="hr-HR" sz="1800" b="1" u="none" strike="noStrike" dirty="0">
                          <a:solidFill>
                            <a:srgbClr val="007675"/>
                          </a:solidFill>
                          <a:effectLst/>
                          <a:latin typeface="Biome" panose="020B0503030204020804" pitchFamily="34" charset="0"/>
                          <a:cs typeface="Biome" panose="020B0503030204020804" pitchFamily="34" charset="0"/>
                        </a:rPr>
                        <a:t>22%</a:t>
                      </a:r>
                      <a:endParaRPr lang="hr-HR" sz="1800" b="1" i="0" u="none" strike="noStrike" dirty="0">
                        <a:solidFill>
                          <a:srgbClr val="007675"/>
                        </a:solidFill>
                        <a:effectLst/>
                        <a:latin typeface="Biome" panose="020B0503030204020804" pitchFamily="34" charset="0"/>
                        <a:cs typeface="Biome" panose="020B05030302040208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1" marR="0" lvl="0" indent="0" algn="ctr" defTabSz="1232345" rtl="0" eaLnBrk="1" fontAlgn="auto" latinLnBrk="0" hangingPunct="1">
                        <a:lnSpc>
                          <a:spcPct val="100000"/>
                        </a:lnSpc>
                        <a:spcBef>
                          <a:spcPts val="0"/>
                        </a:spcBef>
                        <a:spcAft>
                          <a:spcPts val="0"/>
                        </a:spcAft>
                        <a:buClrTx/>
                        <a:buSzTx/>
                        <a:buFontTx/>
                        <a:buNone/>
                        <a:tabLst/>
                        <a:defRPr/>
                      </a:pPr>
                      <a:r>
                        <a:rPr lang="hr-HR" sz="1200" b="0" noProof="0" dirty="0">
                          <a:solidFill>
                            <a:srgbClr val="007675"/>
                          </a:solidFill>
                          <a:latin typeface="Biome" panose="020B0503030204020804" pitchFamily="34" charset="0"/>
                          <a:ea typeface="ヒラギノ角ゴ Pro W3" pitchFamily="-64" charset="-128"/>
                          <a:cs typeface="Biome" panose="020B0503030204020804" pitchFamily="34" charset="0"/>
                        </a:rPr>
                        <a:t>2501 Eur ili više</a:t>
                      </a:r>
                      <a:endParaRPr kumimoji="0" lang="hr-HR" sz="1200" b="0" i="0" u="none" strike="noStrike" kern="1200" cap="none" spc="0" normalizeH="0" baseline="0" dirty="0">
                        <a:ln>
                          <a:noFill/>
                        </a:ln>
                        <a:solidFill>
                          <a:srgbClr val="007675"/>
                        </a:solidFill>
                        <a:effectLst/>
                        <a:uLnTx/>
                        <a:uFillTx/>
                        <a:latin typeface="Biome" panose="020B0503030204020804" pitchFamily="34" charset="0"/>
                        <a:cs typeface="Biome" panose="020B05030302040208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095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hr-HR" sz="1800" b="1" u="none" strike="noStrike" dirty="0">
                          <a:solidFill>
                            <a:srgbClr val="007675"/>
                          </a:solidFill>
                          <a:effectLst/>
                          <a:latin typeface="Biome" panose="020B0503030204020804" pitchFamily="34" charset="0"/>
                          <a:cs typeface="Biome" panose="020B0503030204020804" pitchFamily="34" charset="0"/>
                        </a:rPr>
                        <a:t>17%</a:t>
                      </a:r>
                      <a:endParaRPr lang="hr-HR" sz="1800" b="1" i="0" u="none" strike="noStrike" dirty="0">
                        <a:solidFill>
                          <a:srgbClr val="007675"/>
                        </a:solidFill>
                        <a:effectLst/>
                        <a:latin typeface="Biome" panose="020B0503030204020804" pitchFamily="34" charset="0"/>
                        <a:cs typeface="Biome" panose="020B05030302040208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1" marR="0" lvl="0" indent="0" algn="ctr" defTabSz="1232345"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dirty="0">
                          <a:ln>
                            <a:noFill/>
                          </a:ln>
                          <a:solidFill>
                            <a:srgbClr val="007675"/>
                          </a:solidFill>
                          <a:effectLst/>
                          <a:uLnTx/>
                          <a:uFillTx/>
                          <a:latin typeface="Biome" panose="020B0503030204020804" pitchFamily="34" charset="0"/>
                          <a:cs typeface="Biome" panose="020B0503030204020804" pitchFamily="34" charset="0"/>
                        </a:rPr>
                        <a:t>Bez odgovora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1263319"/>
                  </a:ext>
                </a:extLst>
              </a:tr>
            </a:tbl>
          </a:graphicData>
        </a:graphic>
      </p:graphicFrame>
      <p:sp>
        <p:nvSpPr>
          <p:cNvPr id="26" name="Rectangle 25">
            <a:extLst>
              <a:ext uri="{FF2B5EF4-FFF2-40B4-BE49-F238E27FC236}">
                <a16:creationId xmlns:a16="http://schemas.microsoft.com/office/drawing/2014/main" id="{7A3F3BF6-5395-5786-2D45-60DB59EFE972}"/>
              </a:ext>
            </a:extLst>
          </p:cNvPr>
          <p:cNvSpPr/>
          <p:nvPr/>
        </p:nvSpPr>
        <p:spPr>
          <a:xfrm>
            <a:off x="462042" y="1522780"/>
            <a:ext cx="1355216" cy="2047875"/>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400" b="1"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400" b="1"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400" b="1"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400" b="1"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400" b="1"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400" b="1"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400" b="1"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rPr>
              <a:t>n=600</a:t>
            </a:r>
          </a:p>
        </p:txBody>
      </p:sp>
      <p:grpSp>
        <p:nvGrpSpPr>
          <p:cNvPr id="27" name="Group 5">
            <a:extLst>
              <a:ext uri="{FF2B5EF4-FFF2-40B4-BE49-F238E27FC236}">
                <a16:creationId xmlns:a16="http://schemas.microsoft.com/office/drawing/2014/main" id="{01DFAAB1-71E8-3F77-D594-F020443DBE7E}"/>
              </a:ext>
            </a:extLst>
          </p:cNvPr>
          <p:cNvGrpSpPr>
            <a:grpSpLocks noChangeAspect="1"/>
          </p:cNvGrpSpPr>
          <p:nvPr/>
        </p:nvGrpSpPr>
        <p:grpSpPr bwMode="auto">
          <a:xfrm>
            <a:off x="2412960" y="4377357"/>
            <a:ext cx="474726" cy="565654"/>
            <a:chOff x="1665" y="1077"/>
            <a:chExt cx="898" cy="1070"/>
          </a:xfrm>
          <a:noFill/>
        </p:grpSpPr>
        <p:sp>
          <p:nvSpPr>
            <p:cNvPr id="28" name="Freeform 6">
              <a:extLst>
                <a:ext uri="{FF2B5EF4-FFF2-40B4-BE49-F238E27FC236}">
                  <a16:creationId xmlns:a16="http://schemas.microsoft.com/office/drawing/2014/main" id="{93933DE8-A5EF-8F0B-D025-4887004EE218}"/>
                </a:ext>
              </a:extLst>
            </p:cNvPr>
            <p:cNvSpPr>
              <a:spLocks/>
            </p:cNvSpPr>
            <p:nvPr/>
          </p:nvSpPr>
          <p:spPr bwMode="auto">
            <a:xfrm>
              <a:off x="1911" y="1352"/>
              <a:ext cx="406" cy="42"/>
            </a:xfrm>
            <a:custGeom>
              <a:avLst/>
              <a:gdLst>
                <a:gd name="T0" fmla="*/ 193 w 193"/>
                <a:gd name="T1" fmla="*/ 0 h 20"/>
                <a:gd name="T2" fmla="*/ 96 w 193"/>
                <a:gd name="T3" fmla="*/ 20 h 20"/>
                <a:gd name="T4" fmla="*/ 0 w 193"/>
                <a:gd name="T5" fmla="*/ 0 h 20"/>
              </a:gdLst>
              <a:ahLst/>
              <a:cxnLst>
                <a:cxn ang="0">
                  <a:pos x="T0" y="T1"/>
                </a:cxn>
                <a:cxn ang="0">
                  <a:pos x="T2" y="T3"/>
                </a:cxn>
                <a:cxn ang="0">
                  <a:pos x="T4" y="T5"/>
                </a:cxn>
              </a:cxnLst>
              <a:rect l="0" t="0" r="r" b="b"/>
              <a:pathLst>
                <a:path w="193" h="20">
                  <a:moveTo>
                    <a:pt x="193" y="0"/>
                  </a:moveTo>
                  <a:cubicBezTo>
                    <a:pt x="165" y="13"/>
                    <a:pt x="129" y="20"/>
                    <a:pt x="96" y="20"/>
                  </a:cubicBezTo>
                  <a:cubicBezTo>
                    <a:pt x="64" y="20"/>
                    <a:pt x="27" y="13"/>
                    <a:pt x="0" y="0"/>
                  </a:cubicBezTo>
                </a:path>
              </a:pathLst>
            </a:cu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29" name="Freeform 7">
              <a:extLst>
                <a:ext uri="{FF2B5EF4-FFF2-40B4-BE49-F238E27FC236}">
                  <a16:creationId xmlns:a16="http://schemas.microsoft.com/office/drawing/2014/main" id="{27F3FA23-2407-A376-D3B9-72601417C676}"/>
                </a:ext>
              </a:extLst>
            </p:cNvPr>
            <p:cNvSpPr>
              <a:spLocks/>
            </p:cNvSpPr>
            <p:nvPr/>
          </p:nvSpPr>
          <p:spPr bwMode="auto">
            <a:xfrm>
              <a:off x="1665" y="1428"/>
              <a:ext cx="898" cy="719"/>
            </a:xfrm>
            <a:custGeom>
              <a:avLst/>
              <a:gdLst>
                <a:gd name="T0" fmla="*/ 315 w 427"/>
                <a:gd name="T1" fmla="*/ 0 h 342"/>
                <a:gd name="T2" fmla="*/ 334 w 427"/>
                <a:gd name="T3" fmla="*/ 33 h 342"/>
                <a:gd name="T4" fmla="*/ 311 w 427"/>
                <a:gd name="T5" fmla="*/ 66 h 342"/>
                <a:gd name="T6" fmla="*/ 270 w 427"/>
                <a:gd name="T7" fmla="*/ 131 h 342"/>
                <a:gd name="T8" fmla="*/ 273 w 427"/>
                <a:gd name="T9" fmla="*/ 159 h 342"/>
                <a:gd name="T10" fmla="*/ 280 w 427"/>
                <a:gd name="T11" fmla="*/ 170 h 342"/>
                <a:gd name="T12" fmla="*/ 284 w 427"/>
                <a:gd name="T13" fmla="*/ 172 h 342"/>
                <a:gd name="T14" fmla="*/ 355 w 427"/>
                <a:gd name="T15" fmla="*/ 193 h 342"/>
                <a:gd name="T16" fmla="*/ 383 w 427"/>
                <a:gd name="T17" fmla="*/ 207 h 342"/>
                <a:gd name="T18" fmla="*/ 411 w 427"/>
                <a:gd name="T19" fmla="*/ 254 h 342"/>
                <a:gd name="T20" fmla="*/ 427 w 427"/>
                <a:gd name="T21" fmla="*/ 337 h 342"/>
                <a:gd name="T22" fmla="*/ 426 w 427"/>
                <a:gd name="T23" fmla="*/ 341 h 342"/>
                <a:gd name="T24" fmla="*/ 423 w 427"/>
                <a:gd name="T25" fmla="*/ 342 h 342"/>
                <a:gd name="T26" fmla="*/ 347 w 427"/>
                <a:gd name="T27" fmla="*/ 342 h 342"/>
                <a:gd name="T28" fmla="*/ 4 w 427"/>
                <a:gd name="T29" fmla="*/ 342 h 342"/>
                <a:gd name="T30" fmla="*/ 1 w 427"/>
                <a:gd name="T31" fmla="*/ 340 h 342"/>
                <a:gd name="T32" fmla="*/ 0 w 427"/>
                <a:gd name="T33" fmla="*/ 337 h 342"/>
                <a:gd name="T34" fmla="*/ 17 w 427"/>
                <a:gd name="T35" fmla="*/ 254 h 342"/>
                <a:gd name="T36" fmla="*/ 45 w 427"/>
                <a:gd name="T37" fmla="*/ 207 h 342"/>
                <a:gd name="T38" fmla="*/ 73 w 427"/>
                <a:gd name="T39" fmla="*/ 193 h 342"/>
                <a:gd name="T40" fmla="*/ 144 w 427"/>
                <a:gd name="T41" fmla="*/ 172 h 342"/>
                <a:gd name="T42" fmla="*/ 148 w 427"/>
                <a:gd name="T43" fmla="*/ 170 h 342"/>
                <a:gd name="T44" fmla="*/ 155 w 427"/>
                <a:gd name="T45" fmla="*/ 159 h 342"/>
                <a:gd name="T46" fmla="*/ 158 w 427"/>
                <a:gd name="T47" fmla="*/ 131 h 342"/>
                <a:gd name="T48" fmla="*/ 116 w 427"/>
                <a:gd name="T49" fmla="*/ 65 h 342"/>
                <a:gd name="T50" fmla="*/ 94 w 427"/>
                <a:gd name="T51" fmla="*/ 32 h 342"/>
                <a:gd name="T52" fmla="*/ 113 w 427"/>
                <a:gd name="T53"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342">
                  <a:moveTo>
                    <a:pt x="315" y="0"/>
                  </a:moveTo>
                  <a:cubicBezTo>
                    <a:pt x="326" y="3"/>
                    <a:pt x="334" y="16"/>
                    <a:pt x="334" y="33"/>
                  </a:cubicBezTo>
                  <a:cubicBezTo>
                    <a:pt x="334" y="50"/>
                    <a:pt x="324" y="64"/>
                    <a:pt x="311" y="66"/>
                  </a:cubicBezTo>
                  <a:cubicBezTo>
                    <a:pt x="304" y="92"/>
                    <a:pt x="290" y="116"/>
                    <a:pt x="270" y="131"/>
                  </a:cubicBezTo>
                  <a:cubicBezTo>
                    <a:pt x="273" y="159"/>
                    <a:pt x="273" y="159"/>
                    <a:pt x="273" y="159"/>
                  </a:cubicBezTo>
                  <a:cubicBezTo>
                    <a:pt x="274" y="164"/>
                    <a:pt x="276" y="168"/>
                    <a:pt x="280" y="170"/>
                  </a:cubicBezTo>
                  <a:cubicBezTo>
                    <a:pt x="281" y="171"/>
                    <a:pt x="283" y="172"/>
                    <a:pt x="284" y="172"/>
                  </a:cubicBezTo>
                  <a:cubicBezTo>
                    <a:pt x="355" y="193"/>
                    <a:pt x="355" y="193"/>
                    <a:pt x="355" y="193"/>
                  </a:cubicBezTo>
                  <a:cubicBezTo>
                    <a:pt x="364" y="195"/>
                    <a:pt x="373" y="200"/>
                    <a:pt x="383" y="207"/>
                  </a:cubicBezTo>
                  <a:cubicBezTo>
                    <a:pt x="397" y="219"/>
                    <a:pt x="407" y="236"/>
                    <a:pt x="411" y="254"/>
                  </a:cubicBezTo>
                  <a:cubicBezTo>
                    <a:pt x="427" y="337"/>
                    <a:pt x="427" y="337"/>
                    <a:pt x="427" y="337"/>
                  </a:cubicBezTo>
                  <a:cubicBezTo>
                    <a:pt x="427" y="338"/>
                    <a:pt x="427" y="340"/>
                    <a:pt x="426" y="341"/>
                  </a:cubicBezTo>
                  <a:cubicBezTo>
                    <a:pt x="426" y="342"/>
                    <a:pt x="425" y="342"/>
                    <a:pt x="423" y="342"/>
                  </a:cubicBezTo>
                  <a:cubicBezTo>
                    <a:pt x="347" y="342"/>
                    <a:pt x="347" y="342"/>
                    <a:pt x="347" y="342"/>
                  </a:cubicBezTo>
                  <a:cubicBezTo>
                    <a:pt x="4" y="342"/>
                    <a:pt x="4" y="342"/>
                    <a:pt x="4" y="342"/>
                  </a:cubicBezTo>
                  <a:cubicBezTo>
                    <a:pt x="3" y="342"/>
                    <a:pt x="2" y="341"/>
                    <a:pt x="1" y="340"/>
                  </a:cubicBezTo>
                  <a:cubicBezTo>
                    <a:pt x="1" y="340"/>
                    <a:pt x="0" y="338"/>
                    <a:pt x="0" y="337"/>
                  </a:cubicBezTo>
                  <a:cubicBezTo>
                    <a:pt x="17" y="254"/>
                    <a:pt x="17" y="254"/>
                    <a:pt x="17" y="254"/>
                  </a:cubicBezTo>
                  <a:cubicBezTo>
                    <a:pt x="21" y="236"/>
                    <a:pt x="31" y="219"/>
                    <a:pt x="45" y="207"/>
                  </a:cubicBezTo>
                  <a:cubicBezTo>
                    <a:pt x="54" y="199"/>
                    <a:pt x="64" y="195"/>
                    <a:pt x="73" y="193"/>
                  </a:cubicBezTo>
                  <a:cubicBezTo>
                    <a:pt x="144" y="172"/>
                    <a:pt x="144" y="172"/>
                    <a:pt x="144" y="172"/>
                  </a:cubicBezTo>
                  <a:cubicBezTo>
                    <a:pt x="145" y="172"/>
                    <a:pt x="147" y="171"/>
                    <a:pt x="148" y="170"/>
                  </a:cubicBezTo>
                  <a:cubicBezTo>
                    <a:pt x="152" y="168"/>
                    <a:pt x="154" y="163"/>
                    <a:pt x="155" y="159"/>
                  </a:cubicBezTo>
                  <a:cubicBezTo>
                    <a:pt x="158" y="131"/>
                    <a:pt x="158" y="131"/>
                    <a:pt x="158" y="131"/>
                  </a:cubicBezTo>
                  <a:cubicBezTo>
                    <a:pt x="138" y="115"/>
                    <a:pt x="123" y="92"/>
                    <a:pt x="116" y="65"/>
                  </a:cubicBezTo>
                  <a:cubicBezTo>
                    <a:pt x="104" y="64"/>
                    <a:pt x="94" y="50"/>
                    <a:pt x="94" y="32"/>
                  </a:cubicBezTo>
                  <a:cubicBezTo>
                    <a:pt x="94" y="16"/>
                    <a:pt x="102" y="3"/>
                    <a:pt x="113" y="0"/>
                  </a:cubicBezTo>
                </a:path>
              </a:pathLst>
            </a:cu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30" name="Freeform 8">
              <a:extLst>
                <a:ext uri="{FF2B5EF4-FFF2-40B4-BE49-F238E27FC236}">
                  <a16:creationId xmlns:a16="http://schemas.microsoft.com/office/drawing/2014/main" id="{253F7C0F-D2D1-1BB7-21EC-C6999A0E3CD9}"/>
                </a:ext>
              </a:extLst>
            </p:cNvPr>
            <p:cNvSpPr>
              <a:spLocks/>
            </p:cNvSpPr>
            <p:nvPr/>
          </p:nvSpPr>
          <p:spPr bwMode="auto">
            <a:xfrm>
              <a:off x="1900" y="1352"/>
              <a:ext cx="11" cy="76"/>
            </a:xfrm>
            <a:custGeom>
              <a:avLst/>
              <a:gdLst>
                <a:gd name="T0" fmla="*/ 5 w 5"/>
                <a:gd name="T1" fmla="*/ 0 h 36"/>
                <a:gd name="T2" fmla="*/ 1 w 5"/>
                <a:gd name="T3" fmla="*/ 36 h 36"/>
              </a:gdLst>
              <a:ahLst/>
              <a:cxnLst>
                <a:cxn ang="0">
                  <a:pos x="T0" y="T1"/>
                </a:cxn>
                <a:cxn ang="0">
                  <a:pos x="T2" y="T3"/>
                </a:cxn>
              </a:cxnLst>
              <a:rect l="0" t="0" r="r" b="b"/>
              <a:pathLst>
                <a:path w="5" h="36">
                  <a:moveTo>
                    <a:pt x="5" y="0"/>
                  </a:moveTo>
                  <a:cubicBezTo>
                    <a:pt x="0" y="20"/>
                    <a:pt x="1" y="36"/>
                    <a:pt x="1" y="36"/>
                  </a:cubicBezTo>
                </a:path>
              </a:pathLst>
            </a:cu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31" name="Freeform 9">
              <a:extLst>
                <a:ext uri="{FF2B5EF4-FFF2-40B4-BE49-F238E27FC236}">
                  <a16:creationId xmlns:a16="http://schemas.microsoft.com/office/drawing/2014/main" id="{E085B5D7-CEB1-B37B-E65D-E79AEDEB660D}"/>
                </a:ext>
              </a:extLst>
            </p:cNvPr>
            <p:cNvSpPr>
              <a:spLocks/>
            </p:cNvSpPr>
            <p:nvPr/>
          </p:nvSpPr>
          <p:spPr bwMode="auto">
            <a:xfrm>
              <a:off x="2317" y="1354"/>
              <a:ext cx="9" cy="74"/>
            </a:xfrm>
            <a:custGeom>
              <a:avLst/>
              <a:gdLst>
                <a:gd name="T0" fmla="*/ 3 w 4"/>
                <a:gd name="T1" fmla="*/ 35 h 35"/>
                <a:gd name="T2" fmla="*/ 0 w 4"/>
                <a:gd name="T3" fmla="*/ 0 h 35"/>
              </a:gdLst>
              <a:ahLst/>
              <a:cxnLst>
                <a:cxn ang="0">
                  <a:pos x="T0" y="T1"/>
                </a:cxn>
                <a:cxn ang="0">
                  <a:pos x="T2" y="T3"/>
                </a:cxn>
              </a:cxnLst>
              <a:rect l="0" t="0" r="r" b="b"/>
              <a:pathLst>
                <a:path w="4" h="35">
                  <a:moveTo>
                    <a:pt x="3" y="35"/>
                  </a:moveTo>
                  <a:cubicBezTo>
                    <a:pt x="3" y="35"/>
                    <a:pt x="4" y="19"/>
                    <a:pt x="0" y="0"/>
                  </a:cubicBezTo>
                </a:path>
              </a:pathLst>
            </a:cu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32" name="Line 10">
              <a:extLst>
                <a:ext uri="{FF2B5EF4-FFF2-40B4-BE49-F238E27FC236}">
                  <a16:creationId xmlns:a16="http://schemas.microsoft.com/office/drawing/2014/main" id="{D080B1E2-0EBE-01BA-B5D2-59AF7C002262}"/>
                </a:ext>
              </a:extLst>
            </p:cNvPr>
            <p:cNvSpPr>
              <a:spLocks noChangeShapeType="1"/>
            </p:cNvSpPr>
            <p:nvPr/>
          </p:nvSpPr>
          <p:spPr bwMode="auto">
            <a:xfrm>
              <a:off x="1976" y="1785"/>
              <a:ext cx="137" cy="143"/>
            </a:xfrm>
            <a:prstGeom prst="line">
              <a:avLst/>
            </a:pr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33" name="Line 11">
              <a:extLst>
                <a:ext uri="{FF2B5EF4-FFF2-40B4-BE49-F238E27FC236}">
                  <a16:creationId xmlns:a16="http://schemas.microsoft.com/office/drawing/2014/main" id="{38FEE5DB-014C-8AA2-3E93-21F3F2749E73}"/>
                </a:ext>
              </a:extLst>
            </p:cNvPr>
            <p:cNvSpPr>
              <a:spLocks noChangeShapeType="1"/>
            </p:cNvSpPr>
            <p:nvPr/>
          </p:nvSpPr>
          <p:spPr bwMode="auto">
            <a:xfrm flipH="1">
              <a:off x="2113" y="1785"/>
              <a:ext cx="139" cy="143"/>
            </a:xfrm>
            <a:prstGeom prst="line">
              <a:avLst/>
            </a:pr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34" name="Line 12">
              <a:extLst>
                <a:ext uri="{FF2B5EF4-FFF2-40B4-BE49-F238E27FC236}">
                  <a16:creationId xmlns:a16="http://schemas.microsoft.com/office/drawing/2014/main" id="{E00D6128-00C1-D5C0-65C5-C790701E705B}"/>
                </a:ext>
              </a:extLst>
            </p:cNvPr>
            <p:cNvSpPr>
              <a:spLocks noChangeShapeType="1"/>
            </p:cNvSpPr>
            <p:nvPr/>
          </p:nvSpPr>
          <p:spPr bwMode="auto">
            <a:xfrm flipV="1">
              <a:off x="2317" y="1217"/>
              <a:ext cx="0" cy="137"/>
            </a:xfrm>
            <a:prstGeom prst="line">
              <a:avLst/>
            </a:pr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35" name="Line 13">
              <a:extLst>
                <a:ext uri="{FF2B5EF4-FFF2-40B4-BE49-F238E27FC236}">
                  <a16:creationId xmlns:a16="http://schemas.microsoft.com/office/drawing/2014/main" id="{4E5F7337-345D-AE4E-3F1A-780BD6DE2F25}"/>
                </a:ext>
              </a:extLst>
            </p:cNvPr>
            <p:cNvSpPr>
              <a:spLocks noChangeShapeType="1"/>
            </p:cNvSpPr>
            <p:nvPr/>
          </p:nvSpPr>
          <p:spPr bwMode="auto">
            <a:xfrm>
              <a:off x="1911" y="1217"/>
              <a:ext cx="0" cy="135"/>
            </a:xfrm>
            <a:prstGeom prst="line">
              <a:avLst/>
            </a:pr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36" name="Freeform 14">
              <a:extLst>
                <a:ext uri="{FF2B5EF4-FFF2-40B4-BE49-F238E27FC236}">
                  <a16:creationId xmlns:a16="http://schemas.microsoft.com/office/drawing/2014/main" id="{B05CA3B8-5F3D-195E-561C-A8AE3DA2F0C4}"/>
                </a:ext>
              </a:extLst>
            </p:cNvPr>
            <p:cNvSpPr>
              <a:spLocks/>
            </p:cNvSpPr>
            <p:nvPr/>
          </p:nvSpPr>
          <p:spPr bwMode="auto">
            <a:xfrm>
              <a:off x="1774" y="1077"/>
              <a:ext cx="678" cy="191"/>
            </a:xfrm>
            <a:custGeom>
              <a:avLst/>
              <a:gdLst>
                <a:gd name="T0" fmla="*/ 341 w 678"/>
                <a:gd name="T1" fmla="*/ 0 h 191"/>
                <a:gd name="T2" fmla="*/ 678 w 678"/>
                <a:gd name="T3" fmla="*/ 90 h 191"/>
                <a:gd name="T4" fmla="*/ 339 w 678"/>
                <a:gd name="T5" fmla="*/ 191 h 191"/>
                <a:gd name="T6" fmla="*/ 339 w 678"/>
                <a:gd name="T7" fmla="*/ 191 h 191"/>
                <a:gd name="T8" fmla="*/ 0 w 678"/>
                <a:gd name="T9" fmla="*/ 90 h 191"/>
                <a:gd name="T10" fmla="*/ 341 w 678"/>
                <a:gd name="T11" fmla="*/ 0 h 191"/>
              </a:gdLst>
              <a:ahLst/>
              <a:cxnLst>
                <a:cxn ang="0">
                  <a:pos x="T0" y="T1"/>
                </a:cxn>
                <a:cxn ang="0">
                  <a:pos x="T2" y="T3"/>
                </a:cxn>
                <a:cxn ang="0">
                  <a:pos x="T4" y="T5"/>
                </a:cxn>
                <a:cxn ang="0">
                  <a:pos x="T6" y="T7"/>
                </a:cxn>
                <a:cxn ang="0">
                  <a:pos x="T8" y="T9"/>
                </a:cxn>
                <a:cxn ang="0">
                  <a:pos x="T10" y="T11"/>
                </a:cxn>
              </a:cxnLst>
              <a:rect l="0" t="0" r="r" b="b"/>
              <a:pathLst>
                <a:path w="678" h="191">
                  <a:moveTo>
                    <a:pt x="341" y="0"/>
                  </a:moveTo>
                  <a:lnTo>
                    <a:pt x="678" y="90"/>
                  </a:lnTo>
                  <a:lnTo>
                    <a:pt x="339" y="191"/>
                  </a:lnTo>
                  <a:lnTo>
                    <a:pt x="339" y="191"/>
                  </a:lnTo>
                  <a:lnTo>
                    <a:pt x="0" y="90"/>
                  </a:lnTo>
                  <a:lnTo>
                    <a:pt x="341" y="0"/>
                  </a:lnTo>
                </a:path>
              </a:pathLst>
            </a:cu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37" name="Line 15">
              <a:extLst>
                <a:ext uri="{FF2B5EF4-FFF2-40B4-BE49-F238E27FC236}">
                  <a16:creationId xmlns:a16="http://schemas.microsoft.com/office/drawing/2014/main" id="{5074C35D-0F93-9CD8-39EC-C4FAAD74F083}"/>
                </a:ext>
              </a:extLst>
            </p:cNvPr>
            <p:cNvSpPr>
              <a:spLocks noChangeShapeType="1"/>
            </p:cNvSpPr>
            <p:nvPr/>
          </p:nvSpPr>
          <p:spPr bwMode="auto">
            <a:xfrm>
              <a:off x="2452" y="1220"/>
              <a:ext cx="0" cy="117"/>
            </a:xfrm>
            <a:prstGeom prst="line">
              <a:avLst/>
            </a:pr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38" name="Line 16">
              <a:extLst>
                <a:ext uri="{FF2B5EF4-FFF2-40B4-BE49-F238E27FC236}">
                  <a16:creationId xmlns:a16="http://schemas.microsoft.com/office/drawing/2014/main" id="{16DADE89-F2EC-DD10-0AD5-5AB8053EB2D8}"/>
                </a:ext>
              </a:extLst>
            </p:cNvPr>
            <p:cNvSpPr>
              <a:spLocks noChangeShapeType="1"/>
            </p:cNvSpPr>
            <p:nvPr/>
          </p:nvSpPr>
          <p:spPr bwMode="auto">
            <a:xfrm>
              <a:off x="2279" y="2021"/>
              <a:ext cx="129" cy="0"/>
            </a:xfrm>
            <a:prstGeom prst="line">
              <a:avLst/>
            </a:pr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39" name="Freeform 17">
              <a:extLst>
                <a:ext uri="{FF2B5EF4-FFF2-40B4-BE49-F238E27FC236}">
                  <a16:creationId xmlns:a16="http://schemas.microsoft.com/office/drawing/2014/main" id="{17BBC47A-D69E-7F0F-3AD0-F3CB8D404B40}"/>
                </a:ext>
              </a:extLst>
            </p:cNvPr>
            <p:cNvSpPr>
              <a:spLocks/>
            </p:cNvSpPr>
            <p:nvPr/>
          </p:nvSpPr>
          <p:spPr bwMode="auto">
            <a:xfrm>
              <a:off x="2422" y="1373"/>
              <a:ext cx="59" cy="17"/>
            </a:xfrm>
            <a:custGeom>
              <a:avLst/>
              <a:gdLst>
                <a:gd name="T0" fmla="*/ 28 w 28"/>
                <a:gd name="T1" fmla="*/ 0 h 8"/>
                <a:gd name="T2" fmla="*/ 0 w 28"/>
                <a:gd name="T3" fmla="*/ 0 h 8"/>
              </a:gdLst>
              <a:ahLst/>
              <a:cxnLst>
                <a:cxn ang="0">
                  <a:pos x="T0" y="T1"/>
                </a:cxn>
                <a:cxn ang="0">
                  <a:pos x="T2" y="T3"/>
                </a:cxn>
              </a:cxnLst>
              <a:rect l="0" t="0" r="r" b="b"/>
              <a:pathLst>
                <a:path w="28" h="8">
                  <a:moveTo>
                    <a:pt x="28" y="0"/>
                  </a:moveTo>
                  <a:cubicBezTo>
                    <a:pt x="21" y="8"/>
                    <a:pt x="8" y="8"/>
                    <a:pt x="0" y="0"/>
                  </a:cubicBezTo>
                </a:path>
              </a:pathLst>
            </a:cu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grpSp>
      <p:grpSp>
        <p:nvGrpSpPr>
          <p:cNvPr id="40" name="Group 20">
            <a:extLst>
              <a:ext uri="{FF2B5EF4-FFF2-40B4-BE49-F238E27FC236}">
                <a16:creationId xmlns:a16="http://schemas.microsoft.com/office/drawing/2014/main" id="{835F782B-9E86-ABA2-97ED-1DA6A33A9BBE}"/>
              </a:ext>
            </a:extLst>
          </p:cNvPr>
          <p:cNvGrpSpPr>
            <a:grpSpLocks noChangeAspect="1"/>
          </p:cNvGrpSpPr>
          <p:nvPr/>
        </p:nvGrpSpPr>
        <p:grpSpPr bwMode="auto">
          <a:xfrm>
            <a:off x="2447052" y="5316081"/>
            <a:ext cx="419306" cy="375168"/>
            <a:chOff x="3309" y="1675"/>
            <a:chExt cx="1064" cy="952"/>
          </a:xfrm>
          <a:noFill/>
        </p:grpSpPr>
        <p:sp>
          <p:nvSpPr>
            <p:cNvPr id="41" name="Freeform 21">
              <a:extLst>
                <a:ext uri="{FF2B5EF4-FFF2-40B4-BE49-F238E27FC236}">
                  <a16:creationId xmlns:a16="http://schemas.microsoft.com/office/drawing/2014/main" id="{6116D309-7B31-EBA5-36CA-9E12078B5578}"/>
                </a:ext>
              </a:extLst>
            </p:cNvPr>
            <p:cNvSpPr>
              <a:spLocks/>
            </p:cNvSpPr>
            <p:nvPr/>
          </p:nvSpPr>
          <p:spPr bwMode="auto">
            <a:xfrm>
              <a:off x="3309" y="1675"/>
              <a:ext cx="1064" cy="659"/>
            </a:xfrm>
            <a:custGeom>
              <a:avLst/>
              <a:gdLst>
                <a:gd name="T0" fmla="*/ 139 w 506"/>
                <a:gd name="T1" fmla="*/ 313 h 313"/>
                <a:gd name="T2" fmla="*/ 29 w 506"/>
                <a:gd name="T3" fmla="*/ 313 h 313"/>
                <a:gd name="T4" fmla="*/ 0 w 506"/>
                <a:gd name="T5" fmla="*/ 284 h 313"/>
                <a:gd name="T6" fmla="*/ 0 w 506"/>
                <a:gd name="T7" fmla="*/ 29 h 313"/>
                <a:gd name="T8" fmla="*/ 29 w 506"/>
                <a:gd name="T9" fmla="*/ 0 h 313"/>
                <a:gd name="T10" fmla="*/ 477 w 506"/>
                <a:gd name="T11" fmla="*/ 0 h 313"/>
                <a:gd name="T12" fmla="*/ 506 w 506"/>
                <a:gd name="T13" fmla="*/ 29 h 313"/>
                <a:gd name="T14" fmla="*/ 506 w 506"/>
                <a:gd name="T15" fmla="*/ 284 h 313"/>
                <a:gd name="T16" fmla="*/ 477 w 506"/>
                <a:gd name="T17" fmla="*/ 313 h 313"/>
                <a:gd name="T18" fmla="*/ 367 w 506"/>
                <a:gd name="T19"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6" h="313">
                  <a:moveTo>
                    <a:pt x="139" y="313"/>
                  </a:moveTo>
                  <a:cubicBezTo>
                    <a:pt x="29" y="313"/>
                    <a:pt x="29" y="313"/>
                    <a:pt x="29" y="313"/>
                  </a:cubicBezTo>
                  <a:cubicBezTo>
                    <a:pt x="13" y="313"/>
                    <a:pt x="0" y="300"/>
                    <a:pt x="0" y="284"/>
                  </a:cubicBezTo>
                  <a:cubicBezTo>
                    <a:pt x="0" y="29"/>
                    <a:pt x="0" y="29"/>
                    <a:pt x="0" y="29"/>
                  </a:cubicBezTo>
                  <a:cubicBezTo>
                    <a:pt x="0" y="13"/>
                    <a:pt x="13" y="0"/>
                    <a:pt x="29" y="0"/>
                  </a:cubicBezTo>
                  <a:cubicBezTo>
                    <a:pt x="477" y="0"/>
                    <a:pt x="477" y="0"/>
                    <a:pt x="477" y="0"/>
                  </a:cubicBezTo>
                  <a:cubicBezTo>
                    <a:pt x="493" y="0"/>
                    <a:pt x="506" y="13"/>
                    <a:pt x="506" y="29"/>
                  </a:cubicBezTo>
                  <a:cubicBezTo>
                    <a:pt x="506" y="284"/>
                    <a:pt x="506" y="284"/>
                    <a:pt x="506" y="284"/>
                  </a:cubicBezTo>
                  <a:cubicBezTo>
                    <a:pt x="506" y="300"/>
                    <a:pt x="493" y="313"/>
                    <a:pt x="477" y="313"/>
                  </a:cubicBezTo>
                  <a:cubicBezTo>
                    <a:pt x="367" y="313"/>
                    <a:pt x="367" y="313"/>
                    <a:pt x="367" y="313"/>
                  </a:cubicBezTo>
                </a:path>
              </a:pathLst>
            </a:cu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42" name="Oval 22">
              <a:extLst>
                <a:ext uri="{FF2B5EF4-FFF2-40B4-BE49-F238E27FC236}">
                  <a16:creationId xmlns:a16="http://schemas.microsoft.com/office/drawing/2014/main" id="{FE5888C8-FE69-0592-7EB2-3628EA29DD0E}"/>
                </a:ext>
              </a:extLst>
            </p:cNvPr>
            <p:cNvSpPr>
              <a:spLocks noChangeArrowheads="1"/>
            </p:cNvSpPr>
            <p:nvPr/>
          </p:nvSpPr>
          <p:spPr bwMode="auto">
            <a:xfrm>
              <a:off x="3669" y="2159"/>
              <a:ext cx="347" cy="347"/>
            </a:xfrm>
            <a:prstGeom prst="ellipse">
              <a:avLst/>
            </a:prstGeom>
            <a:grpFill/>
            <a:ln w="19050" cap="flat">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43" name="Freeform 23">
              <a:extLst>
                <a:ext uri="{FF2B5EF4-FFF2-40B4-BE49-F238E27FC236}">
                  <a16:creationId xmlns:a16="http://schemas.microsoft.com/office/drawing/2014/main" id="{9864984A-ABC8-5B2A-E305-CC78B687F230}"/>
                </a:ext>
              </a:extLst>
            </p:cNvPr>
            <p:cNvSpPr>
              <a:spLocks/>
            </p:cNvSpPr>
            <p:nvPr/>
          </p:nvSpPr>
          <p:spPr bwMode="auto">
            <a:xfrm>
              <a:off x="3669" y="2049"/>
              <a:ext cx="347" cy="97"/>
            </a:xfrm>
            <a:custGeom>
              <a:avLst/>
              <a:gdLst>
                <a:gd name="T0" fmla="*/ 165 w 165"/>
                <a:gd name="T1" fmla="*/ 46 h 46"/>
                <a:gd name="T2" fmla="*/ 0 w 165"/>
                <a:gd name="T3" fmla="*/ 46 h 46"/>
              </a:gdLst>
              <a:ahLst/>
              <a:cxnLst>
                <a:cxn ang="0">
                  <a:pos x="T0" y="T1"/>
                </a:cxn>
                <a:cxn ang="0">
                  <a:pos x="T2" y="T3"/>
                </a:cxn>
              </a:cxnLst>
              <a:rect l="0" t="0" r="r" b="b"/>
              <a:pathLst>
                <a:path w="165" h="46">
                  <a:moveTo>
                    <a:pt x="165" y="46"/>
                  </a:moveTo>
                  <a:cubicBezTo>
                    <a:pt x="119" y="0"/>
                    <a:pt x="45" y="0"/>
                    <a:pt x="0" y="46"/>
                  </a:cubicBezTo>
                </a:path>
              </a:pathLst>
            </a:cu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44" name="Freeform 24">
              <a:extLst>
                <a:ext uri="{FF2B5EF4-FFF2-40B4-BE49-F238E27FC236}">
                  <a16:creationId xmlns:a16="http://schemas.microsoft.com/office/drawing/2014/main" id="{F8741B8F-CBE7-DB8C-C5F7-F99454027E74}"/>
                </a:ext>
              </a:extLst>
            </p:cNvPr>
            <p:cNvSpPr>
              <a:spLocks/>
            </p:cNvSpPr>
            <p:nvPr/>
          </p:nvSpPr>
          <p:spPr bwMode="auto">
            <a:xfrm>
              <a:off x="3889" y="2382"/>
              <a:ext cx="245" cy="245"/>
            </a:xfrm>
            <a:custGeom>
              <a:avLst/>
              <a:gdLst>
                <a:gd name="T0" fmla="*/ 0 w 245"/>
                <a:gd name="T1" fmla="*/ 120 h 245"/>
                <a:gd name="T2" fmla="*/ 123 w 245"/>
                <a:gd name="T3" fmla="*/ 245 h 245"/>
                <a:gd name="T4" fmla="*/ 123 w 245"/>
                <a:gd name="T5" fmla="*/ 122 h 245"/>
                <a:gd name="T6" fmla="*/ 245 w 245"/>
                <a:gd name="T7" fmla="*/ 122 h 245"/>
                <a:gd name="T8" fmla="*/ 123 w 245"/>
                <a:gd name="T9" fmla="*/ 0 h 245"/>
              </a:gdLst>
              <a:ahLst/>
              <a:cxnLst>
                <a:cxn ang="0">
                  <a:pos x="T0" y="T1"/>
                </a:cxn>
                <a:cxn ang="0">
                  <a:pos x="T2" y="T3"/>
                </a:cxn>
                <a:cxn ang="0">
                  <a:pos x="T4" y="T5"/>
                </a:cxn>
                <a:cxn ang="0">
                  <a:pos x="T6" y="T7"/>
                </a:cxn>
                <a:cxn ang="0">
                  <a:pos x="T8" y="T9"/>
                </a:cxn>
              </a:cxnLst>
              <a:rect l="0" t="0" r="r" b="b"/>
              <a:pathLst>
                <a:path w="245" h="245">
                  <a:moveTo>
                    <a:pt x="0" y="120"/>
                  </a:moveTo>
                  <a:lnTo>
                    <a:pt x="123" y="245"/>
                  </a:lnTo>
                  <a:lnTo>
                    <a:pt x="123" y="122"/>
                  </a:lnTo>
                  <a:lnTo>
                    <a:pt x="245" y="122"/>
                  </a:lnTo>
                  <a:lnTo>
                    <a:pt x="123" y="0"/>
                  </a:lnTo>
                </a:path>
              </a:pathLst>
            </a:cu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45" name="Freeform 25">
              <a:extLst>
                <a:ext uri="{FF2B5EF4-FFF2-40B4-BE49-F238E27FC236}">
                  <a16:creationId xmlns:a16="http://schemas.microsoft.com/office/drawing/2014/main" id="{4652AEB2-E9CC-5858-3155-88E5E8CA27EC}"/>
                </a:ext>
              </a:extLst>
            </p:cNvPr>
            <p:cNvSpPr>
              <a:spLocks/>
            </p:cNvSpPr>
            <p:nvPr/>
          </p:nvSpPr>
          <p:spPr bwMode="auto">
            <a:xfrm>
              <a:off x="3549" y="2382"/>
              <a:ext cx="244" cy="245"/>
            </a:xfrm>
            <a:custGeom>
              <a:avLst/>
              <a:gdLst>
                <a:gd name="T0" fmla="*/ 244 w 244"/>
                <a:gd name="T1" fmla="*/ 120 h 245"/>
                <a:gd name="T2" fmla="*/ 122 w 244"/>
                <a:gd name="T3" fmla="*/ 245 h 245"/>
                <a:gd name="T4" fmla="*/ 122 w 244"/>
                <a:gd name="T5" fmla="*/ 122 h 245"/>
                <a:gd name="T6" fmla="*/ 0 w 244"/>
                <a:gd name="T7" fmla="*/ 122 h 245"/>
                <a:gd name="T8" fmla="*/ 122 w 244"/>
                <a:gd name="T9" fmla="*/ 0 h 245"/>
              </a:gdLst>
              <a:ahLst/>
              <a:cxnLst>
                <a:cxn ang="0">
                  <a:pos x="T0" y="T1"/>
                </a:cxn>
                <a:cxn ang="0">
                  <a:pos x="T2" y="T3"/>
                </a:cxn>
                <a:cxn ang="0">
                  <a:pos x="T4" y="T5"/>
                </a:cxn>
                <a:cxn ang="0">
                  <a:pos x="T6" y="T7"/>
                </a:cxn>
                <a:cxn ang="0">
                  <a:pos x="T8" y="T9"/>
                </a:cxn>
              </a:cxnLst>
              <a:rect l="0" t="0" r="r" b="b"/>
              <a:pathLst>
                <a:path w="244" h="245">
                  <a:moveTo>
                    <a:pt x="244" y="120"/>
                  </a:moveTo>
                  <a:lnTo>
                    <a:pt x="122" y="245"/>
                  </a:lnTo>
                  <a:lnTo>
                    <a:pt x="122" y="122"/>
                  </a:lnTo>
                  <a:lnTo>
                    <a:pt x="0" y="122"/>
                  </a:lnTo>
                  <a:lnTo>
                    <a:pt x="122" y="0"/>
                  </a:lnTo>
                </a:path>
              </a:pathLst>
            </a:cu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46" name="Line 26">
              <a:extLst>
                <a:ext uri="{FF2B5EF4-FFF2-40B4-BE49-F238E27FC236}">
                  <a16:creationId xmlns:a16="http://schemas.microsoft.com/office/drawing/2014/main" id="{67253B20-4CE5-A1B4-3FC8-084084E42C8D}"/>
                </a:ext>
              </a:extLst>
            </p:cNvPr>
            <p:cNvSpPr>
              <a:spLocks noChangeShapeType="1"/>
            </p:cNvSpPr>
            <p:nvPr/>
          </p:nvSpPr>
          <p:spPr bwMode="auto">
            <a:xfrm flipH="1">
              <a:off x="3618" y="1950"/>
              <a:ext cx="452" cy="0"/>
            </a:xfrm>
            <a:prstGeom prst="line">
              <a:avLst/>
            </a:pr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47" name="Line 27">
              <a:extLst>
                <a:ext uri="{FF2B5EF4-FFF2-40B4-BE49-F238E27FC236}">
                  <a16:creationId xmlns:a16="http://schemas.microsoft.com/office/drawing/2014/main" id="{2AFE42E8-C499-BF20-805A-0E03C7A5A052}"/>
                </a:ext>
              </a:extLst>
            </p:cNvPr>
            <p:cNvSpPr>
              <a:spLocks noChangeShapeType="1"/>
            </p:cNvSpPr>
            <p:nvPr/>
          </p:nvSpPr>
          <p:spPr bwMode="auto">
            <a:xfrm>
              <a:off x="3538" y="1845"/>
              <a:ext cx="612" cy="0"/>
            </a:xfrm>
            <a:prstGeom prst="line">
              <a:avLst/>
            </a:prstGeom>
            <a:grpFill/>
            <a:ln w="19050" cap="rnd">
              <a:solidFill>
                <a:srgbClr val="00767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grpSp>
      <p:grpSp>
        <p:nvGrpSpPr>
          <p:cNvPr id="48" name="Group 20">
            <a:extLst>
              <a:ext uri="{FF2B5EF4-FFF2-40B4-BE49-F238E27FC236}">
                <a16:creationId xmlns:a16="http://schemas.microsoft.com/office/drawing/2014/main" id="{E867AD83-7566-72B3-4297-DEAD82B0E7F9}"/>
              </a:ext>
            </a:extLst>
          </p:cNvPr>
          <p:cNvGrpSpPr>
            <a:grpSpLocks noChangeAspect="1"/>
          </p:cNvGrpSpPr>
          <p:nvPr/>
        </p:nvGrpSpPr>
        <p:grpSpPr bwMode="auto">
          <a:xfrm>
            <a:off x="2185544" y="2154681"/>
            <a:ext cx="539562" cy="658694"/>
            <a:chOff x="2444" y="1800"/>
            <a:chExt cx="779" cy="951"/>
          </a:xfrm>
          <a:noFill/>
        </p:grpSpPr>
        <p:sp>
          <p:nvSpPr>
            <p:cNvPr id="49" name="Freeform 21">
              <a:extLst>
                <a:ext uri="{FF2B5EF4-FFF2-40B4-BE49-F238E27FC236}">
                  <a16:creationId xmlns:a16="http://schemas.microsoft.com/office/drawing/2014/main" id="{127EF025-0226-811A-55BA-D34FB4D52478}"/>
                </a:ext>
              </a:extLst>
            </p:cNvPr>
            <p:cNvSpPr>
              <a:spLocks noEditPoints="1"/>
            </p:cNvSpPr>
            <p:nvPr/>
          </p:nvSpPr>
          <p:spPr bwMode="auto">
            <a:xfrm>
              <a:off x="2444" y="1800"/>
              <a:ext cx="779" cy="951"/>
            </a:xfrm>
            <a:custGeom>
              <a:avLst/>
              <a:gdLst>
                <a:gd name="T0" fmla="*/ 253 w 377"/>
                <a:gd name="T1" fmla="*/ 243 h 461"/>
                <a:gd name="T2" fmla="*/ 272 w 377"/>
                <a:gd name="T3" fmla="*/ 288 h 461"/>
                <a:gd name="T4" fmla="*/ 377 w 377"/>
                <a:gd name="T5" fmla="*/ 369 h 461"/>
                <a:gd name="T6" fmla="*/ 377 w 377"/>
                <a:gd name="T7" fmla="*/ 433 h 461"/>
                <a:gd name="T8" fmla="*/ 369 w 377"/>
                <a:gd name="T9" fmla="*/ 452 h 461"/>
                <a:gd name="T10" fmla="*/ 194 w 377"/>
                <a:gd name="T11" fmla="*/ 461 h 461"/>
                <a:gd name="T12" fmla="*/ 183 w 377"/>
                <a:gd name="T13" fmla="*/ 461 h 461"/>
                <a:gd name="T14" fmla="*/ 9 w 377"/>
                <a:gd name="T15" fmla="*/ 452 h 461"/>
                <a:gd name="T16" fmla="*/ 8 w 377"/>
                <a:gd name="T17" fmla="*/ 452 h 461"/>
                <a:gd name="T18" fmla="*/ 0 w 377"/>
                <a:gd name="T19" fmla="*/ 433 h 461"/>
                <a:gd name="T20" fmla="*/ 29 w 377"/>
                <a:gd name="T21" fmla="*/ 319 h 461"/>
                <a:gd name="T22" fmla="*/ 122 w 377"/>
                <a:gd name="T23" fmla="*/ 278 h 461"/>
                <a:gd name="T24" fmla="*/ 125 w 377"/>
                <a:gd name="T25" fmla="*/ 233 h 461"/>
                <a:gd name="T26" fmla="*/ 95 w 377"/>
                <a:gd name="T27" fmla="*/ 183 h 461"/>
                <a:gd name="T28" fmla="*/ 87 w 377"/>
                <a:gd name="T29" fmla="*/ 138 h 461"/>
                <a:gd name="T30" fmla="*/ 87 w 377"/>
                <a:gd name="T31" fmla="*/ 132 h 461"/>
                <a:gd name="T32" fmla="*/ 189 w 377"/>
                <a:gd name="T33" fmla="*/ 0 h 461"/>
                <a:gd name="T34" fmla="*/ 291 w 377"/>
                <a:gd name="T35" fmla="*/ 132 h 461"/>
                <a:gd name="T36" fmla="*/ 291 w 377"/>
                <a:gd name="T37" fmla="*/ 137 h 461"/>
                <a:gd name="T38" fmla="*/ 291 w 377"/>
                <a:gd name="T39" fmla="*/ 138 h 461"/>
                <a:gd name="T40" fmla="*/ 290 w 377"/>
                <a:gd name="T41" fmla="*/ 149 h 461"/>
                <a:gd name="T42" fmla="*/ 290 w 377"/>
                <a:gd name="T43" fmla="*/ 149 h 461"/>
                <a:gd name="T44" fmla="*/ 260 w 377"/>
                <a:gd name="T45" fmla="*/ 224 h 461"/>
                <a:gd name="T46" fmla="*/ 86 w 377"/>
                <a:gd name="T47" fmla="*/ 100 h 461"/>
                <a:gd name="T48" fmla="*/ 94 w 377"/>
                <a:gd name="T49" fmla="*/ 69 h 461"/>
                <a:gd name="T50" fmla="*/ 146 w 377"/>
                <a:gd name="T51" fmla="*/ 63 h 461"/>
                <a:gd name="T52" fmla="*/ 189 w 377"/>
                <a:gd name="T53" fmla="*/ 70 h 461"/>
                <a:gd name="T54" fmla="*/ 231 w 377"/>
                <a:gd name="T55" fmla="*/ 63 h 461"/>
                <a:gd name="T56" fmla="*/ 283 w 377"/>
                <a:gd name="T57" fmla="*/ 68 h 461"/>
                <a:gd name="T58" fmla="*/ 290 w 377"/>
                <a:gd name="T59" fmla="*/ 85 h 461"/>
                <a:gd name="T60" fmla="*/ 291 w 377"/>
                <a:gd name="T61" fmla="*/ 100 h 461"/>
                <a:gd name="T62" fmla="*/ 185 w 377"/>
                <a:gd name="T63" fmla="*/ 336 h 461"/>
                <a:gd name="T64" fmla="*/ 187 w 377"/>
                <a:gd name="T65" fmla="*/ 346 h 461"/>
                <a:gd name="T66" fmla="*/ 180 w 377"/>
                <a:gd name="T67" fmla="*/ 406 h 461"/>
                <a:gd name="T68" fmla="*/ 186 w 377"/>
                <a:gd name="T69" fmla="*/ 461 h 461"/>
                <a:gd name="T70" fmla="*/ 202 w 377"/>
                <a:gd name="T71" fmla="*/ 438 h 461"/>
                <a:gd name="T72" fmla="*/ 192 w 377"/>
                <a:gd name="T73" fmla="*/ 346 h 461"/>
                <a:gd name="T74" fmla="*/ 194 w 377"/>
                <a:gd name="T75" fmla="*/ 336 h 461"/>
                <a:gd name="T76" fmla="*/ 189 w 377"/>
                <a:gd name="T77" fmla="*/ 312 h 461"/>
                <a:gd name="T78" fmla="*/ 106 w 377"/>
                <a:gd name="T79" fmla="*/ 288 h 461"/>
                <a:gd name="T80" fmla="*/ 272 w 377"/>
                <a:gd name="T81" fmla="*/ 288 h 461"/>
                <a:gd name="T82" fmla="*/ 122 w 377"/>
                <a:gd name="T83" fmla="*/ 278 h 461"/>
                <a:gd name="T84" fmla="*/ 176 w 377"/>
                <a:gd name="T85" fmla="*/ 341 h 461"/>
                <a:gd name="T86" fmla="*/ 256 w 377"/>
                <a:gd name="T87" fmla="*/ 278 h 461"/>
                <a:gd name="T88" fmla="*/ 202 w 377"/>
                <a:gd name="T89" fmla="*/ 33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7" h="461">
                  <a:moveTo>
                    <a:pt x="252" y="233"/>
                  </a:moveTo>
                  <a:cubicBezTo>
                    <a:pt x="252" y="236"/>
                    <a:pt x="252" y="239"/>
                    <a:pt x="253" y="243"/>
                  </a:cubicBezTo>
                  <a:cubicBezTo>
                    <a:pt x="254" y="255"/>
                    <a:pt x="255" y="271"/>
                    <a:pt x="256" y="278"/>
                  </a:cubicBezTo>
                  <a:cubicBezTo>
                    <a:pt x="272" y="288"/>
                    <a:pt x="272" y="288"/>
                    <a:pt x="272" y="288"/>
                  </a:cubicBezTo>
                  <a:cubicBezTo>
                    <a:pt x="303" y="294"/>
                    <a:pt x="330" y="305"/>
                    <a:pt x="349" y="319"/>
                  </a:cubicBezTo>
                  <a:cubicBezTo>
                    <a:pt x="367" y="332"/>
                    <a:pt x="377" y="349"/>
                    <a:pt x="377" y="369"/>
                  </a:cubicBezTo>
                  <a:cubicBezTo>
                    <a:pt x="377" y="369"/>
                    <a:pt x="377" y="369"/>
                    <a:pt x="377" y="369"/>
                  </a:cubicBezTo>
                  <a:cubicBezTo>
                    <a:pt x="377" y="433"/>
                    <a:pt x="377" y="433"/>
                    <a:pt x="377" y="433"/>
                  </a:cubicBezTo>
                  <a:cubicBezTo>
                    <a:pt x="377" y="440"/>
                    <a:pt x="374" y="447"/>
                    <a:pt x="369" y="452"/>
                  </a:cubicBezTo>
                  <a:cubicBezTo>
                    <a:pt x="369" y="452"/>
                    <a:pt x="369" y="452"/>
                    <a:pt x="369" y="452"/>
                  </a:cubicBezTo>
                  <a:cubicBezTo>
                    <a:pt x="364" y="457"/>
                    <a:pt x="357" y="461"/>
                    <a:pt x="349" y="461"/>
                  </a:cubicBezTo>
                  <a:cubicBezTo>
                    <a:pt x="194" y="461"/>
                    <a:pt x="194" y="461"/>
                    <a:pt x="194" y="461"/>
                  </a:cubicBezTo>
                  <a:cubicBezTo>
                    <a:pt x="194" y="461"/>
                    <a:pt x="194" y="461"/>
                    <a:pt x="194" y="461"/>
                  </a:cubicBezTo>
                  <a:cubicBezTo>
                    <a:pt x="183" y="461"/>
                    <a:pt x="183" y="461"/>
                    <a:pt x="183" y="461"/>
                  </a:cubicBezTo>
                  <a:cubicBezTo>
                    <a:pt x="28" y="461"/>
                    <a:pt x="28" y="461"/>
                    <a:pt x="28" y="461"/>
                  </a:cubicBezTo>
                  <a:cubicBezTo>
                    <a:pt x="21" y="461"/>
                    <a:pt x="14" y="457"/>
                    <a:pt x="9" y="452"/>
                  </a:cubicBezTo>
                  <a:cubicBezTo>
                    <a:pt x="8" y="452"/>
                    <a:pt x="8" y="452"/>
                    <a:pt x="8" y="452"/>
                  </a:cubicBezTo>
                  <a:cubicBezTo>
                    <a:pt x="8" y="452"/>
                    <a:pt x="8" y="452"/>
                    <a:pt x="8" y="452"/>
                  </a:cubicBezTo>
                  <a:cubicBezTo>
                    <a:pt x="8" y="452"/>
                    <a:pt x="8" y="452"/>
                    <a:pt x="8" y="452"/>
                  </a:cubicBezTo>
                  <a:cubicBezTo>
                    <a:pt x="3" y="447"/>
                    <a:pt x="0" y="440"/>
                    <a:pt x="0" y="433"/>
                  </a:cubicBezTo>
                  <a:cubicBezTo>
                    <a:pt x="0" y="369"/>
                    <a:pt x="0" y="369"/>
                    <a:pt x="0" y="369"/>
                  </a:cubicBezTo>
                  <a:cubicBezTo>
                    <a:pt x="0" y="349"/>
                    <a:pt x="11" y="332"/>
                    <a:pt x="29" y="319"/>
                  </a:cubicBezTo>
                  <a:cubicBezTo>
                    <a:pt x="48" y="305"/>
                    <a:pt x="75" y="294"/>
                    <a:pt x="106" y="288"/>
                  </a:cubicBezTo>
                  <a:cubicBezTo>
                    <a:pt x="122" y="278"/>
                    <a:pt x="122" y="278"/>
                    <a:pt x="122" y="278"/>
                  </a:cubicBezTo>
                  <a:cubicBezTo>
                    <a:pt x="123" y="271"/>
                    <a:pt x="124" y="254"/>
                    <a:pt x="125" y="242"/>
                  </a:cubicBezTo>
                  <a:cubicBezTo>
                    <a:pt x="125" y="238"/>
                    <a:pt x="125" y="235"/>
                    <a:pt x="125" y="233"/>
                  </a:cubicBezTo>
                  <a:cubicBezTo>
                    <a:pt x="123" y="230"/>
                    <a:pt x="120" y="227"/>
                    <a:pt x="118" y="224"/>
                  </a:cubicBezTo>
                  <a:cubicBezTo>
                    <a:pt x="108" y="212"/>
                    <a:pt x="100" y="198"/>
                    <a:pt x="95" y="183"/>
                  </a:cubicBezTo>
                  <a:cubicBezTo>
                    <a:pt x="90" y="169"/>
                    <a:pt x="87" y="153"/>
                    <a:pt x="87" y="139"/>
                  </a:cubicBezTo>
                  <a:cubicBezTo>
                    <a:pt x="87" y="138"/>
                    <a:pt x="87" y="138"/>
                    <a:pt x="87" y="138"/>
                  </a:cubicBezTo>
                  <a:cubicBezTo>
                    <a:pt x="87" y="138"/>
                    <a:pt x="87" y="137"/>
                    <a:pt x="87" y="137"/>
                  </a:cubicBezTo>
                  <a:cubicBezTo>
                    <a:pt x="87" y="135"/>
                    <a:pt x="87" y="133"/>
                    <a:pt x="87" y="132"/>
                  </a:cubicBezTo>
                  <a:cubicBezTo>
                    <a:pt x="87" y="124"/>
                    <a:pt x="87" y="118"/>
                    <a:pt x="87" y="112"/>
                  </a:cubicBezTo>
                  <a:cubicBezTo>
                    <a:pt x="85" y="48"/>
                    <a:pt x="85" y="0"/>
                    <a:pt x="189" y="0"/>
                  </a:cubicBezTo>
                  <a:cubicBezTo>
                    <a:pt x="293" y="0"/>
                    <a:pt x="292" y="48"/>
                    <a:pt x="291" y="112"/>
                  </a:cubicBezTo>
                  <a:cubicBezTo>
                    <a:pt x="291" y="118"/>
                    <a:pt x="291" y="124"/>
                    <a:pt x="291" y="132"/>
                  </a:cubicBezTo>
                  <a:cubicBezTo>
                    <a:pt x="291" y="132"/>
                    <a:pt x="291" y="133"/>
                    <a:pt x="291" y="135"/>
                  </a:cubicBezTo>
                  <a:cubicBezTo>
                    <a:pt x="291" y="137"/>
                    <a:pt x="291" y="137"/>
                    <a:pt x="291" y="137"/>
                  </a:cubicBezTo>
                  <a:cubicBezTo>
                    <a:pt x="291" y="137"/>
                    <a:pt x="291" y="138"/>
                    <a:pt x="291" y="138"/>
                  </a:cubicBezTo>
                  <a:cubicBezTo>
                    <a:pt x="291" y="138"/>
                    <a:pt x="291" y="138"/>
                    <a:pt x="291" y="138"/>
                  </a:cubicBezTo>
                  <a:cubicBezTo>
                    <a:pt x="291" y="139"/>
                    <a:pt x="291" y="139"/>
                    <a:pt x="291" y="139"/>
                  </a:cubicBezTo>
                  <a:cubicBezTo>
                    <a:pt x="291" y="142"/>
                    <a:pt x="291" y="145"/>
                    <a:pt x="290" y="149"/>
                  </a:cubicBezTo>
                  <a:cubicBezTo>
                    <a:pt x="290" y="149"/>
                    <a:pt x="290" y="149"/>
                    <a:pt x="290" y="149"/>
                  </a:cubicBezTo>
                  <a:cubicBezTo>
                    <a:pt x="290" y="149"/>
                    <a:pt x="290" y="149"/>
                    <a:pt x="290" y="149"/>
                  </a:cubicBezTo>
                  <a:cubicBezTo>
                    <a:pt x="289" y="160"/>
                    <a:pt x="287" y="172"/>
                    <a:pt x="283" y="183"/>
                  </a:cubicBezTo>
                  <a:cubicBezTo>
                    <a:pt x="277" y="198"/>
                    <a:pt x="269" y="212"/>
                    <a:pt x="260" y="224"/>
                  </a:cubicBezTo>
                  <a:cubicBezTo>
                    <a:pt x="257" y="227"/>
                    <a:pt x="255" y="230"/>
                    <a:pt x="252" y="233"/>
                  </a:cubicBezTo>
                  <a:close/>
                  <a:moveTo>
                    <a:pt x="86" y="100"/>
                  </a:moveTo>
                  <a:cubicBezTo>
                    <a:pt x="86" y="95"/>
                    <a:pt x="87" y="90"/>
                    <a:pt x="87" y="85"/>
                  </a:cubicBezTo>
                  <a:cubicBezTo>
                    <a:pt x="89" y="79"/>
                    <a:pt x="91" y="74"/>
                    <a:pt x="94" y="69"/>
                  </a:cubicBezTo>
                  <a:cubicBezTo>
                    <a:pt x="101" y="61"/>
                    <a:pt x="109" y="58"/>
                    <a:pt x="118" y="58"/>
                  </a:cubicBezTo>
                  <a:cubicBezTo>
                    <a:pt x="127" y="58"/>
                    <a:pt x="136" y="60"/>
                    <a:pt x="146" y="63"/>
                  </a:cubicBezTo>
                  <a:cubicBezTo>
                    <a:pt x="147" y="63"/>
                    <a:pt x="147" y="63"/>
                    <a:pt x="147" y="63"/>
                  </a:cubicBezTo>
                  <a:cubicBezTo>
                    <a:pt x="160" y="66"/>
                    <a:pt x="174" y="70"/>
                    <a:pt x="189" y="70"/>
                  </a:cubicBezTo>
                  <a:cubicBezTo>
                    <a:pt x="204" y="70"/>
                    <a:pt x="218" y="66"/>
                    <a:pt x="231" y="63"/>
                  </a:cubicBezTo>
                  <a:cubicBezTo>
                    <a:pt x="231" y="63"/>
                    <a:pt x="231" y="63"/>
                    <a:pt x="231" y="63"/>
                  </a:cubicBezTo>
                  <a:cubicBezTo>
                    <a:pt x="241" y="60"/>
                    <a:pt x="251" y="58"/>
                    <a:pt x="259" y="58"/>
                  </a:cubicBezTo>
                  <a:cubicBezTo>
                    <a:pt x="268" y="58"/>
                    <a:pt x="277" y="60"/>
                    <a:pt x="283" y="68"/>
                  </a:cubicBezTo>
                  <a:cubicBezTo>
                    <a:pt x="283" y="69"/>
                    <a:pt x="283" y="69"/>
                    <a:pt x="283" y="69"/>
                  </a:cubicBezTo>
                  <a:cubicBezTo>
                    <a:pt x="287" y="74"/>
                    <a:pt x="289" y="79"/>
                    <a:pt x="290" y="85"/>
                  </a:cubicBezTo>
                  <a:cubicBezTo>
                    <a:pt x="291" y="90"/>
                    <a:pt x="291" y="95"/>
                    <a:pt x="291" y="100"/>
                  </a:cubicBezTo>
                  <a:cubicBezTo>
                    <a:pt x="291" y="100"/>
                    <a:pt x="291" y="100"/>
                    <a:pt x="291" y="100"/>
                  </a:cubicBezTo>
                  <a:moveTo>
                    <a:pt x="182" y="327"/>
                  </a:moveTo>
                  <a:cubicBezTo>
                    <a:pt x="185" y="336"/>
                    <a:pt x="185" y="336"/>
                    <a:pt x="185" y="336"/>
                  </a:cubicBezTo>
                  <a:cubicBezTo>
                    <a:pt x="186" y="337"/>
                    <a:pt x="186" y="339"/>
                    <a:pt x="186" y="340"/>
                  </a:cubicBezTo>
                  <a:cubicBezTo>
                    <a:pt x="187" y="342"/>
                    <a:pt x="187" y="344"/>
                    <a:pt x="187" y="346"/>
                  </a:cubicBezTo>
                  <a:cubicBezTo>
                    <a:pt x="187" y="346"/>
                    <a:pt x="187" y="346"/>
                    <a:pt x="187" y="346"/>
                  </a:cubicBezTo>
                  <a:cubicBezTo>
                    <a:pt x="185" y="367"/>
                    <a:pt x="182" y="387"/>
                    <a:pt x="180" y="406"/>
                  </a:cubicBezTo>
                  <a:cubicBezTo>
                    <a:pt x="179" y="417"/>
                    <a:pt x="178" y="429"/>
                    <a:pt x="176" y="440"/>
                  </a:cubicBezTo>
                  <a:cubicBezTo>
                    <a:pt x="186" y="461"/>
                    <a:pt x="186" y="461"/>
                    <a:pt x="186" y="461"/>
                  </a:cubicBezTo>
                  <a:cubicBezTo>
                    <a:pt x="191" y="461"/>
                    <a:pt x="191" y="461"/>
                    <a:pt x="191" y="461"/>
                  </a:cubicBezTo>
                  <a:cubicBezTo>
                    <a:pt x="202" y="438"/>
                    <a:pt x="202" y="438"/>
                    <a:pt x="202" y="438"/>
                  </a:cubicBezTo>
                  <a:cubicBezTo>
                    <a:pt x="201" y="427"/>
                    <a:pt x="200" y="417"/>
                    <a:pt x="199" y="406"/>
                  </a:cubicBezTo>
                  <a:cubicBezTo>
                    <a:pt x="196" y="386"/>
                    <a:pt x="194" y="367"/>
                    <a:pt x="192" y="346"/>
                  </a:cubicBezTo>
                  <a:cubicBezTo>
                    <a:pt x="192" y="344"/>
                    <a:pt x="192" y="342"/>
                    <a:pt x="192" y="340"/>
                  </a:cubicBezTo>
                  <a:cubicBezTo>
                    <a:pt x="193" y="339"/>
                    <a:pt x="193" y="337"/>
                    <a:pt x="194" y="336"/>
                  </a:cubicBezTo>
                  <a:cubicBezTo>
                    <a:pt x="197" y="327"/>
                    <a:pt x="197" y="327"/>
                    <a:pt x="197" y="327"/>
                  </a:cubicBezTo>
                  <a:cubicBezTo>
                    <a:pt x="189" y="312"/>
                    <a:pt x="189" y="312"/>
                    <a:pt x="189" y="312"/>
                  </a:cubicBezTo>
                  <a:cubicBezTo>
                    <a:pt x="182" y="327"/>
                    <a:pt x="182" y="327"/>
                    <a:pt x="182" y="327"/>
                  </a:cubicBezTo>
                  <a:close/>
                  <a:moveTo>
                    <a:pt x="106" y="288"/>
                  </a:moveTo>
                  <a:cubicBezTo>
                    <a:pt x="176" y="442"/>
                    <a:pt x="176" y="442"/>
                    <a:pt x="176" y="442"/>
                  </a:cubicBezTo>
                  <a:moveTo>
                    <a:pt x="272" y="288"/>
                  </a:moveTo>
                  <a:cubicBezTo>
                    <a:pt x="202" y="440"/>
                    <a:pt x="202" y="440"/>
                    <a:pt x="202" y="440"/>
                  </a:cubicBezTo>
                  <a:moveTo>
                    <a:pt x="122" y="278"/>
                  </a:moveTo>
                  <a:cubicBezTo>
                    <a:pt x="189" y="312"/>
                    <a:pt x="189" y="312"/>
                    <a:pt x="189" y="312"/>
                  </a:cubicBezTo>
                  <a:cubicBezTo>
                    <a:pt x="176" y="341"/>
                    <a:pt x="176" y="341"/>
                    <a:pt x="176" y="341"/>
                  </a:cubicBezTo>
                  <a:cubicBezTo>
                    <a:pt x="108" y="293"/>
                    <a:pt x="108" y="293"/>
                    <a:pt x="108" y="293"/>
                  </a:cubicBezTo>
                  <a:moveTo>
                    <a:pt x="256" y="278"/>
                  </a:moveTo>
                  <a:cubicBezTo>
                    <a:pt x="189" y="313"/>
                    <a:pt x="189" y="313"/>
                    <a:pt x="189" y="313"/>
                  </a:cubicBezTo>
                  <a:cubicBezTo>
                    <a:pt x="202" y="338"/>
                    <a:pt x="202" y="338"/>
                    <a:pt x="202" y="338"/>
                  </a:cubicBezTo>
                  <a:cubicBezTo>
                    <a:pt x="269" y="293"/>
                    <a:pt x="269" y="293"/>
                    <a:pt x="269" y="293"/>
                  </a:cubicBezTo>
                </a:path>
              </a:pathLst>
            </a:cu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0" name="Freeform 22">
              <a:extLst>
                <a:ext uri="{FF2B5EF4-FFF2-40B4-BE49-F238E27FC236}">
                  <a16:creationId xmlns:a16="http://schemas.microsoft.com/office/drawing/2014/main" id="{9A8E15A1-1B22-01F9-A53C-3A4F9B9500AF}"/>
                </a:ext>
              </a:extLst>
            </p:cNvPr>
            <p:cNvSpPr>
              <a:spLocks/>
            </p:cNvSpPr>
            <p:nvPr/>
          </p:nvSpPr>
          <p:spPr bwMode="auto">
            <a:xfrm>
              <a:off x="2702" y="2281"/>
              <a:ext cx="263" cy="41"/>
            </a:xfrm>
            <a:custGeom>
              <a:avLst/>
              <a:gdLst>
                <a:gd name="T0" fmla="*/ 0 w 127"/>
                <a:gd name="T1" fmla="*/ 0 h 20"/>
                <a:gd name="T2" fmla="*/ 64 w 127"/>
                <a:gd name="T3" fmla="*/ 20 h 20"/>
                <a:gd name="T4" fmla="*/ 127 w 127"/>
                <a:gd name="T5" fmla="*/ 0 h 20"/>
              </a:gdLst>
              <a:ahLst/>
              <a:cxnLst>
                <a:cxn ang="0">
                  <a:pos x="T0" y="T1"/>
                </a:cxn>
                <a:cxn ang="0">
                  <a:pos x="T2" y="T3"/>
                </a:cxn>
                <a:cxn ang="0">
                  <a:pos x="T4" y="T5"/>
                </a:cxn>
              </a:cxnLst>
              <a:rect l="0" t="0" r="r" b="b"/>
              <a:pathLst>
                <a:path w="127" h="20">
                  <a:moveTo>
                    <a:pt x="0" y="0"/>
                  </a:moveTo>
                  <a:cubicBezTo>
                    <a:pt x="0" y="0"/>
                    <a:pt x="22" y="20"/>
                    <a:pt x="64" y="20"/>
                  </a:cubicBezTo>
                  <a:cubicBezTo>
                    <a:pt x="107" y="20"/>
                    <a:pt x="127" y="0"/>
                    <a:pt x="127" y="0"/>
                  </a:cubicBezTo>
                </a:path>
              </a:pathLst>
            </a:cu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grpSp>
      <p:sp>
        <p:nvSpPr>
          <p:cNvPr id="51" name="Freeform 26">
            <a:extLst>
              <a:ext uri="{FF2B5EF4-FFF2-40B4-BE49-F238E27FC236}">
                <a16:creationId xmlns:a16="http://schemas.microsoft.com/office/drawing/2014/main" id="{192DC5BA-6635-A64B-6C31-3044FCD46F1F}"/>
              </a:ext>
            </a:extLst>
          </p:cNvPr>
          <p:cNvSpPr>
            <a:spLocks noEditPoints="1"/>
          </p:cNvSpPr>
          <p:nvPr/>
        </p:nvSpPr>
        <p:spPr bwMode="auto">
          <a:xfrm>
            <a:off x="2964366" y="2154681"/>
            <a:ext cx="467451" cy="659440"/>
          </a:xfrm>
          <a:custGeom>
            <a:avLst/>
            <a:gdLst>
              <a:gd name="T0" fmla="*/ 139 w 352"/>
              <a:gd name="T1" fmla="*/ 327 h 498"/>
              <a:gd name="T2" fmla="*/ 180 w 352"/>
              <a:gd name="T3" fmla="*/ 408 h 498"/>
              <a:gd name="T4" fmla="*/ 215 w 352"/>
              <a:gd name="T5" fmla="*/ 319 h 498"/>
              <a:gd name="T6" fmla="*/ 245 w 352"/>
              <a:gd name="T7" fmla="*/ 305 h 498"/>
              <a:gd name="T8" fmla="*/ 274 w 352"/>
              <a:gd name="T9" fmla="*/ 357 h 498"/>
              <a:gd name="T10" fmla="*/ 223 w 352"/>
              <a:gd name="T11" fmla="*/ 331 h 498"/>
              <a:gd name="T12" fmla="*/ 126 w 352"/>
              <a:gd name="T13" fmla="*/ 331 h 498"/>
              <a:gd name="T14" fmla="*/ 75 w 352"/>
              <a:gd name="T15" fmla="*/ 357 h 498"/>
              <a:gd name="T16" fmla="*/ 105 w 352"/>
              <a:gd name="T17" fmla="*/ 305 h 498"/>
              <a:gd name="T18" fmla="*/ 246 w 352"/>
              <a:gd name="T19" fmla="*/ 305 h 498"/>
              <a:gd name="T20" fmla="*/ 272 w 352"/>
              <a:gd name="T21" fmla="*/ 310 h 498"/>
              <a:gd name="T22" fmla="*/ 352 w 352"/>
              <a:gd name="T23" fmla="*/ 462 h 498"/>
              <a:gd name="T24" fmla="*/ 343 w 352"/>
              <a:gd name="T25" fmla="*/ 489 h 498"/>
              <a:gd name="T26" fmla="*/ 8 w 352"/>
              <a:gd name="T27" fmla="*/ 489 h 498"/>
              <a:gd name="T28" fmla="*/ 8 w 352"/>
              <a:gd name="T29" fmla="*/ 489 h 498"/>
              <a:gd name="T30" fmla="*/ 0 w 352"/>
              <a:gd name="T31" fmla="*/ 461 h 498"/>
              <a:gd name="T32" fmla="*/ 60 w 352"/>
              <a:gd name="T33" fmla="*/ 317 h 498"/>
              <a:gd name="T34" fmla="*/ 105 w 352"/>
              <a:gd name="T35" fmla="*/ 305 h 498"/>
              <a:gd name="T36" fmla="*/ 115 w 352"/>
              <a:gd name="T37" fmla="*/ 300 h 498"/>
              <a:gd name="T38" fmla="*/ 119 w 352"/>
              <a:gd name="T39" fmla="*/ 269 h 498"/>
              <a:gd name="T40" fmla="*/ 93 w 352"/>
              <a:gd name="T41" fmla="*/ 259 h 498"/>
              <a:gd name="T42" fmla="*/ 74 w 352"/>
              <a:gd name="T43" fmla="*/ 56 h 498"/>
              <a:gd name="T44" fmla="*/ 173 w 352"/>
              <a:gd name="T45" fmla="*/ 10 h 498"/>
              <a:gd name="T46" fmla="*/ 293 w 352"/>
              <a:gd name="T47" fmla="*/ 94 h 498"/>
              <a:gd name="T48" fmla="*/ 258 w 352"/>
              <a:gd name="T49" fmla="*/ 260 h 498"/>
              <a:gd name="T50" fmla="*/ 233 w 352"/>
              <a:gd name="T51" fmla="*/ 269 h 498"/>
              <a:gd name="T52" fmla="*/ 237 w 352"/>
              <a:gd name="T53" fmla="*/ 300 h 498"/>
              <a:gd name="T54" fmla="*/ 243 w 352"/>
              <a:gd name="T55" fmla="*/ 304 h 498"/>
              <a:gd name="T56" fmla="*/ 219 w 352"/>
              <a:gd name="T57" fmla="*/ 279 h 498"/>
              <a:gd name="T58" fmla="*/ 176 w 352"/>
              <a:gd name="T59" fmla="*/ 297 h 498"/>
              <a:gd name="T60" fmla="*/ 118 w 352"/>
              <a:gd name="T61" fmla="*/ 262 h 498"/>
              <a:gd name="T62" fmla="*/ 96 w 352"/>
              <a:gd name="T63" fmla="*/ 220 h 498"/>
              <a:gd name="T64" fmla="*/ 86 w 352"/>
              <a:gd name="T65" fmla="*/ 163 h 498"/>
              <a:gd name="T66" fmla="*/ 87 w 352"/>
              <a:gd name="T67" fmla="*/ 146 h 498"/>
              <a:gd name="T68" fmla="*/ 212 w 352"/>
              <a:gd name="T69" fmla="*/ 114 h 498"/>
              <a:gd name="T70" fmla="*/ 265 w 352"/>
              <a:gd name="T71" fmla="*/ 141 h 498"/>
              <a:gd name="T72" fmla="*/ 266 w 352"/>
              <a:gd name="T73" fmla="*/ 158 h 498"/>
              <a:gd name="T74" fmla="*/ 265 w 352"/>
              <a:gd name="T75" fmla="*/ 169 h 498"/>
              <a:gd name="T76" fmla="*/ 265 w 352"/>
              <a:gd name="T77" fmla="*/ 174 h 498"/>
              <a:gd name="T78" fmla="*/ 257 w 352"/>
              <a:gd name="T79" fmla="*/ 214 h 498"/>
              <a:gd name="T80" fmla="*/ 244 w 352"/>
              <a:gd name="T81" fmla="*/ 245 h 498"/>
              <a:gd name="T82" fmla="*/ 234 w 352"/>
              <a:gd name="T83" fmla="*/ 262 h 498"/>
              <a:gd name="T84" fmla="*/ 118 w 352"/>
              <a:gd name="T85" fmla="*/ 292 h 498"/>
              <a:gd name="T86" fmla="*/ 83 w 352"/>
              <a:gd name="T87" fmla="*/ 17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2" h="498">
                <a:moveTo>
                  <a:pt x="132" y="318"/>
                </a:moveTo>
                <a:cubicBezTo>
                  <a:pt x="134" y="319"/>
                  <a:pt x="135" y="320"/>
                  <a:pt x="136" y="321"/>
                </a:cubicBezTo>
                <a:cubicBezTo>
                  <a:pt x="138" y="323"/>
                  <a:pt x="139" y="325"/>
                  <a:pt x="139" y="327"/>
                </a:cubicBezTo>
                <a:cubicBezTo>
                  <a:pt x="171" y="408"/>
                  <a:pt x="171" y="408"/>
                  <a:pt x="171" y="408"/>
                </a:cubicBezTo>
                <a:cubicBezTo>
                  <a:pt x="172" y="411"/>
                  <a:pt x="175" y="412"/>
                  <a:pt x="178" y="411"/>
                </a:cubicBezTo>
                <a:cubicBezTo>
                  <a:pt x="179" y="410"/>
                  <a:pt x="180" y="409"/>
                  <a:pt x="180" y="408"/>
                </a:cubicBezTo>
                <a:cubicBezTo>
                  <a:pt x="180" y="408"/>
                  <a:pt x="180" y="408"/>
                  <a:pt x="180" y="408"/>
                </a:cubicBezTo>
                <a:cubicBezTo>
                  <a:pt x="212" y="323"/>
                  <a:pt x="212" y="323"/>
                  <a:pt x="212" y="323"/>
                </a:cubicBezTo>
                <a:cubicBezTo>
                  <a:pt x="212" y="321"/>
                  <a:pt x="213" y="320"/>
                  <a:pt x="215" y="319"/>
                </a:cubicBezTo>
                <a:cubicBezTo>
                  <a:pt x="216" y="317"/>
                  <a:pt x="217" y="316"/>
                  <a:pt x="219" y="315"/>
                </a:cubicBezTo>
                <a:cubicBezTo>
                  <a:pt x="244" y="305"/>
                  <a:pt x="244" y="305"/>
                  <a:pt x="244" y="305"/>
                </a:cubicBezTo>
                <a:cubicBezTo>
                  <a:pt x="245" y="305"/>
                  <a:pt x="245" y="305"/>
                  <a:pt x="245" y="305"/>
                </a:cubicBezTo>
                <a:cubicBezTo>
                  <a:pt x="252" y="306"/>
                  <a:pt x="259" y="308"/>
                  <a:pt x="266" y="310"/>
                </a:cubicBezTo>
                <a:cubicBezTo>
                  <a:pt x="267" y="314"/>
                  <a:pt x="268" y="319"/>
                  <a:pt x="269" y="324"/>
                </a:cubicBezTo>
                <a:cubicBezTo>
                  <a:pt x="269" y="332"/>
                  <a:pt x="270" y="342"/>
                  <a:pt x="274" y="357"/>
                </a:cubicBezTo>
                <a:cubicBezTo>
                  <a:pt x="230" y="328"/>
                  <a:pt x="230" y="328"/>
                  <a:pt x="230" y="328"/>
                </a:cubicBezTo>
                <a:cubicBezTo>
                  <a:pt x="227" y="326"/>
                  <a:pt x="224" y="327"/>
                  <a:pt x="223" y="330"/>
                </a:cubicBezTo>
                <a:cubicBezTo>
                  <a:pt x="223" y="330"/>
                  <a:pt x="223" y="331"/>
                  <a:pt x="223" y="331"/>
                </a:cubicBezTo>
                <a:cubicBezTo>
                  <a:pt x="223" y="331"/>
                  <a:pt x="223" y="331"/>
                  <a:pt x="223" y="331"/>
                </a:cubicBezTo>
                <a:cubicBezTo>
                  <a:pt x="175" y="467"/>
                  <a:pt x="175" y="467"/>
                  <a:pt x="175" y="467"/>
                </a:cubicBezTo>
                <a:cubicBezTo>
                  <a:pt x="126" y="331"/>
                  <a:pt x="126" y="331"/>
                  <a:pt x="126" y="331"/>
                </a:cubicBezTo>
                <a:cubicBezTo>
                  <a:pt x="125" y="328"/>
                  <a:pt x="122" y="326"/>
                  <a:pt x="120" y="328"/>
                </a:cubicBezTo>
                <a:cubicBezTo>
                  <a:pt x="119" y="328"/>
                  <a:pt x="119" y="328"/>
                  <a:pt x="119" y="328"/>
                </a:cubicBezTo>
                <a:cubicBezTo>
                  <a:pt x="75" y="357"/>
                  <a:pt x="75" y="357"/>
                  <a:pt x="75" y="357"/>
                </a:cubicBezTo>
                <a:cubicBezTo>
                  <a:pt x="79" y="342"/>
                  <a:pt x="80" y="332"/>
                  <a:pt x="81" y="324"/>
                </a:cubicBezTo>
                <a:cubicBezTo>
                  <a:pt x="81" y="319"/>
                  <a:pt x="82" y="315"/>
                  <a:pt x="83" y="311"/>
                </a:cubicBezTo>
                <a:cubicBezTo>
                  <a:pt x="90" y="308"/>
                  <a:pt x="98" y="307"/>
                  <a:pt x="105" y="305"/>
                </a:cubicBezTo>
                <a:cubicBezTo>
                  <a:pt x="132" y="318"/>
                  <a:pt x="132" y="318"/>
                  <a:pt x="132" y="318"/>
                </a:cubicBezTo>
                <a:close/>
                <a:moveTo>
                  <a:pt x="243" y="304"/>
                </a:moveTo>
                <a:cubicBezTo>
                  <a:pt x="244" y="304"/>
                  <a:pt x="245" y="304"/>
                  <a:pt x="246" y="305"/>
                </a:cubicBezTo>
                <a:cubicBezTo>
                  <a:pt x="247" y="305"/>
                  <a:pt x="247" y="305"/>
                  <a:pt x="247" y="305"/>
                </a:cubicBezTo>
                <a:cubicBezTo>
                  <a:pt x="254" y="306"/>
                  <a:pt x="262" y="307"/>
                  <a:pt x="269" y="309"/>
                </a:cubicBezTo>
                <a:cubicBezTo>
                  <a:pt x="270" y="309"/>
                  <a:pt x="271" y="309"/>
                  <a:pt x="272" y="310"/>
                </a:cubicBezTo>
                <a:cubicBezTo>
                  <a:pt x="279" y="311"/>
                  <a:pt x="285" y="314"/>
                  <a:pt x="292" y="317"/>
                </a:cubicBezTo>
                <a:cubicBezTo>
                  <a:pt x="320" y="330"/>
                  <a:pt x="335" y="352"/>
                  <a:pt x="343" y="378"/>
                </a:cubicBezTo>
                <a:cubicBezTo>
                  <a:pt x="351" y="404"/>
                  <a:pt x="352" y="433"/>
                  <a:pt x="352" y="462"/>
                </a:cubicBezTo>
                <a:cubicBezTo>
                  <a:pt x="352" y="462"/>
                  <a:pt x="352" y="462"/>
                  <a:pt x="352" y="462"/>
                </a:cubicBezTo>
                <a:cubicBezTo>
                  <a:pt x="352" y="468"/>
                  <a:pt x="352" y="468"/>
                  <a:pt x="352" y="468"/>
                </a:cubicBezTo>
                <a:cubicBezTo>
                  <a:pt x="352" y="476"/>
                  <a:pt x="348" y="484"/>
                  <a:pt x="343" y="489"/>
                </a:cubicBezTo>
                <a:cubicBezTo>
                  <a:pt x="337" y="495"/>
                  <a:pt x="330" y="498"/>
                  <a:pt x="322" y="498"/>
                </a:cubicBezTo>
                <a:cubicBezTo>
                  <a:pt x="30" y="498"/>
                  <a:pt x="30" y="498"/>
                  <a:pt x="30" y="498"/>
                </a:cubicBezTo>
                <a:cubicBezTo>
                  <a:pt x="21" y="498"/>
                  <a:pt x="14" y="495"/>
                  <a:pt x="8" y="489"/>
                </a:cubicBezTo>
                <a:cubicBezTo>
                  <a:pt x="8" y="489"/>
                  <a:pt x="8" y="489"/>
                  <a:pt x="8" y="489"/>
                </a:cubicBezTo>
                <a:cubicBezTo>
                  <a:pt x="8" y="489"/>
                  <a:pt x="8" y="489"/>
                  <a:pt x="8" y="489"/>
                </a:cubicBezTo>
                <a:cubicBezTo>
                  <a:pt x="8" y="489"/>
                  <a:pt x="8" y="489"/>
                  <a:pt x="8" y="489"/>
                </a:cubicBezTo>
                <a:cubicBezTo>
                  <a:pt x="3" y="484"/>
                  <a:pt x="0" y="476"/>
                  <a:pt x="0" y="468"/>
                </a:cubicBezTo>
                <a:cubicBezTo>
                  <a:pt x="0" y="462"/>
                  <a:pt x="0" y="462"/>
                  <a:pt x="0" y="462"/>
                </a:cubicBezTo>
                <a:cubicBezTo>
                  <a:pt x="0" y="461"/>
                  <a:pt x="0" y="461"/>
                  <a:pt x="0" y="461"/>
                </a:cubicBezTo>
                <a:cubicBezTo>
                  <a:pt x="0" y="433"/>
                  <a:pt x="0" y="404"/>
                  <a:pt x="8" y="378"/>
                </a:cubicBezTo>
                <a:cubicBezTo>
                  <a:pt x="8" y="378"/>
                  <a:pt x="8" y="378"/>
                  <a:pt x="8" y="378"/>
                </a:cubicBezTo>
                <a:cubicBezTo>
                  <a:pt x="16" y="352"/>
                  <a:pt x="31" y="330"/>
                  <a:pt x="60" y="317"/>
                </a:cubicBezTo>
                <a:cubicBezTo>
                  <a:pt x="65" y="314"/>
                  <a:pt x="71" y="312"/>
                  <a:pt x="77" y="310"/>
                </a:cubicBezTo>
                <a:cubicBezTo>
                  <a:pt x="78" y="310"/>
                  <a:pt x="78" y="310"/>
                  <a:pt x="79" y="310"/>
                </a:cubicBezTo>
                <a:cubicBezTo>
                  <a:pt x="87" y="308"/>
                  <a:pt x="96" y="306"/>
                  <a:pt x="105" y="305"/>
                </a:cubicBezTo>
                <a:cubicBezTo>
                  <a:pt x="109" y="304"/>
                  <a:pt x="109" y="304"/>
                  <a:pt x="109" y="304"/>
                </a:cubicBezTo>
                <a:cubicBezTo>
                  <a:pt x="109" y="304"/>
                  <a:pt x="109" y="304"/>
                  <a:pt x="109" y="304"/>
                </a:cubicBezTo>
                <a:cubicBezTo>
                  <a:pt x="111" y="303"/>
                  <a:pt x="113" y="302"/>
                  <a:pt x="115" y="300"/>
                </a:cubicBezTo>
                <a:cubicBezTo>
                  <a:pt x="116" y="298"/>
                  <a:pt x="117" y="295"/>
                  <a:pt x="118" y="292"/>
                </a:cubicBezTo>
                <a:cubicBezTo>
                  <a:pt x="118" y="292"/>
                  <a:pt x="118" y="292"/>
                  <a:pt x="118" y="292"/>
                </a:cubicBezTo>
                <a:cubicBezTo>
                  <a:pt x="119" y="269"/>
                  <a:pt x="119" y="269"/>
                  <a:pt x="119" y="269"/>
                </a:cubicBezTo>
                <a:cubicBezTo>
                  <a:pt x="117" y="267"/>
                  <a:pt x="116" y="265"/>
                  <a:pt x="115" y="264"/>
                </a:cubicBezTo>
                <a:cubicBezTo>
                  <a:pt x="111" y="263"/>
                  <a:pt x="107" y="262"/>
                  <a:pt x="104" y="262"/>
                </a:cubicBezTo>
                <a:cubicBezTo>
                  <a:pt x="100" y="261"/>
                  <a:pt x="96" y="260"/>
                  <a:pt x="93" y="259"/>
                </a:cubicBezTo>
                <a:cubicBezTo>
                  <a:pt x="91" y="258"/>
                  <a:pt x="90" y="258"/>
                  <a:pt x="90" y="256"/>
                </a:cubicBezTo>
                <a:cubicBezTo>
                  <a:pt x="33" y="163"/>
                  <a:pt x="45" y="97"/>
                  <a:pt x="74" y="56"/>
                </a:cubicBezTo>
                <a:cubicBezTo>
                  <a:pt x="74" y="56"/>
                  <a:pt x="74" y="56"/>
                  <a:pt x="74" y="56"/>
                </a:cubicBezTo>
                <a:cubicBezTo>
                  <a:pt x="86" y="39"/>
                  <a:pt x="101" y="27"/>
                  <a:pt x="115" y="18"/>
                </a:cubicBezTo>
                <a:cubicBezTo>
                  <a:pt x="130" y="9"/>
                  <a:pt x="144" y="5"/>
                  <a:pt x="154" y="4"/>
                </a:cubicBezTo>
                <a:cubicBezTo>
                  <a:pt x="163" y="3"/>
                  <a:pt x="170" y="5"/>
                  <a:pt x="173" y="10"/>
                </a:cubicBezTo>
                <a:cubicBezTo>
                  <a:pt x="186" y="1"/>
                  <a:pt x="203" y="0"/>
                  <a:pt x="220" y="6"/>
                </a:cubicBezTo>
                <a:cubicBezTo>
                  <a:pt x="235" y="11"/>
                  <a:pt x="250" y="22"/>
                  <a:pt x="263" y="37"/>
                </a:cubicBezTo>
                <a:cubicBezTo>
                  <a:pt x="276" y="52"/>
                  <a:pt x="286" y="71"/>
                  <a:pt x="293" y="94"/>
                </a:cubicBezTo>
                <a:cubicBezTo>
                  <a:pt x="306" y="139"/>
                  <a:pt x="301" y="196"/>
                  <a:pt x="261" y="258"/>
                </a:cubicBezTo>
                <a:cubicBezTo>
                  <a:pt x="260" y="259"/>
                  <a:pt x="259" y="260"/>
                  <a:pt x="258" y="260"/>
                </a:cubicBezTo>
                <a:cubicBezTo>
                  <a:pt x="258" y="260"/>
                  <a:pt x="258" y="260"/>
                  <a:pt x="258" y="260"/>
                </a:cubicBezTo>
                <a:cubicBezTo>
                  <a:pt x="255" y="261"/>
                  <a:pt x="251" y="262"/>
                  <a:pt x="247" y="262"/>
                </a:cubicBezTo>
                <a:cubicBezTo>
                  <a:pt x="244" y="263"/>
                  <a:pt x="240" y="264"/>
                  <a:pt x="237" y="264"/>
                </a:cubicBezTo>
                <a:cubicBezTo>
                  <a:pt x="235" y="266"/>
                  <a:pt x="234" y="267"/>
                  <a:pt x="233" y="269"/>
                </a:cubicBezTo>
                <a:cubicBezTo>
                  <a:pt x="234" y="292"/>
                  <a:pt x="234" y="292"/>
                  <a:pt x="234" y="292"/>
                </a:cubicBezTo>
                <a:cubicBezTo>
                  <a:pt x="234" y="292"/>
                  <a:pt x="234" y="292"/>
                  <a:pt x="234" y="292"/>
                </a:cubicBezTo>
                <a:cubicBezTo>
                  <a:pt x="234" y="295"/>
                  <a:pt x="235" y="298"/>
                  <a:pt x="237" y="300"/>
                </a:cubicBezTo>
                <a:cubicBezTo>
                  <a:pt x="238" y="302"/>
                  <a:pt x="241" y="303"/>
                  <a:pt x="243" y="304"/>
                </a:cubicBezTo>
                <a:cubicBezTo>
                  <a:pt x="243" y="304"/>
                  <a:pt x="243" y="304"/>
                  <a:pt x="243" y="304"/>
                </a:cubicBezTo>
                <a:cubicBezTo>
                  <a:pt x="243" y="304"/>
                  <a:pt x="243" y="304"/>
                  <a:pt x="243" y="304"/>
                </a:cubicBezTo>
                <a:close/>
                <a:moveTo>
                  <a:pt x="227" y="270"/>
                </a:moveTo>
                <a:cubicBezTo>
                  <a:pt x="226" y="271"/>
                  <a:pt x="226" y="271"/>
                  <a:pt x="226" y="271"/>
                </a:cubicBezTo>
                <a:cubicBezTo>
                  <a:pt x="224" y="274"/>
                  <a:pt x="222" y="277"/>
                  <a:pt x="219" y="279"/>
                </a:cubicBezTo>
                <a:cubicBezTo>
                  <a:pt x="219" y="279"/>
                  <a:pt x="219" y="279"/>
                  <a:pt x="218" y="279"/>
                </a:cubicBezTo>
                <a:cubicBezTo>
                  <a:pt x="212" y="285"/>
                  <a:pt x="205" y="290"/>
                  <a:pt x="198" y="293"/>
                </a:cubicBezTo>
                <a:cubicBezTo>
                  <a:pt x="191" y="296"/>
                  <a:pt x="183" y="297"/>
                  <a:pt x="176" y="297"/>
                </a:cubicBezTo>
                <a:cubicBezTo>
                  <a:pt x="165" y="297"/>
                  <a:pt x="155" y="294"/>
                  <a:pt x="145" y="289"/>
                </a:cubicBezTo>
                <a:cubicBezTo>
                  <a:pt x="135" y="283"/>
                  <a:pt x="126" y="274"/>
                  <a:pt x="118" y="263"/>
                </a:cubicBezTo>
                <a:cubicBezTo>
                  <a:pt x="118" y="263"/>
                  <a:pt x="118" y="263"/>
                  <a:pt x="118" y="262"/>
                </a:cubicBezTo>
                <a:cubicBezTo>
                  <a:pt x="117" y="262"/>
                  <a:pt x="117" y="262"/>
                  <a:pt x="117" y="262"/>
                </a:cubicBezTo>
                <a:cubicBezTo>
                  <a:pt x="117" y="262"/>
                  <a:pt x="117" y="262"/>
                  <a:pt x="117" y="262"/>
                </a:cubicBezTo>
                <a:cubicBezTo>
                  <a:pt x="109" y="250"/>
                  <a:pt x="102" y="236"/>
                  <a:pt x="96" y="220"/>
                </a:cubicBezTo>
                <a:cubicBezTo>
                  <a:pt x="91" y="205"/>
                  <a:pt x="88" y="188"/>
                  <a:pt x="86" y="170"/>
                </a:cubicBezTo>
                <a:cubicBezTo>
                  <a:pt x="86" y="169"/>
                  <a:pt x="86" y="169"/>
                  <a:pt x="86" y="169"/>
                </a:cubicBezTo>
                <a:cubicBezTo>
                  <a:pt x="86" y="167"/>
                  <a:pt x="86" y="165"/>
                  <a:pt x="86" y="163"/>
                </a:cubicBezTo>
                <a:cubicBezTo>
                  <a:pt x="86" y="162"/>
                  <a:pt x="86" y="160"/>
                  <a:pt x="86" y="158"/>
                </a:cubicBezTo>
                <a:cubicBezTo>
                  <a:pt x="86" y="156"/>
                  <a:pt x="87" y="154"/>
                  <a:pt x="87" y="152"/>
                </a:cubicBezTo>
                <a:cubicBezTo>
                  <a:pt x="87" y="149"/>
                  <a:pt x="87" y="148"/>
                  <a:pt x="87" y="146"/>
                </a:cubicBezTo>
                <a:cubicBezTo>
                  <a:pt x="92" y="110"/>
                  <a:pt x="113" y="88"/>
                  <a:pt x="128" y="75"/>
                </a:cubicBezTo>
                <a:cubicBezTo>
                  <a:pt x="136" y="88"/>
                  <a:pt x="148" y="96"/>
                  <a:pt x="162" y="102"/>
                </a:cubicBezTo>
                <a:cubicBezTo>
                  <a:pt x="178" y="108"/>
                  <a:pt x="195" y="111"/>
                  <a:pt x="212" y="114"/>
                </a:cubicBezTo>
                <a:cubicBezTo>
                  <a:pt x="226" y="116"/>
                  <a:pt x="240" y="118"/>
                  <a:pt x="250" y="122"/>
                </a:cubicBezTo>
                <a:cubicBezTo>
                  <a:pt x="258" y="126"/>
                  <a:pt x="264" y="130"/>
                  <a:pt x="265" y="138"/>
                </a:cubicBezTo>
                <a:cubicBezTo>
                  <a:pt x="265" y="141"/>
                  <a:pt x="265" y="141"/>
                  <a:pt x="265" y="141"/>
                </a:cubicBezTo>
                <a:cubicBezTo>
                  <a:pt x="266" y="142"/>
                  <a:pt x="266" y="143"/>
                  <a:pt x="266" y="144"/>
                </a:cubicBezTo>
                <a:cubicBezTo>
                  <a:pt x="266" y="146"/>
                  <a:pt x="266" y="148"/>
                  <a:pt x="266" y="152"/>
                </a:cubicBezTo>
                <a:cubicBezTo>
                  <a:pt x="266" y="154"/>
                  <a:pt x="266" y="156"/>
                  <a:pt x="266" y="158"/>
                </a:cubicBezTo>
                <a:cubicBezTo>
                  <a:pt x="266" y="159"/>
                  <a:pt x="266" y="161"/>
                  <a:pt x="265" y="163"/>
                </a:cubicBezTo>
                <a:cubicBezTo>
                  <a:pt x="265" y="165"/>
                  <a:pt x="265" y="166"/>
                  <a:pt x="265" y="169"/>
                </a:cubicBezTo>
                <a:cubicBezTo>
                  <a:pt x="265" y="169"/>
                  <a:pt x="265" y="169"/>
                  <a:pt x="265" y="169"/>
                </a:cubicBezTo>
                <a:cubicBezTo>
                  <a:pt x="265" y="169"/>
                  <a:pt x="265" y="169"/>
                  <a:pt x="265" y="169"/>
                </a:cubicBezTo>
                <a:cubicBezTo>
                  <a:pt x="265" y="170"/>
                  <a:pt x="265" y="172"/>
                  <a:pt x="265" y="173"/>
                </a:cubicBezTo>
                <a:cubicBezTo>
                  <a:pt x="265" y="174"/>
                  <a:pt x="265" y="174"/>
                  <a:pt x="265" y="174"/>
                </a:cubicBezTo>
                <a:cubicBezTo>
                  <a:pt x="264" y="178"/>
                  <a:pt x="263" y="183"/>
                  <a:pt x="263" y="187"/>
                </a:cubicBezTo>
                <a:cubicBezTo>
                  <a:pt x="262" y="192"/>
                  <a:pt x="261" y="196"/>
                  <a:pt x="260" y="201"/>
                </a:cubicBezTo>
                <a:cubicBezTo>
                  <a:pt x="259" y="205"/>
                  <a:pt x="258" y="209"/>
                  <a:pt x="257" y="214"/>
                </a:cubicBezTo>
                <a:cubicBezTo>
                  <a:pt x="255" y="218"/>
                  <a:pt x="254" y="222"/>
                  <a:pt x="253" y="226"/>
                </a:cubicBezTo>
                <a:cubicBezTo>
                  <a:pt x="253" y="226"/>
                  <a:pt x="253" y="226"/>
                  <a:pt x="253" y="226"/>
                </a:cubicBezTo>
                <a:cubicBezTo>
                  <a:pt x="250" y="233"/>
                  <a:pt x="247" y="239"/>
                  <a:pt x="244" y="245"/>
                </a:cubicBezTo>
                <a:cubicBezTo>
                  <a:pt x="241" y="251"/>
                  <a:pt x="238" y="257"/>
                  <a:pt x="234" y="262"/>
                </a:cubicBezTo>
                <a:cubicBezTo>
                  <a:pt x="234" y="262"/>
                  <a:pt x="234" y="262"/>
                  <a:pt x="234" y="262"/>
                </a:cubicBezTo>
                <a:cubicBezTo>
                  <a:pt x="234" y="262"/>
                  <a:pt x="234" y="262"/>
                  <a:pt x="234" y="262"/>
                </a:cubicBezTo>
                <a:cubicBezTo>
                  <a:pt x="232" y="265"/>
                  <a:pt x="230" y="267"/>
                  <a:pt x="228" y="269"/>
                </a:cubicBezTo>
                <a:cubicBezTo>
                  <a:pt x="228" y="270"/>
                  <a:pt x="228" y="270"/>
                  <a:pt x="227" y="270"/>
                </a:cubicBezTo>
                <a:close/>
                <a:moveTo>
                  <a:pt x="118" y="292"/>
                </a:moveTo>
                <a:cubicBezTo>
                  <a:pt x="118" y="292"/>
                  <a:pt x="118" y="292"/>
                  <a:pt x="118" y="292"/>
                </a:cubicBezTo>
                <a:moveTo>
                  <a:pt x="83" y="172"/>
                </a:moveTo>
                <a:cubicBezTo>
                  <a:pt x="83" y="171"/>
                  <a:pt x="83" y="171"/>
                  <a:pt x="83" y="171"/>
                </a:cubicBezTo>
                <a:lnTo>
                  <a:pt x="83" y="172"/>
                </a:lnTo>
                <a:close/>
              </a:path>
            </a:pathLst>
          </a:custGeom>
          <a:no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graphicFrame>
        <p:nvGraphicFramePr>
          <p:cNvPr id="52" name="Chart 6">
            <a:extLst>
              <a:ext uri="{FF2B5EF4-FFF2-40B4-BE49-F238E27FC236}">
                <a16:creationId xmlns:a16="http://schemas.microsoft.com/office/drawing/2014/main" id="{1AD90661-0B1F-6ACA-34A8-BA4681A8A0C5}"/>
              </a:ext>
            </a:extLst>
          </p:cNvPr>
          <p:cNvGraphicFramePr/>
          <p:nvPr>
            <p:extLst>
              <p:ext uri="{D42A27DB-BD31-4B8C-83A1-F6EECF244321}">
                <p14:modId xmlns:p14="http://schemas.microsoft.com/office/powerpoint/2010/main" val="3159464149"/>
              </p:ext>
            </p:extLst>
          </p:nvPr>
        </p:nvGraphicFramePr>
        <p:xfrm>
          <a:off x="3869799" y="1802930"/>
          <a:ext cx="2677972" cy="1428636"/>
        </p:xfrm>
        <a:graphic>
          <a:graphicData uri="http://schemas.openxmlformats.org/drawingml/2006/chart">
            <c:chart xmlns:c="http://schemas.openxmlformats.org/drawingml/2006/chart" xmlns:r="http://schemas.openxmlformats.org/officeDocument/2006/relationships" r:id="rId3"/>
          </a:graphicData>
        </a:graphic>
      </p:graphicFrame>
      <p:grpSp>
        <p:nvGrpSpPr>
          <p:cNvPr id="143" name="Google Shape;670;p25">
            <a:extLst>
              <a:ext uri="{FF2B5EF4-FFF2-40B4-BE49-F238E27FC236}">
                <a16:creationId xmlns:a16="http://schemas.microsoft.com/office/drawing/2014/main" id="{6FBEC160-AF88-4E27-20CB-B91E7FFBF1D3}"/>
              </a:ext>
            </a:extLst>
          </p:cNvPr>
          <p:cNvGrpSpPr/>
          <p:nvPr/>
        </p:nvGrpSpPr>
        <p:grpSpPr>
          <a:xfrm>
            <a:off x="618760" y="1674448"/>
            <a:ext cx="1071815" cy="1156937"/>
            <a:chOff x="5123100" y="1337150"/>
            <a:chExt cx="3274730" cy="3255031"/>
          </a:xfrm>
          <a:solidFill>
            <a:srgbClr val="007675"/>
          </a:solidFill>
        </p:grpSpPr>
        <p:sp>
          <p:nvSpPr>
            <p:cNvPr id="144" name="Google Shape;671;p25">
              <a:extLst>
                <a:ext uri="{FF2B5EF4-FFF2-40B4-BE49-F238E27FC236}">
                  <a16:creationId xmlns:a16="http://schemas.microsoft.com/office/drawing/2014/main" id="{3BB045A9-046A-94C6-CF24-4ADD72A6F764}"/>
                </a:ext>
              </a:extLst>
            </p:cNvPr>
            <p:cNvSpPr/>
            <p:nvPr/>
          </p:nvSpPr>
          <p:spPr>
            <a:xfrm>
              <a:off x="7044203" y="4047679"/>
              <a:ext cx="119141" cy="12870"/>
            </a:xfrm>
            <a:custGeom>
              <a:avLst/>
              <a:gdLst/>
              <a:ahLst/>
              <a:cxnLst/>
              <a:rect l="l" t="t" r="r" b="b"/>
              <a:pathLst>
                <a:path w="1296" h="140" extrusionOk="0">
                  <a:moveTo>
                    <a:pt x="177" y="1"/>
                  </a:moveTo>
                  <a:lnTo>
                    <a:pt x="76" y="26"/>
                  </a:lnTo>
                  <a:lnTo>
                    <a:pt x="1" y="51"/>
                  </a:lnTo>
                  <a:lnTo>
                    <a:pt x="13" y="64"/>
                  </a:lnTo>
                  <a:lnTo>
                    <a:pt x="51" y="127"/>
                  </a:lnTo>
                  <a:lnTo>
                    <a:pt x="680" y="127"/>
                  </a:lnTo>
                  <a:lnTo>
                    <a:pt x="881" y="139"/>
                  </a:lnTo>
                  <a:lnTo>
                    <a:pt x="1069" y="127"/>
                  </a:lnTo>
                  <a:lnTo>
                    <a:pt x="1245" y="127"/>
                  </a:lnTo>
                  <a:lnTo>
                    <a:pt x="1296" y="101"/>
                  </a:lnTo>
                  <a:lnTo>
                    <a:pt x="1245" y="76"/>
                  </a:lnTo>
                  <a:lnTo>
                    <a:pt x="1044" y="39"/>
                  </a:lnTo>
                  <a:lnTo>
                    <a:pt x="831" y="39"/>
                  </a:lnTo>
                  <a:lnTo>
                    <a:pt x="654" y="26"/>
                  </a:lnTo>
                  <a:lnTo>
                    <a:pt x="504" y="13"/>
                  </a:lnTo>
                  <a:lnTo>
                    <a:pt x="428" y="1"/>
                  </a:lnTo>
                  <a:lnTo>
                    <a:pt x="353" y="13"/>
                  </a:lnTo>
                  <a:lnTo>
                    <a:pt x="277"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45" name="Google Shape;672;p25">
              <a:extLst>
                <a:ext uri="{FF2B5EF4-FFF2-40B4-BE49-F238E27FC236}">
                  <a16:creationId xmlns:a16="http://schemas.microsoft.com/office/drawing/2014/main" id="{480BA9F3-2691-80E8-1D4F-42BE95D4750F}"/>
                </a:ext>
              </a:extLst>
            </p:cNvPr>
            <p:cNvSpPr/>
            <p:nvPr/>
          </p:nvSpPr>
          <p:spPr>
            <a:xfrm>
              <a:off x="6735587" y="3926329"/>
              <a:ext cx="473991" cy="129529"/>
            </a:xfrm>
            <a:custGeom>
              <a:avLst/>
              <a:gdLst/>
              <a:ahLst/>
              <a:cxnLst/>
              <a:rect l="l" t="t" r="r" b="b"/>
              <a:pathLst>
                <a:path w="5156" h="1409" extrusionOk="0">
                  <a:moveTo>
                    <a:pt x="1157" y="1"/>
                  </a:moveTo>
                  <a:lnTo>
                    <a:pt x="1082" y="51"/>
                  </a:lnTo>
                  <a:lnTo>
                    <a:pt x="1057" y="126"/>
                  </a:lnTo>
                  <a:lnTo>
                    <a:pt x="1094" y="202"/>
                  </a:lnTo>
                  <a:lnTo>
                    <a:pt x="1145" y="240"/>
                  </a:lnTo>
                  <a:lnTo>
                    <a:pt x="1296" y="265"/>
                  </a:lnTo>
                  <a:lnTo>
                    <a:pt x="1371" y="302"/>
                  </a:lnTo>
                  <a:lnTo>
                    <a:pt x="1371" y="365"/>
                  </a:lnTo>
                  <a:lnTo>
                    <a:pt x="1384" y="416"/>
                  </a:lnTo>
                  <a:lnTo>
                    <a:pt x="1308" y="478"/>
                  </a:lnTo>
                  <a:lnTo>
                    <a:pt x="1220" y="504"/>
                  </a:lnTo>
                  <a:lnTo>
                    <a:pt x="1120" y="453"/>
                  </a:lnTo>
                  <a:lnTo>
                    <a:pt x="1019" y="390"/>
                  </a:lnTo>
                  <a:lnTo>
                    <a:pt x="906" y="277"/>
                  </a:lnTo>
                  <a:lnTo>
                    <a:pt x="830" y="227"/>
                  </a:lnTo>
                  <a:lnTo>
                    <a:pt x="755" y="252"/>
                  </a:lnTo>
                  <a:lnTo>
                    <a:pt x="679" y="302"/>
                  </a:lnTo>
                  <a:lnTo>
                    <a:pt x="654" y="353"/>
                  </a:lnTo>
                  <a:lnTo>
                    <a:pt x="591" y="390"/>
                  </a:lnTo>
                  <a:lnTo>
                    <a:pt x="403" y="428"/>
                  </a:lnTo>
                  <a:lnTo>
                    <a:pt x="290" y="416"/>
                  </a:lnTo>
                  <a:lnTo>
                    <a:pt x="214" y="390"/>
                  </a:lnTo>
                  <a:lnTo>
                    <a:pt x="139" y="390"/>
                  </a:lnTo>
                  <a:lnTo>
                    <a:pt x="63" y="428"/>
                  </a:lnTo>
                  <a:lnTo>
                    <a:pt x="1" y="504"/>
                  </a:lnTo>
                  <a:lnTo>
                    <a:pt x="1" y="592"/>
                  </a:lnTo>
                  <a:lnTo>
                    <a:pt x="26" y="654"/>
                  </a:lnTo>
                  <a:lnTo>
                    <a:pt x="114" y="730"/>
                  </a:lnTo>
                  <a:lnTo>
                    <a:pt x="151" y="755"/>
                  </a:lnTo>
                  <a:lnTo>
                    <a:pt x="265" y="742"/>
                  </a:lnTo>
                  <a:lnTo>
                    <a:pt x="327" y="717"/>
                  </a:lnTo>
                  <a:lnTo>
                    <a:pt x="378" y="692"/>
                  </a:lnTo>
                  <a:lnTo>
                    <a:pt x="340" y="705"/>
                  </a:lnTo>
                  <a:lnTo>
                    <a:pt x="315" y="705"/>
                  </a:lnTo>
                  <a:lnTo>
                    <a:pt x="252" y="654"/>
                  </a:lnTo>
                  <a:lnTo>
                    <a:pt x="214" y="604"/>
                  </a:lnTo>
                  <a:lnTo>
                    <a:pt x="353" y="592"/>
                  </a:lnTo>
                  <a:lnTo>
                    <a:pt x="529" y="604"/>
                  </a:lnTo>
                  <a:lnTo>
                    <a:pt x="617" y="654"/>
                  </a:lnTo>
                  <a:lnTo>
                    <a:pt x="717" y="717"/>
                  </a:lnTo>
                  <a:lnTo>
                    <a:pt x="830" y="805"/>
                  </a:lnTo>
                  <a:lnTo>
                    <a:pt x="994" y="893"/>
                  </a:lnTo>
                  <a:lnTo>
                    <a:pt x="1170" y="919"/>
                  </a:lnTo>
                  <a:lnTo>
                    <a:pt x="1333" y="906"/>
                  </a:lnTo>
                  <a:lnTo>
                    <a:pt x="1434" y="956"/>
                  </a:lnTo>
                  <a:lnTo>
                    <a:pt x="1610" y="1019"/>
                  </a:lnTo>
                  <a:lnTo>
                    <a:pt x="1786" y="1044"/>
                  </a:lnTo>
                  <a:lnTo>
                    <a:pt x="1899" y="1032"/>
                  </a:lnTo>
                  <a:lnTo>
                    <a:pt x="1975" y="1069"/>
                  </a:lnTo>
                  <a:lnTo>
                    <a:pt x="1987" y="1107"/>
                  </a:lnTo>
                  <a:lnTo>
                    <a:pt x="1962" y="1145"/>
                  </a:lnTo>
                  <a:lnTo>
                    <a:pt x="1924" y="1220"/>
                  </a:lnTo>
                  <a:lnTo>
                    <a:pt x="1924" y="1308"/>
                  </a:lnTo>
                  <a:lnTo>
                    <a:pt x="1975" y="1384"/>
                  </a:lnTo>
                  <a:lnTo>
                    <a:pt x="2100" y="1409"/>
                  </a:lnTo>
                  <a:lnTo>
                    <a:pt x="2289" y="1384"/>
                  </a:lnTo>
                  <a:lnTo>
                    <a:pt x="2364" y="1371"/>
                  </a:lnTo>
                  <a:lnTo>
                    <a:pt x="2377" y="1321"/>
                  </a:lnTo>
                  <a:lnTo>
                    <a:pt x="2352" y="1258"/>
                  </a:lnTo>
                  <a:lnTo>
                    <a:pt x="2289" y="1208"/>
                  </a:lnTo>
                  <a:lnTo>
                    <a:pt x="2239" y="1157"/>
                  </a:lnTo>
                  <a:lnTo>
                    <a:pt x="2176" y="1107"/>
                  </a:lnTo>
                  <a:lnTo>
                    <a:pt x="2176" y="1057"/>
                  </a:lnTo>
                  <a:lnTo>
                    <a:pt x="2251" y="1032"/>
                  </a:lnTo>
                  <a:lnTo>
                    <a:pt x="2364" y="1019"/>
                  </a:lnTo>
                  <a:lnTo>
                    <a:pt x="2591" y="1019"/>
                  </a:lnTo>
                  <a:lnTo>
                    <a:pt x="2767" y="1032"/>
                  </a:lnTo>
                  <a:lnTo>
                    <a:pt x="2880" y="1057"/>
                  </a:lnTo>
                  <a:lnTo>
                    <a:pt x="2993" y="1069"/>
                  </a:lnTo>
                  <a:lnTo>
                    <a:pt x="3672" y="1069"/>
                  </a:lnTo>
                  <a:lnTo>
                    <a:pt x="3986" y="1082"/>
                  </a:lnTo>
                  <a:lnTo>
                    <a:pt x="4301" y="1107"/>
                  </a:lnTo>
                  <a:lnTo>
                    <a:pt x="4929" y="1107"/>
                  </a:lnTo>
                  <a:lnTo>
                    <a:pt x="5043" y="1095"/>
                  </a:lnTo>
                  <a:lnTo>
                    <a:pt x="5043" y="1044"/>
                  </a:lnTo>
                  <a:lnTo>
                    <a:pt x="5093" y="994"/>
                  </a:lnTo>
                  <a:lnTo>
                    <a:pt x="5156" y="944"/>
                  </a:lnTo>
                  <a:lnTo>
                    <a:pt x="5118" y="868"/>
                  </a:lnTo>
                  <a:lnTo>
                    <a:pt x="5093" y="856"/>
                  </a:lnTo>
                  <a:lnTo>
                    <a:pt x="4942" y="843"/>
                  </a:lnTo>
                  <a:lnTo>
                    <a:pt x="4854" y="881"/>
                  </a:lnTo>
                  <a:lnTo>
                    <a:pt x="4791" y="893"/>
                  </a:lnTo>
                  <a:lnTo>
                    <a:pt x="4464" y="893"/>
                  </a:lnTo>
                  <a:lnTo>
                    <a:pt x="4276" y="868"/>
                  </a:lnTo>
                  <a:lnTo>
                    <a:pt x="4024" y="831"/>
                  </a:lnTo>
                  <a:lnTo>
                    <a:pt x="3848" y="805"/>
                  </a:lnTo>
                  <a:lnTo>
                    <a:pt x="3747" y="780"/>
                  </a:lnTo>
                  <a:lnTo>
                    <a:pt x="3672" y="755"/>
                  </a:lnTo>
                  <a:lnTo>
                    <a:pt x="3622" y="705"/>
                  </a:lnTo>
                  <a:lnTo>
                    <a:pt x="3471" y="680"/>
                  </a:lnTo>
                  <a:lnTo>
                    <a:pt x="3307" y="705"/>
                  </a:lnTo>
                  <a:lnTo>
                    <a:pt x="2892" y="705"/>
                  </a:lnTo>
                  <a:lnTo>
                    <a:pt x="2641" y="680"/>
                  </a:lnTo>
                  <a:lnTo>
                    <a:pt x="2314" y="617"/>
                  </a:lnTo>
                  <a:lnTo>
                    <a:pt x="2201" y="592"/>
                  </a:lnTo>
                  <a:lnTo>
                    <a:pt x="2138" y="541"/>
                  </a:lnTo>
                  <a:lnTo>
                    <a:pt x="2113" y="491"/>
                  </a:lnTo>
                  <a:lnTo>
                    <a:pt x="2088" y="390"/>
                  </a:lnTo>
                  <a:lnTo>
                    <a:pt x="2063" y="290"/>
                  </a:lnTo>
                  <a:lnTo>
                    <a:pt x="2037" y="240"/>
                  </a:lnTo>
                  <a:lnTo>
                    <a:pt x="1887" y="189"/>
                  </a:lnTo>
                  <a:lnTo>
                    <a:pt x="1660" y="189"/>
                  </a:lnTo>
                  <a:lnTo>
                    <a:pt x="1610" y="202"/>
                  </a:lnTo>
                  <a:lnTo>
                    <a:pt x="1497" y="164"/>
                  </a:lnTo>
                  <a:lnTo>
                    <a:pt x="1409" y="89"/>
                  </a:lnTo>
                  <a:lnTo>
                    <a:pt x="1346" y="26"/>
                  </a:lnTo>
                  <a:lnTo>
                    <a:pt x="1245"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46" name="Google Shape;673;p25">
              <a:extLst>
                <a:ext uri="{FF2B5EF4-FFF2-40B4-BE49-F238E27FC236}">
                  <a16:creationId xmlns:a16="http://schemas.microsoft.com/office/drawing/2014/main" id="{68F7B7A6-D548-4647-D85F-8875D33C3154}"/>
                </a:ext>
              </a:extLst>
            </p:cNvPr>
            <p:cNvSpPr/>
            <p:nvPr/>
          </p:nvSpPr>
          <p:spPr>
            <a:xfrm>
              <a:off x="6532142" y="4117088"/>
              <a:ext cx="23258" cy="33554"/>
            </a:xfrm>
            <a:custGeom>
              <a:avLst/>
              <a:gdLst/>
              <a:ahLst/>
              <a:cxnLst/>
              <a:rect l="l" t="t" r="r" b="b"/>
              <a:pathLst>
                <a:path w="253" h="365" extrusionOk="0">
                  <a:moveTo>
                    <a:pt x="151" y="0"/>
                  </a:moveTo>
                  <a:lnTo>
                    <a:pt x="126" y="13"/>
                  </a:lnTo>
                  <a:lnTo>
                    <a:pt x="63" y="51"/>
                  </a:lnTo>
                  <a:lnTo>
                    <a:pt x="13" y="113"/>
                  </a:lnTo>
                  <a:lnTo>
                    <a:pt x="1" y="139"/>
                  </a:lnTo>
                  <a:lnTo>
                    <a:pt x="13" y="214"/>
                  </a:lnTo>
                  <a:lnTo>
                    <a:pt x="38" y="289"/>
                  </a:lnTo>
                  <a:lnTo>
                    <a:pt x="63" y="327"/>
                  </a:lnTo>
                  <a:lnTo>
                    <a:pt x="139" y="365"/>
                  </a:lnTo>
                  <a:lnTo>
                    <a:pt x="214" y="327"/>
                  </a:lnTo>
                  <a:lnTo>
                    <a:pt x="252" y="252"/>
                  </a:lnTo>
                  <a:lnTo>
                    <a:pt x="252" y="201"/>
                  </a:lnTo>
                  <a:lnTo>
                    <a:pt x="252" y="151"/>
                  </a:lnTo>
                  <a:lnTo>
                    <a:pt x="227" y="101"/>
                  </a:lnTo>
                  <a:lnTo>
                    <a:pt x="202" y="51"/>
                  </a:lnTo>
                  <a:lnTo>
                    <a:pt x="189" y="13"/>
                  </a:lnTo>
                  <a:lnTo>
                    <a:pt x="151"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47" name="Google Shape;674;p25">
              <a:extLst>
                <a:ext uri="{FF2B5EF4-FFF2-40B4-BE49-F238E27FC236}">
                  <a16:creationId xmlns:a16="http://schemas.microsoft.com/office/drawing/2014/main" id="{41344173-8F72-E3FC-AC9B-6B10173F2211}"/>
                </a:ext>
              </a:extLst>
            </p:cNvPr>
            <p:cNvSpPr/>
            <p:nvPr/>
          </p:nvSpPr>
          <p:spPr>
            <a:xfrm>
              <a:off x="6570293" y="4046576"/>
              <a:ext cx="118038" cy="70602"/>
            </a:xfrm>
            <a:custGeom>
              <a:avLst/>
              <a:gdLst/>
              <a:ahLst/>
              <a:cxnLst/>
              <a:rect l="l" t="t" r="r" b="b"/>
              <a:pathLst>
                <a:path w="1284" h="768" extrusionOk="0">
                  <a:moveTo>
                    <a:pt x="604" y="0"/>
                  </a:moveTo>
                  <a:lnTo>
                    <a:pt x="403" y="88"/>
                  </a:lnTo>
                  <a:lnTo>
                    <a:pt x="239" y="101"/>
                  </a:lnTo>
                  <a:lnTo>
                    <a:pt x="114" y="139"/>
                  </a:lnTo>
                  <a:lnTo>
                    <a:pt x="26" y="176"/>
                  </a:lnTo>
                  <a:lnTo>
                    <a:pt x="1" y="214"/>
                  </a:lnTo>
                  <a:lnTo>
                    <a:pt x="26" y="315"/>
                  </a:lnTo>
                  <a:lnTo>
                    <a:pt x="114" y="365"/>
                  </a:lnTo>
                  <a:lnTo>
                    <a:pt x="164" y="365"/>
                  </a:lnTo>
                  <a:lnTo>
                    <a:pt x="214" y="440"/>
                  </a:lnTo>
                  <a:lnTo>
                    <a:pt x="202" y="491"/>
                  </a:lnTo>
                  <a:lnTo>
                    <a:pt x="164" y="604"/>
                  </a:lnTo>
                  <a:lnTo>
                    <a:pt x="177" y="679"/>
                  </a:lnTo>
                  <a:lnTo>
                    <a:pt x="189" y="717"/>
                  </a:lnTo>
                  <a:lnTo>
                    <a:pt x="227" y="767"/>
                  </a:lnTo>
                  <a:lnTo>
                    <a:pt x="378" y="767"/>
                  </a:lnTo>
                  <a:lnTo>
                    <a:pt x="478" y="730"/>
                  </a:lnTo>
                  <a:lnTo>
                    <a:pt x="516" y="679"/>
                  </a:lnTo>
                  <a:lnTo>
                    <a:pt x="617" y="591"/>
                  </a:lnTo>
                  <a:lnTo>
                    <a:pt x="717" y="541"/>
                  </a:lnTo>
                  <a:lnTo>
                    <a:pt x="830" y="528"/>
                  </a:lnTo>
                  <a:lnTo>
                    <a:pt x="931" y="503"/>
                  </a:lnTo>
                  <a:lnTo>
                    <a:pt x="1032" y="478"/>
                  </a:lnTo>
                  <a:lnTo>
                    <a:pt x="1082" y="428"/>
                  </a:lnTo>
                  <a:lnTo>
                    <a:pt x="1120" y="378"/>
                  </a:lnTo>
                  <a:lnTo>
                    <a:pt x="1182" y="315"/>
                  </a:lnTo>
                  <a:lnTo>
                    <a:pt x="1245" y="227"/>
                  </a:lnTo>
                  <a:lnTo>
                    <a:pt x="1283" y="151"/>
                  </a:lnTo>
                  <a:lnTo>
                    <a:pt x="1283" y="113"/>
                  </a:lnTo>
                  <a:lnTo>
                    <a:pt x="1220" y="88"/>
                  </a:lnTo>
                  <a:lnTo>
                    <a:pt x="1145" y="63"/>
                  </a:lnTo>
                  <a:lnTo>
                    <a:pt x="1006" y="88"/>
                  </a:lnTo>
                  <a:lnTo>
                    <a:pt x="881" y="113"/>
                  </a:lnTo>
                  <a:lnTo>
                    <a:pt x="830" y="101"/>
                  </a:lnTo>
                  <a:lnTo>
                    <a:pt x="755" y="63"/>
                  </a:lnTo>
                  <a:lnTo>
                    <a:pt x="692" y="38"/>
                  </a:lnTo>
                  <a:lnTo>
                    <a:pt x="629" y="13"/>
                  </a:lnTo>
                  <a:lnTo>
                    <a:pt x="60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48" name="Google Shape;675;p25">
              <a:extLst>
                <a:ext uri="{FF2B5EF4-FFF2-40B4-BE49-F238E27FC236}">
                  <a16:creationId xmlns:a16="http://schemas.microsoft.com/office/drawing/2014/main" id="{D34FD984-C5CC-6C80-8A9D-4CFDA26DCE05}"/>
                </a:ext>
              </a:extLst>
            </p:cNvPr>
            <p:cNvSpPr/>
            <p:nvPr/>
          </p:nvSpPr>
          <p:spPr>
            <a:xfrm>
              <a:off x="6777232" y="3803783"/>
              <a:ext cx="256669" cy="111051"/>
            </a:xfrm>
            <a:custGeom>
              <a:avLst/>
              <a:gdLst/>
              <a:ahLst/>
              <a:cxnLst/>
              <a:rect l="l" t="t" r="r" b="b"/>
              <a:pathLst>
                <a:path w="2792" h="1208" extrusionOk="0">
                  <a:moveTo>
                    <a:pt x="38" y="1"/>
                  </a:moveTo>
                  <a:lnTo>
                    <a:pt x="0" y="39"/>
                  </a:lnTo>
                  <a:lnTo>
                    <a:pt x="13" y="76"/>
                  </a:lnTo>
                  <a:lnTo>
                    <a:pt x="63" y="127"/>
                  </a:lnTo>
                  <a:lnTo>
                    <a:pt x="151" y="215"/>
                  </a:lnTo>
                  <a:lnTo>
                    <a:pt x="201" y="265"/>
                  </a:lnTo>
                  <a:lnTo>
                    <a:pt x="264" y="365"/>
                  </a:lnTo>
                  <a:lnTo>
                    <a:pt x="252" y="416"/>
                  </a:lnTo>
                  <a:lnTo>
                    <a:pt x="201" y="491"/>
                  </a:lnTo>
                  <a:lnTo>
                    <a:pt x="138" y="504"/>
                  </a:lnTo>
                  <a:lnTo>
                    <a:pt x="38" y="516"/>
                  </a:lnTo>
                  <a:lnTo>
                    <a:pt x="25" y="567"/>
                  </a:lnTo>
                  <a:lnTo>
                    <a:pt x="63" y="655"/>
                  </a:lnTo>
                  <a:lnTo>
                    <a:pt x="164" y="743"/>
                  </a:lnTo>
                  <a:lnTo>
                    <a:pt x="239" y="818"/>
                  </a:lnTo>
                  <a:lnTo>
                    <a:pt x="352" y="931"/>
                  </a:lnTo>
                  <a:lnTo>
                    <a:pt x="503" y="1019"/>
                  </a:lnTo>
                  <a:lnTo>
                    <a:pt x="704" y="1095"/>
                  </a:lnTo>
                  <a:lnTo>
                    <a:pt x="931" y="1170"/>
                  </a:lnTo>
                  <a:lnTo>
                    <a:pt x="1132" y="1208"/>
                  </a:lnTo>
                  <a:lnTo>
                    <a:pt x="1333" y="1208"/>
                  </a:lnTo>
                  <a:lnTo>
                    <a:pt x="1635" y="1170"/>
                  </a:lnTo>
                  <a:lnTo>
                    <a:pt x="1924" y="1107"/>
                  </a:lnTo>
                  <a:lnTo>
                    <a:pt x="2125" y="1070"/>
                  </a:lnTo>
                  <a:lnTo>
                    <a:pt x="2402" y="1044"/>
                  </a:lnTo>
                  <a:lnTo>
                    <a:pt x="2565" y="1019"/>
                  </a:lnTo>
                  <a:lnTo>
                    <a:pt x="2678" y="956"/>
                  </a:lnTo>
                  <a:lnTo>
                    <a:pt x="2754" y="868"/>
                  </a:lnTo>
                  <a:lnTo>
                    <a:pt x="2791" y="768"/>
                  </a:lnTo>
                  <a:lnTo>
                    <a:pt x="2779" y="667"/>
                  </a:lnTo>
                  <a:lnTo>
                    <a:pt x="2779" y="655"/>
                  </a:lnTo>
                  <a:lnTo>
                    <a:pt x="2540" y="592"/>
                  </a:lnTo>
                  <a:lnTo>
                    <a:pt x="2188" y="529"/>
                  </a:lnTo>
                  <a:lnTo>
                    <a:pt x="1999" y="466"/>
                  </a:lnTo>
                  <a:lnTo>
                    <a:pt x="1811" y="391"/>
                  </a:lnTo>
                  <a:lnTo>
                    <a:pt x="1647" y="328"/>
                  </a:lnTo>
                  <a:lnTo>
                    <a:pt x="1572" y="277"/>
                  </a:lnTo>
                  <a:lnTo>
                    <a:pt x="1308" y="240"/>
                  </a:lnTo>
                  <a:lnTo>
                    <a:pt x="1031" y="215"/>
                  </a:lnTo>
                  <a:lnTo>
                    <a:pt x="679" y="215"/>
                  </a:lnTo>
                  <a:lnTo>
                    <a:pt x="579" y="177"/>
                  </a:lnTo>
                  <a:lnTo>
                    <a:pt x="465" y="114"/>
                  </a:lnTo>
                  <a:lnTo>
                    <a:pt x="365" y="51"/>
                  </a:lnTo>
                  <a:lnTo>
                    <a:pt x="302" y="39"/>
                  </a:lnTo>
                  <a:lnTo>
                    <a:pt x="239" y="26"/>
                  </a:lnTo>
                  <a:lnTo>
                    <a:pt x="226" y="13"/>
                  </a:lnTo>
                  <a:lnTo>
                    <a:pt x="164" y="13"/>
                  </a:lnTo>
                  <a:lnTo>
                    <a:pt x="3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49" name="Google Shape;676;p25">
              <a:extLst>
                <a:ext uri="{FF2B5EF4-FFF2-40B4-BE49-F238E27FC236}">
                  <a16:creationId xmlns:a16="http://schemas.microsoft.com/office/drawing/2014/main" id="{94A67755-E703-3E78-CDF6-B8855D555FE8}"/>
                </a:ext>
              </a:extLst>
            </p:cNvPr>
            <p:cNvSpPr/>
            <p:nvPr/>
          </p:nvSpPr>
          <p:spPr>
            <a:xfrm>
              <a:off x="6646597" y="3785305"/>
              <a:ext cx="115648" cy="70602"/>
            </a:xfrm>
            <a:custGeom>
              <a:avLst/>
              <a:gdLst/>
              <a:ahLst/>
              <a:cxnLst/>
              <a:rect l="l" t="t" r="r" b="b"/>
              <a:pathLst>
                <a:path w="1258" h="768" extrusionOk="0">
                  <a:moveTo>
                    <a:pt x="252" y="1"/>
                  </a:moveTo>
                  <a:lnTo>
                    <a:pt x="164" y="38"/>
                  </a:lnTo>
                  <a:lnTo>
                    <a:pt x="63" y="76"/>
                  </a:lnTo>
                  <a:lnTo>
                    <a:pt x="0" y="139"/>
                  </a:lnTo>
                  <a:lnTo>
                    <a:pt x="26" y="252"/>
                  </a:lnTo>
                  <a:lnTo>
                    <a:pt x="114" y="315"/>
                  </a:lnTo>
                  <a:lnTo>
                    <a:pt x="227" y="353"/>
                  </a:lnTo>
                  <a:lnTo>
                    <a:pt x="403" y="403"/>
                  </a:lnTo>
                  <a:lnTo>
                    <a:pt x="516" y="441"/>
                  </a:lnTo>
                  <a:lnTo>
                    <a:pt x="654" y="504"/>
                  </a:lnTo>
                  <a:lnTo>
                    <a:pt x="805" y="604"/>
                  </a:lnTo>
                  <a:lnTo>
                    <a:pt x="931" y="667"/>
                  </a:lnTo>
                  <a:lnTo>
                    <a:pt x="1119" y="755"/>
                  </a:lnTo>
                  <a:lnTo>
                    <a:pt x="1207" y="768"/>
                  </a:lnTo>
                  <a:lnTo>
                    <a:pt x="1258" y="717"/>
                  </a:lnTo>
                  <a:lnTo>
                    <a:pt x="1258" y="655"/>
                  </a:lnTo>
                  <a:lnTo>
                    <a:pt x="1233" y="604"/>
                  </a:lnTo>
                  <a:lnTo>
                    <a:pt x="1157" y="516"/>
                  </a:lnTo>
                  <a:lnTo>
                    <a:pt x="956" y="416"/>
                  </a:lnTo>
                  <a:lnTo>
                    <a:pt x="792" y="328"/>
                  </a:lnTo>
                  <a:lnTo>
                    <a:pt x="717" y="252"/>
                  </a:lnTo>
                  <a:lnTo>
                    <a:pt x="679" y="202"/>
                  </a:lnTo>
                  <a:lnTo>
                    <a:pt x="616" y="152"/>
                  </a:lnTo>
                  <a:lnTo>
                    <a:pt x="566" y="114"/>
                  </a:lnTo>
                  <a:lnTo>
                    <a:pt x="453" y="51"/>
                  </a:lnTo>
                  <a:lnTo>
                    <a:pt x="352"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50" name="Google Shape;677;p25">
              <a:extLst>
                <a:ext uri="{FF2B5EF4-FFF2-40B4-BE49-F238E27FC236}">
                  <a16:creationId xmlns:a16="http://schemas.microsoft.com/office/drawing/2014/main" id="{B1294B11-7BCA-203D-38A9-90A3035ABB15}"/>
                </a:ext>
              </a:extLst>
            </p:cNvPr>
            <p:cNvSpPr/>
            <p:nvPr/>
          </p:nvSpPr>
          <p:spPr>
            <a:xfrm>
              <a:off x="6675464" y="3715988"/>
              <a:ext cx="68304" cy="25465"/>
            </a:xfrm>
            <a:custGeom>
              <a:avLst/>
              <a:gdLst/>
              <a:ahLst/>
              <a:cxnLst/>
              <a:rect l="l" t="t" r="r" b="b"/>
              <a:pathLst>
                <a:path w="743" h="277" extrusionOk="0">
                  <a:moveTo>
                    <a:pt x="491" y="0"/>
                  </a:moveTo>
                  <a:lnTo>
                    <a:pt x="416" y="25"/>
                  </a:lnTo>
                  <a:lnTo>
                    <a:pt x="202" y="25"/>
                  </a:lnTo>
                  <a:lnTo>
                    <a:pt x="164" y="76"/>
                  </a:lnTo>
                  <a:lnTo>
                    <a:pt x="76" y="139"/>
                  </a:lnTo>
                  <a:lnTo>
                    <a:pt x="26" y="176"/>
                  </a:lnTo>
                  <a:lnTo>
                    <a:pt x="1" y="214"/>
                  </a:lnTo>
                  <a:lnTo>
                    <a:pt x="26" y="239"/>
                  </a:lnTo>
                  <a:lnTo>
                    <a:pt x="101" y="264"/>
                  </a:lnTo>
                  <a:lnTo>
                    <a:pt x="189" y="277"/>
                  </a:lnTo>
                  <a:lnTo>
                    <a:pt x="277" y="252"/>
                  </a:lnTo>
                  <a:lnTo>
                    <a:pt x="365" y="239"/>
                  </a:lnTo>
                  <a:lnTo>
                    <a:pt x="466" y="239"/>
                  </a:lnTo>
                  <a:lnTo>
                    <a:pt x="554" y="252"/>
                  </a:lnTo>
                  <a:lnTo>
                    <a:pt x="655" y="264"/>
                  </a:lnTo>
                  <a:lnTo>
                    <a:pt x="717" y="277"/>
                  </a:lnTo>
                  <a:lnTo>
                    <a:pt x="743" y="277"/>
                  </a:lnTo>
                  <a:lnTo>
                    <a:pt x="743" y="214"/>
                  </a:lnTo>
                  <a:lnTo>
                    <a:pt x="717" y="101"/>
                  </a:lnTo>
                  <a:lnTo>
                    <a:pt x="655" y="51"/>
                  </a:lnTo>
                  <a:lnTo>
                    <a:pt x="541" y="13"/>
                  </a:lnTo>
                  <a:lnTo>
                    <a:pt x="491"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51" name="Google Shape;678;p25">
              <a:extLst>
                <a:ext uri="{FF2B5EF4-FFF2-40B4-BE49-F238E27FC236}">
                  <a16:creationId xmlns:a16="http://schemas.microsoft.com/office/drawing/2014/main" id="{D9EAE52F-68D6-FF7F-5BE1-8325D9663499}"/>
                </a:ext>
              </a:extLst>
            </p:cNvPr>
            <p:cNvSpPr/>
            <p:nvPr/>
          </p:nvSpPr>
          <p:spPr>
            <a:xfrm>
              <a:off x="6599160" y="3755243"/>
              <a:ext cx="38243" cy="30153"/>
            </a:xfrm>
            <a:custGeom>
              <a:avLst/>
              <a:gdLst/>
              <a:ahLst/>
              <a:cxnLst/>
              <a:rect l="l" t="t" r="r" b="b"/>
              <a:pathLst>
                <a:path w="416" h="328" extrusionOk="0">
                  <a:moveTo>
                    <a:pt x="215" y="1"/>
                  </a:moveTo>
                  <a:lnTo>
                    <a:pt x="177" y="13"/>
                  </a:lnTo>
                  <a:lnTo>
                    <a:pt x="127" y="51"/>
                  </a:lnTo>
                  <a:lnTo>
                    <a:pt x="89" y="89"/>
                  </a:lnTo>
                  <a:lnTo>
                    <a:pt x="39" y="127"/>
                  </a:lnTo>
                  <a:lnTo>
                    <a:pt x="1" y="189"/>
                  </a:lnTo>
                  <a:lnTo>
                    <a:pt x="1" y="265"/>
                  </a:lnTo>
                  <a:lnTo>
                    <a:pt x="1" y="303"/>
                  </a:lnTo>
                  <a:lnTo>
                    <a:pt x="101" y="328"/>
                  </a:lnTo>
                  <a:lnTo>
                    <a:pt x="189" y="328"/>
                  </a:lnTo>
                  <a:lnTo>
                    <a:pt x="265" y="315"/>
                  </a:lnTo>
                  <a:lnTo>
                    <a:pt x="290" y="240"/>
                  </a:lnTo>
                  <a:lnTo>
                    <a:pt x="315" y="202"/>
                  </a:lnTo>
                  <a:lnTo>
                    <a:pt x="378" y="139"/>
                  </a:lnTo>
                  <a:lnTo>
                    <a:pt x="416" y="127"/>
                  </a:lnTo>
                  <a:lnTo>
                    <a:pt x="416" y="76"/>
                  </a:lnTo>
                  <a:lnTo>
                    <a:pt x="391" y="38"/>
                  </a:lnTo>
                  <a:lnTo>
                    <a:pt x="353"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52" name="Google Shape;679;p25">
              <a:extLst>
                <a:ext uri="{FF2B5EF4-FFF2-40B4-BE49-F238E27FC236}">
                  <a16:creationId xmlns:a16="http://schemas.microsoft.com/office/drawing/2014/main" id="{CE72C0D4-0858-1E45-F8BE-9C1501EE52A1}"/>
                </a:ext>
              </a:extLst>
            </p:cNvPr>
            <p:cNvSpPr/>
            <p:nvPr/>
          </p:nvSpPr>
          <p:spPr>
            <a:xfrm>
              <a:off x="6549517" y="3750646"/>
              <a:ext cx="24361" cy="17467"/>
            </a:xfrm>
            <a:custGeom>
              <a:avLst/>
              <a:gdLst/>
              <a:ahLst/>
              <a:cxnLst/>
              <a:rect l="l" t="t" r="r" b="b"/>
              <a:pathLst>
                <a:path w="265" h="190" extrusionOk="0">
                  <a:moveTo>
                    <a:pt x="139" y="0"/>
                  </a:moveTo>
                  <a:lnTo>
                    <a:pt x="88" y="13"/>
                  </a:lnTo>
                  <a:lnTo>
                    <a:pt x="13" y="51"/>
                  </a:lnTo>
                  <a:lnTo>
                    <a:pt x="0" y="76"/>
                  </a:lnTo>
                  <a:lnTo>
                    <a:pt x="13" y="101"/>
                  </a:lnTo>
                  <a:lnTo>
                    <a:pt x="50" y="164"/>
                  </a:lnTo>
                  <a:lnTo>
                    <a:pt x="151" y="189"/>
                  </a:lnTo>
                  <a:lnTo>
                    <a:pt x="227" y="177"/>
                  </a:lnTo>
                  <a:lnTo>
                    <a:pt x="264" y="139"/>
                  </a:lnTo>
                  <a:lnTo>
                    <a:pt x="264" y="76"/>
                  </a:lnTo>
                  <a:lnTo>
                    <a:pt x="264" y="51"/>
                  </a:lnTo>
                  <a:lnTo>
                    <a:pt x="189" y="26"/>
                  </a:lnTo>
                  <a:lnTo>
                    <a:pt x="139"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53" name="Google Shape;680;p25">
              <a:extLst>
                <a:ext uri="{FF2B5EF4-FFF2-40B4-BE49-F238E27FC236}">
                  <a16:creationId xmlns:a16="http://schemas.microsoft.com/office/drawing/2014/main" id="{B36003D0-9D12-387C-8E3C-436DF10FC26A}"/>
                </a:ext>
              </a:extLst>
            </p:cNvPr>
            <p:cNvSpPr/>
            <p:nvPr/>
          </p:nvSpPr>
          <p:spPr>
            <a:xfrm>
              <a:off x="5703375" y="2963431"/>
              <a:ext cx="41736" cy="20960"/>
            </a:xfrm>
            <a:custGeom>
              <a:avLst/>
              <a:gdLst/>
              <a:ahLst/>
              <a:cxnLst/>
              <a:rect l="l" t="t" r="r" b="b"/>
              <a:pathLst>
                <a:path w="454" h="228" extrusionOk="0">
                  <a:moveTo>
                    <a:pt x="88" y="1"/>
                  </a:moveTo>
                  <a:lnTo>
                    <a:pt x="63" y="26"/>
                  </a:lnTo>
                  <a:lnTo>
                    <a:pt x="26" y="51"/>
                  </a:lnTo>
                  <a:lnTo>
                    <a:pt x="0" y="127"/>
                  </a:lnTo>
                  <a:lnTo>
                    <a:pt x="51" y="177"/>
                  </a:lnTo>
                  <a:lnTo>
                    <a:pt x="126" y="202"/>
                  </a:lnTo>
                  <a:lnTo>
                    <a:pt x="227" y="215"/>
                  </a:lnTo>
                  <a:lnTo>
                    <a:pt x="365" y="227"/>
                  </a:lnTo>
                  <a:lnTo>
                    <a:pt x="428" y="202"/>
                  </a:lnTo>
                  <a:lnTo>
                    <a:pt x="453" y="139"/>
                  </a:lnTo>
                  <a:lnTo>
                    <a:pt x="415" y="102"/>
                  </a:lnTo>
                  <a:lnTo>
                    <a:pt x="340" y="64"/>
                  </a:lnTo>
                  <a:lnTo>
                    <a:pt x="290" y="13"/>
                  </a:lnTo>
                  <a:lnTo>
                    <a:pt x="239"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54" name="Google Shape;681;p25">
              <a:extLst>
                <a:ext uri="{FF2B5EF4-FFF2-40B4-BE49-F238E27FC236}">
                  <a16:creationId xmlns:a16="http://schemas.microsoft.com/office/drawing/2014/main" id="{122B4899-9AEE-55F1-9912-3AC0485F8B60}"/>
                </a:ext>
              </a:extLst>
            </p:cNvPr>
            <p:cNvSpPr/>
            <p:nvPr/>
          </p:nvSpPr>
          <p:spPr>
            <a:xfrm>
              <a:off x="5573935" y="2409815"/>
              <a:ext cx="159590" cy="539905"/>
            </a:xfrm>
            <a:custGeom>
              <a:avLst/>
              <a:gdLst/>
              <a:ahLst/>
              <a:cxnLst/>
              <a:rect l="l" t="t" r="r" b="b"/>
              <a:pathLst>
                <a:path w="1736" h="5873" extrusionOk="0">
                  <a:moveTo>
                    <a:pt x="239" y="0"/>
                  </a:moveTo>
                  <a:lnTo>
                    <a:pt x="151" y="63"/>
                  </a:lnTo>
                  <a:lnTo>
                    <a:pt x="88" y="139"/>
                  </a:lnTo>
                  <a:lnTo>
                    <a:pt x="50" y="277"/>
                  </a:lnTo>
                  <a:lnTo>
                    <a:pt x="13" y="415"/>
                  </a:lnTo>
                  <a:lnTo>
                    <a:pt x="0" y="528"/>
                  </a:lnTo>
                  <a:lnTo>
                    <a:pt x="50" y="641"/>
                  </a:lnTo>
                  <a:lnTo>
                    <a:pt x="164" y="780"/>
                  </a:lnTo>
                  <a:lnTo>
                    <a:pt x="252" y="868"/>
                  </a:lnTo>
                  <a:lnTo>
                    <a:pt x="352" y="906"/>
                  </a:lnTo>
                  <a:lnTo>
                    <a:pt x="390" y="1006"/>
                  </a:lnTo>
                  <a:lnTo>
                    <a:pt x="365" y="1144"/>
                  </a:lnTo>
                  <a:lnTo>
                    <a:pt x="365" y="1270"/>
                  </a:lnTo>
                  <a:lnTo>
                    <a:pt x="377" y="1358"/>
                  </a:lnTo>
                  <a:lnTo>
                    <a:pt x="390" y="1421"/>
                  </a:lnTo>
                  <a:lnTo>
                    <a:pt x="503" y="1559"/>
                  </a:lnTo>
                  <a:lnTo>
                    <a:pt x="579" y="1723"/>
                  </a:lnTo>
                  <a:lnTo>
                    <a:pt x="591" y="1823"/>
                  </a:lnTo>
                  <a:lnTo>
                    <a:pt x="616" y="1937"/>
                  </a:lnTo>
                  <a:lnTo>
                    <a:pt x="629" y="2087"/>
                  </a:lnTo>
                  <a:lnTo>
                    <a:pt x="591" y="2213"/>
                  </a:lnTo>
                  <a:lnTo>
                    <a:pt x="541" y="2263"/>
                  </a:lnTo>
                  <a:lnTo>
                    <a:pt x="516" y="2276"/>
                  </a:lnTo>
                  <a:lnTo>
                    <a:pt x="403" y="2201"/>
                  </a:lnTo>
                  <a:lnTo>
                    <a:pt x="352" y="2138"/>
                  </a:lnTo>
                  <a:lnTo>
                    <a:pt x="277" y="2012"/>
                  </a:lnTo>
                  <a:lnTo>
                    <a:pt x="176" y="1974"/>
                  </a:lnTo>
                  <a:lnTo>
                    <a:pt x="88" y="1974"/>
                  </a:lnTo>
                  <a:lnTo>
                    <a:pt x="76" y="2012"/>
                  </a:lnTo>
                  <a:lnTo>
                    <a:pt x="50" y="2062"/>
                  </a:lnTo>
                  <a:lnTo>
                    <a:pt x="76" y="2213"/>
                  </a:lnTo>
                  <a:lnTo>
                    <a:pt x="126" y="2465"/>
                  </a:lnTo>
                  <a:lnTo>
                    <a:pt x="189" y="2641"/>
                  </a:lnTo>
                  <a:lnTo>
                    <a:pt x="226" y="2729"/>
                  </a:lnTo>
                  <a:lnTo>
                    <a:pt x="289" y="2842"/>
                  </a:lnTo>
                  <a:lnTo>
                    <a:pt x="365" y="2955"/>
                  </a:lnTo>
                  <a:lnTo>
                    <a:pt x="377" y="3030"/>
                  </a:lnTo>
                  <a:lnTo>
                    <a:pt x="377" y="3118"/>
                  </a:lnTo>
                  <a:lnTo>
                    <a:pt x="377" y="3232"/>
                  </a:lnTo>
                  <a:lnTo>
                    <a:pt x="428" y="3307"/>
                  </a:lnTo>
                  <a:lnTo>
                    <a:pt x="541" y="3420"/>
                  </a:lnTo>
                  <a:lnTo>
                    <a:pt x="629" y="3559"/>
                  </a:lnTo>
                  <a:lnTo>
                    <a:pt x="679" y="3697"/>
                  </a:lnTo>
                  <a:lnTo>
                    <a:pt x="704" y="3948"/>
                  </a:lnTo>
                  <a:lnTo>
                    <a:pt x="679" y="4124"/>
                  </a:lnTo>
                  <a:lnTo>
                    <a:pt x="629" y="4112"/>
                  </a:lnTo>
                  <a:lnTo>
                    <a:pt x="541" y="4011"/>
                  </a:lnTo>
                  <a:lnTo>
                    <a:pt x="491" y="3973"/>
                  </a:lnTo>
                  <a:lnTo>
                    <a:pt x="390" y="3999"/>
                  </a:lnTo>
                  <a:lnTo>
                    <a:pt x="352" y="4011"/>
                  </a:lnTo>
                  <a:lnTo>
                    <a:pt x="302" y="4061"/>
                  </a:lnTo>
                  <a:lnTo>
                    <a:pt x="289" y="4112"/>
                  </a:lnTo>
                  <a:lnTo>
                    <a:pt x="302" y="4200"/>
                  </a:lnTo>
                  <a:lnTo>
                    <a:pt x="340" y="4313"/>
                  </a:lnTo>
                  <a:lnTo>
                    <a:pt x="403" y="4401"/>
                  </a:lnTo>
                  <a:lnTo>
                    <a:pt x="528" y="4527"/>
                  </a:lnTo>
                  <a:lnTo>
                    <a:pt x="566" y="4640"/>
                  </a:lnTo>
                  <a:lnTo>
                    <a:pt x="604" y="4803"/>
                  </a:lnTo>
                  <a:lnTo>
                    <a:pt x="641" y="4866"/>
                  </a:lnTo>
                  <a:lnTo>
                    <a:pt x="579" y="4916"/>
                  </a:lnTo>
                  <a:lnTo>
                    <a:pt x="553" y="4942"/>
                  </a:lnTo>
                  <a:lnTo>
                    <a:pt x="503" y="5055"/>
                  </a:lnTo>
                  <a:lnTo>
                    <a:pt x="491" y="5143"/>
                  </a:lnTo>
                  <a:lnTo>
                    <a:pt x="566" y="5206"/>
                  </a:lnTo>
                  <a:lnTo>
                    <a:pt x="692" y="5243"/>
                  </a:lnTo>
                  <a:lnTo>
                    <a:pt x="805" y="5269"/>
                  </a:lnTo>
                  <a:lnTo>
                    <a:pt x="893" y="5294"/>
                  </a:lnTo>
                  <a:lnTo>
                    <a:pt x="943" y="5331"/>
                  </a:lnTo>
                  <a:lnTo>
                    <a:pt x="968" y="5394"/>
                  </a:lnTo>
                  <a:lnTo>
                    <a:pt x="993" y="5445"/>
                  </a:lnTo>
                  <a:lnTo>
                    <a:pt x="1019" y="5533"/>
                  </a:lnTo>
                  <a:lnTo>
                    <a:pt x="1094" y="5633"/>
                  </a:lnTo>
                  <a:lnTo>
                    <a:pt x="1258" y="5797"/>
                  </a:lnTo>
                  <a:lnTo>
                    <a:pt x="1346" y="5872"/>
                  </a:lnTo>
                  <a:lnTo>
                    <a:pt x="1446" y="5847"/>
                  </a:lnTo>
                  <a:lnTo>
                    <a:pt x="1522" y="5834"/>
                  </a:lnTo>
                  <a:lnTo>
                    <a:pt x="1622" y="5834"/>
                  </a:lnTo>
                  <a:lnTo>
                    <a:pt x="1685" y="5797"/>
                  </a:lnTo>
                  <a:lnTo>
                    <a:pt x="1735" y="5771"/>
                  </a:lnTo>
                  <a:lnTo>
                    <a:pt x="1698" y="5734"/>
                  </a:lnTo>
                  <a:lnTo>
                    <a:pt x="1685" y="5709"/>
                  </a:lnTo>
                  <a:lnTo>
                    <a:pt x="1672" y="5658"/>
                  </a:lnTo>
                  <a:lnTo>
                    <a:pt x="1597" y="5583"/>
                  </a:lnTo>
                  <a:lnTo>
                    <a:pt x="1484" y="5558"/>
                  </a:lnTo>
                  <a:lnTo>
                    <a:pt x="1358" y="5507"/>
                  </a:lnTo>
                  <a:lnTo>
                    <a:pt x="1308" y="5470"/>
                  </a:lnTo>
                  <a:lnTo>
                    <a:pt x="1232" y="5419"/>
                  </a:lnTo>
                  <a:lnTo>
                    <a:pt x="1182" y="5357"/>
                  </a:lnTo>
                  <a:lnTo>
                    <a:pt x="1132" y="5269"/>
                  </a:lnTo>
                  <a:lnTo>
                    <a:pt x="1081" y="5218"/>
                  </a:lnTo>
                  <a:lnTo>
                    <a:pt x="1006" y="5143"/>
                  </a:lnTo>
                  <a:lnTo>
                    <a:pt x="931" y="5067"/>
                  </a:lnTo>
                  <a:lnTo>
                    <a:pt x="843" y="4992"/>
                  </a:lnTo>
                  <a:lnTo>
                    <a:pt x="830" y="4929"/>
                  </a:lnTo>
                  <a:lnTo>
                    <a:pt x="830" y="4828"/>
                  </a:lnTo>
                  <a:lnTo>
                    <a:pt x="805" y="4728"/>
                  </a:lnTo>
                  <a:lnTo>
                    <a:pt x="742" y="4602"/>
                  </a:lnTo>
                  <a:lnTo>
                    <a:pt x="704" y="4489"/>
                  </a:lnTo>
                  <a:lnTo>
                    <a:pt x="729" y="4401"/>
                  </a:lnTo>
                  <a:lnTo>
                    <a:pt x="755" y="4326"/>
                  </a:lnTo>
                  <a:lnTo>
                    <a:pt x="817" y="4288"/>
                  </a:lnTo>
                  <a:lnTo>
                    <a:pt x="905" y="4313"/>
                  </a:lnTo>
                  <a:lnTo>
                    <a:pt x="1006" y="4414"/>
                  </a:lnTo>
                  <a:lnTo>
                    <a:pt x="1069" y="4514"/>
                  </a:lnTo>
                  <a:lnTo>
                    <a:pt x="1107" y="4640"/>
                  </a:lnTo>
                  <a:lnTo>
                    <a:pt x="1182" y="4728"/>
                  </a:lnTo>
                  <a:lnTo>
                    <a:pt x="1308" y="4791"/>
                  </a:lnTo>
                  <a:lnTo>
                    <a:pt x="1396" y="4816"/>
                  </a:lnTo>
                  <a:lnTo>
                    <a:pt x="1471" y="4778"/>
                  </a:lnTo>
                  <a:lnTo>
                    <a:pt x="1547" y="4690"/>
                  </a:lnTo>
                  <a:lnTo>
                    <a:pt x="1559" y="4539"/>
                  </a:lnTo>
                  <a:lnTo>
                    <a:pt x="1547" y="4464"/>
                  </a:lnTo>
                  <a:lnTo>
                    <a:pt x="1509" y="4426"/>
                  </a:lnTo>
                  <a:lnTo>
                    <a:pt x="1434" y="4363"/>
                  </a:lnTo>
                  <a:lnTo>
                    <a:pt x="1333" y="4275"/>
                  </a:lnTo>
                  <a:lnTo>
                    <a:pt x="1258" y="4162"/>
                  </a:lnTo>
                  <a:lnTo>
                    <a:pt x="1220" y="3973"/>
                  </a:lnTo>
                  <a:lnTo>
                    <a:pt x="1144" y="3647"/>
                  </a:lnTo>
                  <a:lnTo>
                    <a:pt x="1069" y="3458"/>
                  </a:lnTo>
                  <a:lnTo>
                    <a:pt x="1044" y="3395"/>
                  </a:lnTo>
                  <a:lnTo>
                    <a:pt x="1019" y="3294"/>
                  </a:lnTo>
                  <a:lnTo>
                    <a:pt x="1056" y="3244"/>
                  </a:lnTo>
                  <a:lnTo>
                    <a:pt x="1132" y="3194"/>
                  </a:lnTo>
                  <a:lnTo>
                    <a:pt x="1182" y="3081"/>
                  </a:lnTo>
                  <a:lnTo>
                    <a:pt x="1182" y="2955"/>
                  </a:lnTo>
                  <a:lnTo>
                    <a:pt x="1119" y="2880"/>
                  </a:lnTo>
                  <a:lnTo>
                    <a:pt x="1019" y="2779"/>
                  </a:lnTo>
                  <a:lnTo>
                    <a:pt x="1019" y="2666"/>
                  </a:lnTo>
                  <a:lnTo>
                    <a:pt x="1056" y="2540"/>
                  </a:lnTo>
                  <a:lnTo>
                    <a:pt x="1044" y="2251"/>
                  </a:lnTo>
                  <a:lnTo>
                    <a:pt x="1031" y="1974"/>
                  </a:lnTo>
                  <a:lnTo>
                    <a:pt x="1094" y="1886"/>
                  </a:lnTo>
                  <a:lnTo>
                    <a:pt x="1207" y="1836"/>
                  </a:lnTo>
                  <a:lnTo>
                    <a:pt x="1308" y="1798"/>
                  </a:lnTo>
                  <a:lnTo>
                    <a:pt x="1383" y="1786"/>
                  </a:lnTo>
                  <a:lnTo>
                    <a:pt x="1471" y="1823"/>
                  </a:lnTo>
                  <a:lnTo>
                    <a:pt x="1559" y="1874"/>
                  </a:lnTo>
                  <a:lnTo>
                    <a:pt x="1622" y="1861"/>
                  </a:lnTo>
                  <a:lnTo>
                    <a:pt x="1672" y="1786"/>
                  </a:lnTo>
                  <a:lnTo>
                    <a:pt x="1672" y="1685"/>
                  </a:lnTo>
                  <a:lnTo>
                    <a:pt x="1622" y="1622"/>
                  </a:lnTo>
                  <a:lnTo>
                    <a:pt x="1522" y="1572"/>
                  </a:lnTo>
                  <a:lnTo>
                    <a:pt x="1333" y="1534"/>
                  </a:lnTo>
                  <a:lnTo>
                    <a:pt x="1182" y="1534"/>
                  </a:lnTo>
                  <a:lnTo>
                    <a:pt x="1056" y="1572"/>
                  </a:lnTo>
                  <a:lnTo>
                    <a:pt x="931" y="1572"/>
                  </a:lnTo>
                  <a:lnTo>
                    <a:pt x="868" y="1522"/>
                  </a:lnTo>
                  <a:lnTo>
                    <a:pt x="817" y="1446"/>
                  </a:lnTo>
                  <a:lnTo>
                    <a:pt x="780" y="1320"/>
                  </a:lnTo>
                  <a:lnTo>
                    <a:pt x="767" y="1195"/>
                  </a:lnTo>
                  <a:lnTo>
                    <a:pt x="755" y="1056"/>
                  </a:lnTo>
                  <a:lnTo>
                    <a:pt x="679" y="931"/>
                  </a:lnTo>
                  <a:lnTo>
                    <a:pt x="516" y="742"/>
                  </a:lnTo>
                  <a:lnTo>
                    <a:pt x="465" y="641"/>
                  </a:lnTo>
                  <a:lnTo>
                    <a:pt x="491" y="516"/>
                  </a:lnTo>
                  <a:lnTo>
                    <a:pt x="503" y="465"/>
                  </a:lnTo>
                  <a:lnTo>
                    <a:pt x="516" y="340"/>
                  </a:lnTo>
                  <a:lnTo>
                    <a:pt x="516" y="201"/>
                  </a:lnTo>
                  <a:lnTo>
                    <a:pt x="465" y="88"/>
                  </a:lnTo>
                  <a:lnTo>
                    <a:pt x="352" y="13"/>
                  </a:lnTo>
                  <a:lnTo>
                    <a:pt x="239"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55" name="Google Shape;682;p25">
              <a:extLst>
                <a:ext uri="{FF2B5EF4-FFF2-40B4-BE49-F238E27FC236}">
                  <a16:creationId xmlns:a16="http://schemas.microsoft.com/office/drawing/2014/main" id="{62BECD7C-C153-7802-7A85-D6A39A536108}"/>
                </a:ext>
              </a:extLst>
            </p:cNvPr>
            <p:cNvSpPr/>
            <p:nvPr/>
          </p:nvSpPr>
          <p:spPr>
            <a:xfrm>
              <a:off x="5843203" y="2590094"/>
              <a:ext cx="46333" cy="42839"/>
            </a:xfrm>
            <a:custGeom>
              <a:avLst/>
              <a:gdLst/>
              <a:ahLst/>
              <a:cxnLst/>
              <a:rect l="l" t="t" r="r" b="b"/>
              <a:pathLst>
                <a:path w="504" h="466" extrusionOk="0">
                  <a:moveTo>
                    <a:pt x="202" y="1"/>
                  </a:moveTo>
                  <a:lnTo>
                    <a:pt x="114" y="26"/>
                  </a:lnTo>
                  <a:lnTo>
                    <a:pt x="39" y="114"/>
                  </a:lnTo>
                  <a:lnTo>
                    <a:pt x="1" y="227"/>
                  </a:lnTo>
                  <a:lnTo>
                    <a:pt x="64" y="290"/>
                  </a:lnTo>
                  <a:lnTo>
                    <a:pt x="152" y="315"/>
                  </a:lnTo>
                  <a:lnTo>
                    <a:pt x="240" y="315"/>
                  </a:lnTo>
                  <a:lnTo>
                    <a:pt x="303" y="365"/>
                  </a:lnTo>
                  <a:lnTo>
                    <a:pt x="328" y="403"/>
                  </a:lnTo>
                  <a:lnTo>
                    <a:pt x="353" y="466"/>
                  </a:lnTo>
                  <a:lnTo>
                    <a:pt x="391" y="453"/>
                  </a:lnTo>
                  <a:lnTo>
                    <a:pt x="441" y="428"/>
                  </a:lnTo>
                  <a:lnTo>
                    <a:pt x="504" y="340"/>
                  </a:lnTo>
                  <a:lnTo>
                    <a:pt x="504" y="290"/>
                  </a:lnTo>
                  <a:lnTo>
                    <a:pt x="466" y="189"/>
                  </a:lnTo>
                  <a:lnTo>
                    <a:pt x="416" y="126"/>
                  </a:lnTo>
                  <a:lnTo>
                    <a:pt x="378" y="101"/>
                  </a:lnTo>
                  <a:lnTo>
                    <a:pt x="328" y="76"/>
                  </a:lnTo>
                  <a:lnTo>
                    <a:pt x="265" y="38"/>
                  </a:lnTo>
                  <a:lnTo>
                    <a:pt x="252" y="26"/>
                  </a:lnTo>
                  <a:lnTo>
                    <a:pt x="202"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56" name="Google Shape;683;p25">
              <a:extLst>
                <a:ext uri="{FF2B5EF4-FFF2-40B4-BE49-F238E27FC236}">
                  <a16:creationId xmlns:a16="http://schemas.microsoft.com/office/drawing/2014/main" id="{C4A5A62A-2FED-74B1-4FA3-3286064B1026}"/>
                </a:ext>
              </a:extLst>
            </p:cNvPr>
            <p:cNvSpPr/>
            <p:nvPr/>
          </p:nvSpPr>
          <p:spPr>
            <a:xfrm>
              <a:off x="5667521" y="2364676"/>
              <a:ext cx="208130" cy="231296"/>
            </a:xfrm>
            <a:custGeom>
              <a:avLst/>
              <a:gdLst/>
              <a:ahLst/>
              <a:cxnLst/>
              <a:rect l="l" t="t" r="r" b="b"/>
              <a:pathLst>
                <a:path w="2264" h="2516" extrusionOk="0">
                  <a:moveTo>
                    <a:pt x="617" y="1"/>
                  </a:moveTo>
                  <a:lnTo>
                    <a:pt x="554" y="26"/>
                  </a:lnTo>
                  <a:lnTo>
                    <a:pt x="491" y="139"/>
                  </a:lnTo>
                  <a:lnTo>
                    <a:pt x="491" y="252"/>
                  </a:lnTo>
                  <a:lnTo>
                    <a:pt x="491" y="567"/>
                  </a:lnTo>
                  <a:lnTo>
                    <a:pt x="491" y="692"/>
                  </a:lnTo>
                  <a:lnTo>
                    <a:pt x="491" y="818"/>
                  </a:lnTo>
                  <a:lnTo>
                    <a:pt x="416" y="919"/>
                  </a:lnTo>
                  <a:lnTo>
                    <a:pt x="302" y="969"/>
                  </a:lnTo>
                  <a:lnTo>
                    <a:pt x="126" y="1082"/>
                  </a:lnTo>
                  <a:lnTo>
                    <a:pt x="1" y="1208"/>
                  </a:lnTo>
                  <a:lnTo>
                    <a:pt x="13" y="1308"/>
                  </a:lnTo>
                  <a:lnTo>
                    <a:pt x="38" y="1434"/>
                  </a:lnTo>
                  <a:lnTo>
                    <a:pt x="89" y="1522"/>
                  </a:lnTo>
                  <a:lnTo>
                    <a:pt x="177" y="1635"/>
                  </a:lnTo>
                  <a:lnTo>
                    <a:pt x="328" y="1711"/>
                  </a:lnTo>
                  <a:lnTo>
                    <a:pt x="642" y="1761"/>
                  </a:lnTo>
                  <a:lnTo>
                    <a:pt x="843" y="1761"/>
                  </a:lnTo>
                  <a:lnTo>
                    <a:pt x="1019" y="1698"/>
                  </a:lnTo>
                  <a:lnTo>
                    <a:pt x="1107" y="1698"/>
                  </a:lnTo>
                  <a:lnTo>
                    <a:pt x="1120" y="1786"/>
                  </a:lnTo>
                  <a:lnTo>
                    <a:pt x="1120" y="1837"/>
                  </a:lnTo>
                  <a:lnTo>
                    <a:pt x="1145" y="1987"/>
                  </a:lnTo>
                  <a:lnTo>
                    <a:pt x="1120" y="2138"/>
                  </a:lnTo>
                  <a:lnTo>
                    <a:pt x="1170" y="2226"/>
                  </a:lnTo>
                  <a:lnTo>
                    <a:pt x="1333" y="2314"/>
                  </a:lnTo>
                  <a:lnTo>
                    <a:pt x="1459" y="2402"/>
                  </a:lnTo>
                  <a:lnTo>
                    <a:pt x="1660" y="2478"/>
                  </a:lnTo>
                  <a:lnTo>
                    <a:pt x="1786" y="2516"/>
                  </a:lnTo>
                  <a:lnTo>
                    <a:pt x="1836" y="2415"/>
                  </a:lnTo>
                  <a:lnTo>
                    <a:pt x="1861" y="2365"/>
                  </a:lnTo>
                  <a:lnTo>
                    <a:pt x="1924" y="2264"/>
                  </a:lnTo>
                  <a:lnTo>
                    <a:pt x="2000" y="2201"/>
                  </a:lnTo>
                  <a:lnTo>
                    <a:pt x="2113" y="2189"/>
                  </a:lnTo>
                  <a:lnTo>
                    <a:pt x="2226" y="2163"/>
                  </a:lnTo>
                  <a:lnTo>
                    <a:pt x="2264" y="2113"/>
                  </a:lnTo>
                  <a:lnTo>
                    <a:pt x="2264" y="2063"/>
                  </a:lnTo>
                  <a:lnTo>
                    <a:pt x="2214" y="1962"/>
                  </a:lnTo>
                  <a:lnTo>
                    <a:pt x="2126" y="1874"/>
                  </a:lnTo>
                  <a:lnTo>
                    <a:pt x="2075" y="1849"/>
                  </a:lnTo>
                  <a:lnTo>
                    <a:pt x="2025" y="1824"/>
                  </a:lnTo>
                  <a:lnTo>
                    <a:pt x="1937" y="1761"/>
                  </a:lnTo>
                  <a:lnTo>
                    <a:pt x="1824" y="1635"/>
                  </a:lnTo>
                  <a:lnTo>
                    <a:pt x="1786" y="1547"/>
                  </a:lnTo>
                  <a:lnTo>
                    <a:pt x="1711" y="1434"/>
                  </a:lnTo>
                  <a:lnTo>
                    <a:pt x="1673" y="1384"/>
                  </a:lnTo>
                  <a:lnTo>
                    <a:pt x="1547" y="1371"/>
                  </a:lnTo>
                  <a:lnTo>
                    <a:pt x="1497" y="1334"/>
                  </a:lnTo>
                  <a:lnTo>
                    <a:pt x="1409" y="1233"/>
                  </a:lnTo>
                  <a:lnTo>
                    <a:pt x="1384" y="1082"/>
                  </a:lnTo>
                  <a:lnTo>
                    <a:pt x="1384" y="956"/>
                  </a:lnTo>
                  <a:lnTo>
                    <a:pt x="1409" y="780"/>
                  </a:lnTo>
                  <a:lnTo>
                    <a:pt x="1396" y="692"/>
                  </a:lnTo>
                  <a:lnTo>
                    <a:pt x="1296" y="630"/>
                  </a:lnTo>
                  <a:lnTo>
                    <a:pt x="1220" y="592"/>
                  </a:lnTo>
                  <a:lnTo>
                    <a:pt x="1145" y="567"/>
                  </a:lnTo>
                  <a:lnTo>
                    <a:pt x="1032" y="592"/>
                  </a:lnTo>
                  <a:lnTo>
                    <a:pt x="981" y="592"/>
                  </a:lnTo>
                  <a:lnTo>
                    <a:pt x="918" y="542"/>
                  </a:lnTo>
                  <a:lnTo>
                    <a:pt x="843" y="353"/>
                  </a:lnTo>
                  <a:lnTo>
                    <a:pt x="818" y="189"/>
                  </a:lnTo>
                  <a:lnTo>
                    <a:pt x="830" y="89"/>
                  </a:lnTo>
                  <a:lnTo>
                    <a:pt x="805" y="26"/>
                  </a:lnTo>
                  <a:lnTo>
                    <a:pt x="617"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57" name="Google Shape;684;p25">
              <a:extLst>
                <a:ext uri="{FF2B5EF4-FFF2-40B4-BE49-F238E27FC236}">
                  <a16:creationId xmlns:a16="http://schemas.microsoft.com/office/drawing/2014/main" id="{10442C1A-51EC-0CC3-EEFA-77D44FFE1EAD}"/>
                </a:ext>
              </a:extLst>
            </p:cNvPr>
            <p:cNvSpPr/>
            <p:nvPr/>
          </p:nvSpPr>
          <p:spPr>
            <a:xfrm>
              <a:off x="5357711" y="2710341"/>
              <a:ext cx="32451" cy="19765"/>
            </a:xfrm>
            <a:custGeom>
              <a:avLst/>
              <a:gdLst/>
              <a:ahLst/>
              <a:cxnLst/>
              <a:rect l="l" t="t" r="r" b="b"/>
              <a:pathLst>
                <a:path w="353" h="215" extrusionOk="0">
                  <a:moveTo>
                    <a:pt x="51" y="0"/>
                  </a:moveTo>
                  <a:lnTo>
                    <a:pt x="26" y="25"/>
                  </a:lnTo>
                  <a:lnTo>
                    <a:pt x="1" y="63"/>
                  </a:lnTo>
                  <a:lnTo>
                    <a:pt x="1" y="88"/>
                  </a:lnTo>
                  <a:lnTo>
                    <a:pt x="51" y="139"/>
                  </a:lnTo>
                  <a:lnTo>
                    <a:pt x="89" y="176"/>
                  </a:lnTo>
                  <a:lnTo>
                    <a:pt x="127" y="202"/>
                  </a:lnTo>
                  <a:lnTo>
                    <a:pt x="177" y="214"/>
                  </a:lnTo>
                  <a:lnTo>
                    <a:pt x="303" y="202"/>
                  </a:lnTo>
                  <a:lnTo>
                    <a:pt x="353" y="176"/>
                  </a:lnTo>
                  <a:lnTo>
                    <a:pt x="315" y="113"/>
                  </a:lnTo>
                  <a:lnTo>
                    <a:pt x="303" y="88"/>
                  </a:lnTo>
                  <a:lnTo>
                    <a:pt x="278" y="63"/>
                  </a:lnTo>
                  <a:lnTo>
                    <a:pt x="227" y="38"/>
                  </a:lnTo>
                  <a:lnTo>
                    <a:pt x="11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58" name="Google Shape;685;p25">
              <a:extLst>
                <a:ext uri="{FF2B5EF4-FFF2-40B4-BE49-F238E27FC236}">
                  <a16:creationId xmlns:a16="http://schemas.microsoft.com/office/drawing/2014/main" id="{8330C1C8-7126-2C86-3268-2EFE05D0C8B8}"/>
                </a:ext>
              </a:extLst>
            </p:cNvPr>
            <p:cNvSpPr/>
            <p:nvPr/>
          </p:nvSpPr>
          <p:spPr>
            <a:xfrm>
              <a:off x="5281499" y="2613261"/>
              <a:ext cx="16272" cy="22063"/>
            </a:xfrm>
            <a:custGeom>
              <a:avLst/>
              <a:gdLst/>
              <a:ahLst/>
              <a:cxnLst/>
              <a:rect l="l" t="t" r="r" b="b"/>
              <a:pathLst>
                <a:path w="177" h="240" extrusionOk="0">
                  <a:moveTo>
                    <a:pt x="76" y="0"/>
                  </a:moveTo>
                  <a:lnTo>
                    <a:pt x="50" y="38"/>
                  </a:lnTo>
                  <a:lnTo>
                    <a:pt x="25" y="50"/>
                  </a:lnTo>
                  <a:lnTo>
                    <a:pt x="0" y="88"/>
                  </a:lnTo>
                  <a:lnTo>
                    <a:pt x="13" y="113"/>
                  </a:lnTo>
                  <a:lnTo>
                    <a:pt x="50" y="164"/>
                  </a:lnTo>
                  <a:lnTo>
                    <a:pt x="88" y="214"/>
                  </a:lnTo>
                  <a:lnTo>
                    <a:pt x="113" y="239"/>
                  </a:lnTo>
                  <a:lnTo>
                    <a:pt x="151" y="239"/>
                  </a:lnTo>
                  <a:lnTo>
                    <a:pt x="176" y="189"/>
                  </a:lnTo>
                  <a:lnTo>
                    <a:pt x="176" y="126"/>
                  </a:lnTo>
                  <a:lnTo>
                    <a:pt x="176" y="63"/>
                  </a:lnTo>
                  <a:lnTo>
                    <a:pt x="126" y="25"/>
                  </a:lnTo>
                  <a:lnTo>
                    <a:pt x="88"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59" name="Google Shape;686;p25">
              <a:extLst>
                <a:ext uri="{FF2B5EF4-FFF2-40B4-BE49-F238E27FC236}">
                  <a16:creationId xmlns:a16="http://schemas.microsoft.com/office/drawing/2014/main" id="{EFBB5470-0F9C-028C-DC60-954F0AD2B03A}"/>
                </a:ext>
              </a:extLst>
            </p:cNvPr>
            <p:cNvSpPr/>
            <p:nvPr/>
          </p:nvSpPr>
          <p:spPr>
            <a:xfrm>
              <a:off x="5455986" y="2582004"/>
              <a:ext cx="20868" cy="24361"/>
            </a:xfrm>
            <a:custGeom>
              <a:avLst/>
              <a:gdLst/>
              <a:ahLst/>
              <a:cxnLst/>
              <a:rect l="l" t="t" r="r" b="b"/>
              <a:pathLst>
                <a:path w="227" h="265" extrusionOk="0">
                  <a:moveTo>
                    <a:pt x="126" y="1"/>
                  </a:moveTo>
                  <a:lnTo>
                    <a:pt x="76" y="26"/>
                  </a:lnTo>
                  <a:lnTo>
                    <a:pt x="38" y="51"/>
                  </a:lnTo>
                  <a:lnTo>
                    <a:pt x="13" y="76"/>
                  </a:lnTo>
                  <a:lnTo>
                    <a:pt x="1" y="152"/>
                  </a:lnTo>
                  <a:lnTo>
                    <a:pt x="26" y="227"/>
                  </a:lnTo>
                  <a:lnTo>
                    <a:pt x="89" y="265"/>
                  </a:lnTo>
                  <a:lnTo>
                    <a:pt x="152" y="265"/>
                  </a:lnTo>
                  <a:lnTo>
                    <a:pt x="202" y="227"/>
                  </a:lnTo>
                  <a:lnTo>
                    <a:pt x="227" y="164"/>
                  </a:lnTo>
                  <a:lnTo>
                    <a:pt x="227" y="126"/>
                  </a:lnTo>
                  <a:lnTo>
                    <a:pt x="227" y="76"/>
                  </a:lnTo>
                  <a:lnTo>
                    <a:pt x="214" y="51"/>
                  </a:lnTo>
                  <a:lnTo>
                    <a:pt x="164" y="13"/>
                  </a:lnTo>
                  <a:lnTo>
                    <a:pt x="126"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60" name="Google Shape;687;p25">
              <a:extLst>
                <a:ext uri="{FF2B5EF4-FFF2-40B4-BE49-F238E27FC236}">
                  <a16:creationId xmlns:a16="http://schemas.microsoft.com/office/drawing/2014/main" id="{09F4175B-E305-188A-3EA8-2BA92A9A4856}"/>
                </a:ext>
              </a:extLst>
            </p:cNvPr>
            <p:cNvSpPr/>
            <p:nvPr/>
          </p:nvSpPr>
          <p:spPr>
            <a:xfrm>
              <a:off x="5578531" y="2701056"/>
              <a:ext cx="19765" cy="31348"/>
            </a:xfrm>
            <a:custGeom>
              <a:avLst/>
              <a:gdLst/>
              <a:ahLst/>
              <a:cxnLst/>
              <a:rect l="l" t="t" r="r" b="b"/>
              <a:pathLst>
                <a:path w="215" h="341" extrusionOk="0">
                  <a:moveTo>
                    <a:pt x="139" y="1"/>
                  </a:moveTo>
                  <a:lnTo>
                    <a:pt x="88" y="13"/>
                  </a:lnTo>
                  <a:lnTo>
                    <a:pt x="76" y="51"/>
                  </a:lnTo>
                  <a:lnTo>
                    <a:pt x="63" y="101"/>
                  </a:lnTo>
                  <a:lnTo>
                    <a:pt x="63" y="126"/>
                  </a:lnTo>
                  <a:lnTo>
                    <a:pt x="63" y="152"/>
                  </a:lnTo>
                  <a:lnTo>
                    <a:pt x="51" y="164"/>
                  </a:lnTo>
                  <a:lnTo>
                    <a:pt x="13" y="214"/>
                  </a:lnTo>
                  <a:lnTo>
                    <a:pt x="0" y="252"/>
                  </a:lnTo>
                  <a:lnTo>
                    <a:pt x="38" y="290"/>
                  </a:lnTo>
                  <a:lnTo>
                    <a:pt x="76" y="328"/>
                  </a:lnTo>
                  <a:lnTo>
                    <a:pt x="151" y="340"/>
                  </a:lnTo>
                  <a:lnTo>
                    <a:pt x="214" y="340"/>
                  </a:lnTo>
                  <a:lnTo>
                    <a:pt x="214" y="290"/>
                  </a:lnTo>
                  <a:lnTo>
                    <a:pt x="214" y="227"/>
                  </a:lnTo>
                  <a:lnTo>
                    <a:pt x="214" y="164"/>
                  </a:lnTo>
                  <a:lnTo>
                    <a:pt x="189" y="76"/>
                  </a:lnTo>
                  <a:lnTo>
                    <a:pt x="176" y="13"/>
                  </a:lnTo>
                  <a:lnTo>
                    <a:pt x="139"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61" name="Google Shape;688;p25">
              <a:extLst>
                <a:ext uri="{FF2B5EF4-FFF2-40B4-BE49-F238E27FC236}">
                  <a16:creationId xmlns:a16="http://schemas.microsoft.com/office/drawing/2014/main" id="{321A1108-30DC-9EF6-7223-2A56ACF0B5D8}"/>
                </a:ext>
              </a:extLst>
            </p:cNvPr>
            <p:cNvSpPr/>
            <p:nvPr/>
          </p:nvSpPr>
          <p:spPr>
            <a:xfrm>
              <a:off x="5551963" y="2785450"/>
              <a:ext cx="24361" cy="39438"/>
            </a:xfrm>
            <a:custGeom>
              <a:avLst/>
              <a:gdLst/>
              <a:ahLst/>
              <a:cxnLst/>
              <a:rect l="l" t="t" r="r" b="b"/>
              <a:pathLst>
                <a:path w="265" h="429" extrusionOk="0">
                  <a:moveTo>
                    <a:pt x="176" y="1"/>
                  </a:moveTo>
                  <a:lnTo>
                    <a:pt x="164" y="13"/>
                  </a:lnTo>
                  <a:lnTo>
                    <a:pt x="139" y="26"/>
                  </a:lnTo>
                  <a:lnTo>
                    <a:pt x="101" y="76"/>
                  </a:lnTo>
                  <a:lnTo>
                    <a:pt x="63" y="114"/>
                  </a:lnTo>
                  <a:lnTo>
                    <a:pt x="38" y="151"/>
                  </a:lnTo>
                  <a:lnTo>
                    <a:pt x="13" y="189"/>
                  </a:lnTo>
                  <a:lnTo>
                    <a:pt x="0" y="240"/>
                  </a:lnTo>
                  <a:lnTo>
                    <a:pt x="0" y="290"/>
                  </a:lnTo>
                  <a:lnTo>
                    <a:pt x="25" y="365"/>
                  </a:lnTo>
                  <a:lnTo>
                    <a:pt x="101" y="428"/>
                  </a:lnTo>
                  <a:lnTo>
                    <a:pt x="164" y="416"/>
                  </a:lnTo>
                  <a:lnTo>
                    <a:pt x="164" y="390"/>
                  </a:lnTo>
                  <a:lnTo>
                    <a:pt x="176" y="340"/>
                  </a:lnTo>
                  <a:lnTo>
                    <a:pt x="201" y="290"/>
                  </a:lnTo>
                  <a:lnTo>
                    <a:pt x="227" y="277"/>
                  </a:lnTo>
                  <a:lnTo>
                    <a:pt x="252" y="214"/>
                  </a:lnTo>
                  <a:lnTo>
                    <a:pt x="264" y="126"/>
                  </a:lnTo>
                  <a:lnTo>
                    <a:pt x="264" y="51"/>
                  </a:lnTo>
                  <a:lnTo>
                    <a:pt x="214"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62" name="Google Shape;689;p25">
              <a:extLst>
                <a:ext uri="{FF2B5EF4-FFF2-40B4-BE49-F238E27FC236}">
                  <a16:creationId xmlns:a16="http://schemas.microsoft.com/office/drawing/2014/main" id="{40F0BA13-C83F-C824-73D5-AC7EA1011EE9}"/>
                </a:ext>
              </a:extLst>
            </p:cNvPr>
            <p:cNvSpPr/>
            <p:nvPr/>
          </p:nvSpPr>
          <p:spPr>
            <a:xfrm>
              <a:off x="5553066" y="2838587"/>
              <a:ext cx="23258" cy="24453"/>
            </a:xfrm>
            <a:custGeom>
              <a:avLst/>
              <a:gdLst/>
              <a:ahLst/>
              <a:cxnLst/>
              <a:rect l="l" t="t" r="r" b="b"/>
              <a:pathLst>
                <a:path w="253" h="266" extrusionOk="0">
                  <a:moveTo>
                    <a:pt x="89" y="1"/>
                  </a:moveTo>
                  <a:lnTo>
                    <a:pt x="64" y="14"/>
                  </a:lnTo>
                  <a:lnTo>
                    <a:pt x="26" y="26"/>
                  </a:lnTo>
                  <a:lnTo>
                    <a:pt x="1" y="64"/>
                  </a:lnTo>
                  <a:lnTo>
                    <a:pt x="13" y="89"/>
                  </a:lnTo>
                  <a:lnTo>
                    <a:pt x="26" y="152"/>
                  </a:lnTo>
                  <a:lnTo>
                    <a:pt x="39" y="190"/>
                  </a:lnTo>
                  <a:lnTo>
                    <a:pt x="76" y="265"/>
                  </a:lnTo>
                  <a:lnTo>
                    <a:pt x="127" y="252"/>
                  </a:lnTo>
                  <a:lnTo>
                    <a:pt x="240" y="215"/>
                  </a:lnTo>
                  <a:lnTo>
                    <a:pt x="252" y="139"/>
                  </a:lnTo>
                  <a:lnTo>
                    <a:pt x="227" y="76"/>
                  </a:lnTo>
                  <a:lnTo>
                    <a:pt x="202" y="39"/>
                  </a:lnTo>
                  <a:lnTo>
                    <a:pt x="152" y="26"/>
                  </a:lnTo>
                  <a:lnTo>
                    <a:pt x="127" y="14"/>
                  </a:lnTo>
                  <a:lnTo>
                    <a:pt x="89"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63" name="Google Shape;690;p25">
              <a:extLst>
                <a:ext uri="{FF2B5EF4-FFF2-40B4-BE49-F238E27FC236}">
                  <a16:creationId xmlns:a16="http://schemas.microsoft.com/office/drawing/2014/main" id="{2F007FDC-913B-AD99-A52D-593F6C49ADC0}"/>
                </a:ext>
              </a:extLst>
            </p:cNvPr>
            <p:cNvSpPr/>
            <p:nvPr/>
          </p:nvSpPr>
          <p:spPr>
            <a:xfrm>
              <a:off x="5565845" y="2913787"/>
              <a:ext cx="33554" cy="28958"/>
            </a:xfrm>
            <a:custGeom>
              <a:avLst/>
              <a:gdLst/>
              <a:ahLst/>
              <a:cxnLst/>
              <a:rect l="l" t="t" r="r" b="b"/>
              <a:pathLst>
                <a:path w="365" h="315" extrusionOk="0">
                  <a:moveTo>
                    <a:pt x="113" y="0"/>
                  </a:moveTo>
                  <a:lnTo>
                    <a:pt x="101" y="13"/>
                  </a:lnTo>
                  <a:lnTo>
                    <a:pt x="63" y="13"/>
                  </a:lnTo>
                  <a:lnTo>
                    <a:pt x="38" y="38"/>
                  </a:lnTo>
                  <a:lnTo>
                    <a:pt x="13" y="76"/>
                  </a:lnTo>
                  <a:lnTo>
                    <a:pt x="0" y="113"/>
                  </a:lnTo>
                  <a:lnTo>
                    <a:pt x="0" y="151"/>
                  </a:lnTo>
                  <a:lnTo>
                    <a:pt x="13" y="189"/>
                  </a:lnTo>
                  <a:lnTo>
                    <a:pt x="25" y="264"/>
                  </a:lnTo>
                  <a:lnTo>
                    <a:pt x="101" y="315"/>
                  </a:lnTo>
                  <a:lnTo>
                    <a:pt x="189" y="315"/>
                  </a:lnTo>
                  <a:lnTo>
                    <a:pt x="289" y="302"/>
                  </a:lnTo>
                  <a:lnTo>
                    <a:pt x="352" y="264"/>
                  </a:lnTo>
                  <a:lnTo>
                    <a:pt x="365" y="214"/>
                  </a:lnTo>
                  <a:lnTo>
                    <a:pt x="340" y="164"/>
                  </a:lnTo>
                  <a:lnTo>
                    <a:pt x="302" y="126"/>
                  </a:lnTo>
                  <a:lnTo>
                    <a:pt x="264" y="126"/>
                  </a:lnTo>
                  <a:lnTo>
                    <a:pt x="201" y="76"/>
                  </a:lnTo>
                  <a:lnTo>
                    <a:pt x="151" y="13"/>
                  </a:lnTo>
                  <a:lnTo>
                    <a:pt x="113"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64" name="Google Shape;691;p25">
              <a:extLst>
                <a:ext uri="{FF2B5EF4-FFF2-40B4-BE49-F238E27FC236}">
                  <a16:creationId xmlns:a16="http://schemas.microsoft.com/office/drawing/2014/main" id="{73656DFC-7A40-3CE5-8774-DFBCB6242F1F}"/>
                </a:ext>
              </a:extLst>
            </p:cNvPr>
            <p:cNvSpPr/>
            <p:nvPr/>
          </p:nvSpPr>
          <p:spPr>
            <a:xfrm>
              <a:off x="6432763" y="3562277"/>
              <a:ext cx="39346" cy="32451"/>
            </a:xfrm>
            <a:custGeom>
              <a:avLst/>
              <a:gdLst/>
              <a:ahLst/>
              <a:cxnLst/>
              <a:rect l="l" t="t" r="r" b="b"/>
              <a:pathLst>
                <a:path w="428" h="353" extrusionOk="0">
                  <a:moveTo>
                    <a:pt x="151" y="0"/>
                  </a:moveTo>
                  <a:lnTo>
                    <a:pt x="76" y="13"/>
                  </a:lnTo>
                  <a:lnTo>
                    <a:pt x="25" y="13"/>
                  </a:lnTo>
                  <a:lnTo>
                    <a:pt x="0" y="38"/>
                  </a:lnTo>
                  <a:lnTo>
                    <a:pt x="25" y="75"/>
                  </a:lnTo>
                  <a:lnTo>
                    <a:pt x="25" y="113"/>
                  </a:lnTo>
                  <a:lnTo>
                    <a:pt x="25" y="126"/>
                  </a:lnTo>
                  <a:lnTo>
                    <a:pt x="88" y="189"/>
                  </a:lnTo>
                  <a:lnTo>
                    <a:pt x="189" y="264"/>
                  </a:lnTo>
                  <a:lnTo>
                    <a:pt x="239" y="314"/>
                  </a:lnTo>
                  <a:lnTo>
                    <a:pt x="315" y="352"/>
                  </a:lnTo>
                  <a:lnTo>
                    <a:pt x="390" y="314"/>
                  </a:lnTo>
                  <a:lnTo>
                    <a:pt x="428" y="264"/>
                  </a:lnTo>
                  <a:lnTo>
                    <a:pt x="428" y="226"/>
                  </a:lnTo>
                  <a:lnTo>
                    <a:pt x="403" y="189"/>
                  </a:lnTo>
                  <a:lnTo>
                    <a:pt x="352" y="151"/>
                  </a:lnTo>
                  <a:lnTo>
                    <a:pt x="302" y="113"/>
                  </a:lnTo>
                  <a:lnTo>
                    <a:pt x="239" y="50"/>
                  </a:lnTo>
                  <a:lnTo>
                    <a:pt x="189" y="13"/>
                  </a:lnTo>
                  <a:lnTo>
                    <a:pt x="151"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65" name="Google Shape;692;p25">
              <a:extLst>
                <a:ext uri="{FF2B5EF4-FFF2-40B4-BE49-F238E27FC236}">
                  <a16:creationId xmlns:a16="http://schemas.microsoft.com/office/drawing/2014/main" id="{98B83293-7B63-CE24-A5D2-C26BA84DA63F}"/>
                </a:ext>
              </a:extLst>
            </p:cNvPr>
            <p:cNvSpPr/>
            <p:nvPr/>
          </p:nvSpPr>
          <p:spPr>
            <a:xfrm>
              <a:off x="6373835" y="3534514"/>
              <a:ext cx="38151" cy="20868"/>
            </a:xfrm>
            <a:custGeom>
              <a:avLst/>
              <a:gdLst/>
              <a:ahLst/>
              <a:cxnLst/>
              <a:rect l="l" t="t" r="r" b="b"/>
              <a:pathLst>
                <a:path w="415" h="227" extrusionOk="0">
                  <a:moveTo>
                    <a:pt x="88" y="0"/>
                  </a:moveTo>
                  <a:lnTo>
                    <a:pt x="88" y="25"/>
                  </a:lnTo>
                  <a:lnTo>
                    <a:pt x="63" y="38"/>
                  </a:lnTo>
                  <a:lnTo>
                    <a:pt x="25" y="38"/>
                  </a:lnTo>
                  <a:lnTo>
                    <a:pt x="0" y="76"/>
                  </a:lnTo>
                  <a:lnTo>
                    <a:pt x="25" y="126"/>
                  </a:lnTo>
                  <a:lnTo>
                    <a:pt x="88" y="176"/>
                  </a:lnTo>
                  <a:lnTo>
                    <a:pt x="189" y="214"/>
                  </a:lnTo>
                  <a:lnTo>
                    <a:pt x="302" y="227"/>
                  </a:lnTo>
                  <a:lnTo>
                    <a:pt x="402" y="214"/>
                  </a:lnTo>
                  <a:lnTo>
                    <a:pt x="415" y="176"/>
                  </a:lnTo>
                  <a:lnTo>
                    <a:pt x="402" y="151"/>
                  </a:lnTo>
                  <a:lnTo>
                    <a:pt x="277" y="25"/>
                  </a:lnTo>
                  <a:lnTo>
                    <a:pt x="214" y="13"/>
                  </a:lnTo>
                  <a:lnTo>
                    <a:pt x="138"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66" name="Google Shape;693;p25">
              <a:extLst>
                <a:ext uri="{FF2B5EF4-FFF2-40B4-BE49-F238E27FC236}">
                  <a16:creationId xmlns:a16="http://schemas.microsoft.com/office/drawing/2014/main" id="{C80AD808-9EB4-B832-67FB-64C90BBE1414}"/>
                </a:ext>
              </a:extLst>
            </p:cNvPr>
            <p:cNvSpPr/>
            <p:nvPr/>
          </p:nvSpPr>
          <p:spPr>
            <a:xfrm>
              <a:off x="6346071" y="3554095"/>
              <a:ext cx="46333" cy="30153"/>
            </a:xfrm>
            <a:custGeom>
              <a:avLst/>
              <a:gdLst/>
              <a:ahLst/>
              <a:cxnLst/>
              <a:rect l="l" t="t" r="r" b="b"/>
              <a:pathLst>
                <a:path w="504" h="328" extrusionOk="0">
                  <a:moveTo>
                    <a:pt x="88" y="1"/>
                  </a:moveTo>
                  <a:lnTo>
                    <a:pt x="38" y="14"/>
                  </a:lnTo>
                  <a:lnTo>
                    <a:pt x="0" y="26"/>
                  </a:lnTo>
                  <a:lnTo>
                    <a:pt x="13" y="51"/>
                  </a:lnTo>
                  <a:lnTo>
                    <a:pt x="13" y="127"/>
                  </a:lnTo>
                  <a:lnTo>
                    <a:pt x="25" y="177"/>
                  </a:lnTo>
                  <a:lnTo>
                    <a:pt x="51" y="190"/>
                  </a:lnTo>
                  <a:lnTo>
                    <a:pt x="76" y="227"/>
                  </a:lnTo>
                  <a:lnTo>
                    <a:pt x="189" y="315"/>
                  </a:lnTo>
                  <a:lnTo>
                    <a:pt x="302" y="328"/>
                  </a:lnTo>
                  <a:lnTo>
                    <a:pt x="440" y="315"/>
                  </a:lnTo>
                  <a:lnTo>
                    <a:pt x="503" y="290"/>
                  </a:lnTo>
                  <a:lnTo>
                    <a:pt x="478" y="265"/>
                  </a:lnTo>
                  <a:lnTo>
                    <a:pt x="453" y="240"/>
                  </a:lnTo>
                  <a:lnTo>
                    <a:pt x="352" y="190"/>
                  </a:lnTo>
                  <a:lnTo>
                    <a:pt x="277" y="139"/>
                  </a:lnTo>
                  <a:lnTo>
                    <a:pt x="214" y="89"/>
                  </a:lnTo>
                  <a:lnTo>
                    <a:pt x="189" y="76"/>
                  </a:lnTo>
                  <a:lnTo>
                    <a:pt x="189" y="64"/>
                  </a:lnTo>
                  <a:lnTo>
                    <a:pt x="164" y="39"/>
                  </a:lnTo>
                  <a:lnTo>
                    <a:pt x="126" y="14"/>
                  </a:lnTo>
                  <a:lnTo>
                    <a:pt x="8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67" name="Google Shape;694;p25">
              <a:extLst>
                <a:ext uri="{FF2B5EF4-FFF2-40B4-BE49-F238E27FC236}">
                  <a16:creationId xmlns:a16="http://schemas.microsoft.com/office/drawing/2014/main" id="{8F0CFA20-ADBE-9E11-FB58-A2D3A6F50089}"/>
                </a:ext>
              </a:extLst>
            </p:cNvPr>
            <p:cNvSpPr/>
            <p:nvPr/>
          </p:nvSpPr>
          <p:spPr>
            <a:xfrm>
              <a:off x="6312516" y="3580756"/>
              <a:ext cx="66006" cy="43943"/>
            </a:xfrm>
            <a:custGeom>
              <a:avLst/>
              <a:gdLst/>
              <a:ahLst/>
              <a:cxnLst/>
              <a:rect l="l" t="t" r="r" b="b"/>
              <a:pathLst>
                <a:path w="718" h="478" extrusionOk="0">
                  <a:moveTo>
                    <a:pt x="126" y="0"/>
                  </a:moveTo>
                  <a:lnTo>
                    <a:pt x="63" y="13"/>
                  </a:lnTo>
                  <a:lnTo>
                    <a:pt x="38" y="38"/>
                  </a:lnTo>
                  <a:lnTo>
                    <a:pt x="1" y="63"/>
                  </a:lnTo>
                  <a:lnTo>
                    <a:pt x="26" y="113"/>
                  </a:lnTo>
                  <a:lnTo>
                    <a:pt x="76" y="214"/>
                  </a:lnTo>
                  <a:lnTo>
                    <a:pt x="177" y="289"/>
                  </a:lnTo>
                  <a:lnTo>
                    <a:pt x="290" y="352"/>
                  </a:lnTo>
                  <a:lnTo>
                    <a:pt x="403" y="403"/>
                  </a:lnTo>
                  <a:lnTo>
                    <a:pt x="541" y="478"/>
                  </a:lnTo>
                  <a:lnTo>
                    <a:pt x="642" y="478"/>
                  </a:lnTo>
                  <a:lnTo>
                    <a:pt x="705" y="428"/>
                  </a:lnTo>
                  <a:lnTo>
                    <a:pt x="717" y="377"/>
                  </a:lnTo>
                  <a:lnTo>
                    <a:pt x="642" y="289"/>
                  </a:lnTo>
                  <a:lnTo>
                    <a:pt x="541" y="226"/>
                  </a:lnTo>
                  <a:lnTo>
                    <a:pt x="491" y="176"/>
                  </a:lnTo>
                  <a:lnTo>
                    <a:pt x="416" y="151"/>
                  </a:lnTo>
                  <a:lnTo>
                    <a:pt x="328" y="126"/>
                  </a:lnTo>
                  <a:lnTo>
                    <a:pt x="277" y="101"/>
                  </a:lnTo>
                  <a:lnTo>
                    <a:pt x="240" y="63"/>
                  </a:lnTo>
                  <a:lnTo>
                    <a:pt x="214" y="38"/>
                  </a:lnTo>
                  <a:lnTo>
                    <a:pt x="152" y="13"/>
                  </a:lnTo>
                  <a:lnTo>
                    <a:pt x="126"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68" name="Google Shape;695;p25">
              <a:extLst>
                <a:ext uri="{FF2B5EF4-FFF2-40B4-BE49-F238E27FC236}">
                  <a16:creationId xmlns:a16="http://schemas.microsoft.com/office/drawing/2014/main" id="{BE3D8C51-829D-FA34-09F1-574F97212C6E}"/>
                </a:ext>
              </a:extLst>
            </p:cNvPr>
            <p:cNvSpPr/>
            <p:nvPr/>
          </p:nvSpPr>
          <p:spPr>
            <a:xfrm>
              <a:off x="6285948" y="3455912"/>
              <a:ext cx="59019" cy="55526"/>
            </a:xfrm>
            <a:custGeom>
              <a:avLst/>
              <a:gdLst/>
              <a:ahLst/>
              <a:cxnLst/>
              <a:rect l="l" t="t" r="r" b="b"/>
              <a:pathLst>
                <a:path w="642" h="604" extrusionOk="0">
                  <a:moveTo>
                    <a:pt x="76" y="0"/>
                  </a:moveTo>
                  <a:lnTo>
                    <a:pt x="38" y="25"/>
                  </a:lnTo>
                  <a:lnTo>
                    <a:pt x="0" y="51"/>
                  </a:lnTo>
                  <a:lnTo>
                    <a:pt x="0" y="76"/>
                  </a:lnTo>
                  <a:lnTo>
                    <a:pt x="26" y="101"/>
                  </a:lnTo>
                  <a:lnTo>
                    <a:pt x="88" y="189"/>
                  </a:lnTo>
                  <a:lnTo>
                    <a:pt x="151" y="252"/>
                  </a:lnTo>
                  <a:lnTo>
                    <a:pt x="202" y="302"/>
                  </a:lnTo>
                  <a:lnTo>
                    <a:pt x="239" y="365"/>
                  </a:lnTo>
                  <a:lnTo>
                    <a:pt x="277" y="415"/>
                  </a:lnTo>
                  <a:lnTo>
                    <a:pt x="327" y="491"/>
                  </a:lnTo>
                  <a:lnTo>
                    <a:pt x="453" y="579"/>
                  </a:lnTo>
                  <a:lnTo>
                    <a:pt x="529" y="604"/>
                  </a:lnTo>
                  <a:lnTo>
                    <a:pt x="617" y="591"/>
                  </a:lnTo>
                  <a:lnTo>
                    <a:pt x="629" y="566"/>
                  </a:lnTo>
                  <a:lnTo>
                    <a:pt x="642" y="516"/>
                  </a:lnTo>
                  <a:lnTo>
                    <a:pt x="629" y="465"/>
                  </a:lnTo>
                  <a:lnTo>
                    <a:pt x="591" y="403"/>
                  </a:lnTo>
                  <a:lnTo>
                    <a:pt x="529" y="315"/>
                  </a:lnTo>
                  <a:lnTo>
                    <a:pt x="478" y="252"/>
                  </a:lnTo>
                  <a:lnTo>
                    <a:pt x="378" y="189"/>
                  </a:lnTo>
                  <a:lnTo>
                    <a:pt x="264" y="88"/>
                  </a:lnTo>
                  <a:lnTo>
                    <a:pt x="202" y="25"/>
                  </a:lnTo>
                  <a:lnTo>
                    <a:pt x="164" y="13"/>
                  </a:lnTo>
                  <a:lnTo>
                    <a:pt x="11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69" name="Google Shape;696;p25">
              <a:extLst>
                <a:ext uri="{FF2B5EF4-FFF2-40B4-BE49-F238E27FC236}">
                  <a16:creationId xmlns:a16="http://schemas.microsoft.com/office/drawing/2014/main" id="{55D81235-2291-5F6C-8D2E-2A46A1B3C06B}"/>
                </a:ext>
              </a:extLst>
            </p:cNvPr>
            <p:cNvSpPr/>
            <p:nvPr/>
          </p:nvSpPr>
          <p:spPr>
            <a:xfrm>
              <a:off x="6253588" y="3432745"/>
              <a:ext cx="20868" cy="23258"/>
            </a:xfrm>
            <a:custGeom>
              <a:avLst/>
              <a:gdLst/>
              <a:ahLst/>
              <a:cxnLst/>
              <a:rect l="l" t="t" r="r" b="b"/>
              <a:pathLst>
                <a:path w="227" h="253" extrusionOk="0">
                  <a:moveTo>
                    <a:pt x="26" y="1"/>
                  </a:moveTo>
                  <a:lnTo>
                    <a:pt x="0" y="38"/>
                  </a:lnTo>
                  <a:lnTo>
                    <a:pt x="13" y="89"/>
                  </a:lnTo>
                  <a:lnTo>
                    <a:pt x="38" y="164"/>
                  </a:lnTo>
                  <a:lnTo>
                    <a:pt x="63" y="215"/>
                  </a:lnTo>
                  <a:lnTo>
                    <a:pt x="114" y="252"/>
                  </a:lnTo>
                  <a:lnTo>
                    <a:pt x="164" y="252"/>
                  </a:lnTo>
                  <a:lnTo>
                    <a:pt x="189" y="215"/>
                  </a:lnTo>
                  <a:lnTo>
                    <a:pt x="227" y="152"/>
                  </a:lnTo>
                  <a:lnTo>
                    <a:pt x="227" y="101"/>
                  </a:lnTo>
                  <a:lnTo>
                    <a:pt x="214" y="64"/>
                  </a:lnTo>
                  <a:lnTo>
                    <a:pt x="189" y="26"/>
                  </a:lnTo>
                  <a:lnTo>
                    <a:pt x="126"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70" name="Google Shape;697;p25">
              <a:extLst>
                <a:ext uri="{FF2B5EF4-FFF2-40B4-BE49-F238E27FC236}">
                  <a16:creationId xmlns:a16="http://schemas.microsoft.com/office/drawing/2014/main" id="{418F8634-D8E9-A6AE-54D7-12D44CC482B4}"/>
                </a:ext>
              </a:extLst>
            </p:cNvPr>
            <p:cNvSpPr/>
            <p:nvPr/>
          </p:nvSpPr>
          <p:spPr>
            <a:xfrm>
              <a:off x="6127549" y="3310199"/>
              <a:ext cx="101858" cy="111143"/>
            </a:xfrm>
            <a:custGeom>
              <a:avLst/>
              <a:gdLst/>
              <a:ahLst/>
              <a:cxnLst/>
              <a:rect l="l" t="t" r="r" b="b"/>
              <a:pathLst>
                <a:path w="1108" h="1209" extrusionOk="0">
                  <a:moveTo>
                    <a:pt x="51" y="1"/>
                  </a:moveTo>
                  <a:lnTo>
                    <a:pt x="13" y="39"/>
                  </a:lnTo>
                  <a:lnTo>
                    <a:pt x="1" y="89"/>
                  </a:lnTo>
                  <a:lnTo>
                    <a:pt x="13" y="127"/>
                  </a:lnTo>
                  <a:lnTo>
                    <a:pt x="26" y="177"/>
                  </a:lnTo>
                  <a:lnTo>
                    <a:pt x="51" y="265"/>
                  </a:lnTo>
                  <a:lnTo>
                    <a:pt x="89" y="340"/>
                  </a:lnTo>
                  <a:lnTo>
                    <a:pt x="139" y="428"/>
                  </a:lnTo>
                  <a:lnTo>
                    <a:pt x="202" y="491"/>
                  </a:lnTo>
                  <a:lnTo>
                    <a:pt x="277" y="554"/>
                  </a:lnTo>
                  <a:lnTo>
                    <a:pt x="378" y="617"/>
                  </a:lnTo>
                  <a:lnTo>
                    <a:pt x="529" y="755"/>
                  </a:lnTo>
                  <a:lnTo>
                    <a:pt x="630" y="869"/>
                  </a:lnTo>
                  <a:lnTo>
                    <a:pt x="692" y="957"/>
                  </a:lnTo>
                  <a:lnTo>
                    <a:pt x="780" y="1070"/>
                  </a:lnTo>
                  <a:lnTo>
                    <a:pt x="919" y="1183"/>
                  </a:lnTo>
                  <a:lnTo>
                    <a:pt x="982" y="1208"/>
                  </a:lnTo>
                  <a:lnTo>
                    <a:pt x="1044" y="1170"/>
                  </a:lnTo>
                  <a:lnTo>
                    <a:pt x="1082" y="1145"/>
                  </a:lnTo>
                  <a:lnTo>
                    <a:pt x="1107" y="1095"/>
                  </a:lnTo>
                  <a:lnTo>
                    <a:pt x="1082" y="1045"/>
                  </a:lnTo>
                  <a:lnTo>
                    <a:pt x="1044" y="982"/>
                  </a:lnTo>
                  <a:lnTo>
                    <a:pt x="982" y="881"/>
                  </a:lnTo>
                  <a:lnTo>
                    <a:pt x="906" y="768"/>
                  </a:lnTo>
                  <a:lnTo>
                    <a:pt x="780" y="642"/>
                  </a:lnTo>
                  <a:lnTo>
                    <a:pt x="667" y="542"/>
                  </a:lnTo>
                  <a:lnTo>
                    <a:pt x="491" y="416"/>
                  </a:lnTo>
                  <a:lnTo>
                    <a:pt x="252" y="202"/>
                  </a:lnTo>
                  <a:lnTo>
                    <a:pt x="114" y="39"/>
                  </a:lnTo>
                  <a:lnTo>
                    <a:pt x="64"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71" name="Google Shape;698;p25">
              <a:extLst>
                <a:ext uri="{FF2B5EF4-FFF2-40B4-BE49-F238E27FC236}">
                  <a16:creationId xmlns:a16="http://schemas.microsoft.com/office/drawing/2014/main" id="{7953F76F-985E-2955-BC94-25BABD7CC12C}"/>
                </a:ext>
              </a:extLst>
            </p:cNvPr>
            <p:cNvSpPr/>
            <p:nvPr/>
          </p:nvSpPr>
          <p:spPr>
            <a:xfrm>
              <a:off x="6011990" y="3212015"/>
              <a:ext cx="97170" cy="92574"/>
            </a:xfrm>
            <a:custGeom>
              <a:avLst/>
              <a:gdLst/>
              <a:ahLst/>
              <a:cxnLst/>
              <a:rect l="l" t="t" r="r" b="b"/>
              <a:pathLst>
                <a:path w="1057" h="1007" extrusionOk="0">
                  <a:moveTo>
                    <a:pt x="114" y="0"/>
                  </a:moveTo>
                  <a:lnTo>
                    <a:pt x="63" y="25"/>
                  </a:lnTo>
                  <a:lnTo>
                    <a:pt x="26" y="76"/>
                  </a:lnTo>
                  <a:lnTo>
                    <a:pt x="1" y="139"/>
                  </a:lnTo>
                  <a:lnTo>
                    <a:pt x="13" y="201"/>
                  </a:lnTo>
                  <a:lnTo>
                    <a:pt x="51" y="252"/>
                  </a:lnTo>
                  <a:lnTo>
                    <a:pt x="101" y="289"/>
                  </a:lnTo>
                  <a:lnTo>
                    <a:pt x="189" y="340"/>
                  </a:lnTo>
                  <a:lnTo>
                    <a:pt x="302" y="428"/>
                  </a:lnTo>
                  <a:lnTo>
                    <a:pt x="428" y="528"/>
                  </a:lnTo>
                  <a:lnTo>
                    <a:pt x="503" y="629"/>
                  </a:lnTo>
                  <a:lnTo>
                    <a:pt x="604" y="767"/>
                  </a:lnTo>
                  <a:lnTo>
                    <a:pt x="780" y="893"/>
                  </a:lnTo>
                  <a:lnTo>
                    <a:pt x="994" y="981"/>
                  </a:lnTo>
                  <a:lnTo>
                    <a:pt x="1057" y="1006"/>
                  </a:lnTo>
                  <a:lnTo>
                    <a:pt x="1057" y="1006"/>
                  </a:lnTo>
                  <a:lnTo>
                    <a:pt x="1044" y="968"/>
                  </a:lnTo>
                  <a:lnTo>
                    <a:pt x="1044" y="943"/>
                  </a:lnTo>
                  <a:lnTo>
                    <a:pt x="1019" y="868"/>
                  </a:lnTo>
                  <a:lnTo>
                    <a:pt x="969" y="755"/>
                  </a:lnTo>
                  <a:lnTo>
                    <a:pt x="906" y="667"/>
                  </a:lnTo>
                  <a:lnTo>
                    <a:pt x="843" y="579"/>
                  </a:lnTo>
                  <a:lnTo>
                    <a:pt x="755" y="478"/>
                  </a:lnTo>
                  <a:lnTo>
                    <a:pt x="591" y="340"/>
                  </a:lnTo>
                  <a:lnTo>
                    <a:pt x="353" y="151"/>
                  </a:lnTo>
                  <a:lnTo>
                    <a:pt x="139"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72" name="Google Shape;699;p25">
              <a:extLst>
                <a:ext uri="{FF2B5EF4-FFF2-40B4-BE49-F238E27FC236}">
                  <a16:creationId xmlns:a16="http://schemas.microsoft.com/office/drawing/2014/main" id="{B9F4ABFA-A53A-1C6A-A93A-C7C4B56E956A}"/>
                </a:ext>
              </a:extLst>
            </p:cNvPr>
            <p:cNvSpPr/>
            <p:nvPr/>
          </p:nvSpPr>
          <p:spPr>
            <a:xfrm>
              <a:off x="5944972" y="3170370"/>
              <a:ext cx="52124" cy="55618"/>
            </a:xfrm>
            <a:custGeom>
              <a:avLst/>
              <a:gdLst/>
              <a:ahLst/>
              <a:cxnLst/>
              <a:rect l="l" t="t" r="r" b="b"/>
              <a:pathLst>
                <a:path w="567" h="605" extrusionOk="0">
                  <a:moveTo>
                    <a:pt x="13" y="1"/>
                  </a:moveTo>
                  <a:lnTo>
                    <a:pt x="0" y="26"/>
                  </a:lnTo>
                  <a:lnTo>
                    <a:pt x="0" y="63"/>
                  </a:lnTo>
                  <a:lnTo>
                    <a:pt x="0" y="126"/>
                  </a:lnTo>
                  <a:lnTo>
                    <a:pt x="13" y="189"/>
                  </a:lnTo>
                  <a:lnTo>
                    <a:pt x="51" y="265"/>
                  </a:lnTo>
                  <a:lnTo>
                    <a:pt x="101" y="353"/>
                  </a:lnTo>
                  <a:lnTo>
                    <a:pt x="164" y="428"/>
                  </a:lnTo>
                  <a:lnTo>
                    <a:pt x="264" y="516"/>
                  </a:lnTo>
                  <a:lnTo>
                    <a:pt x="403" y="604"/>
                  </a:lnTo>
                  <a:lnTo>
                    <a:pt x="541" y="604"/>
                  </a:lnTo>
                  <a:lnTo>
                    <a:pt x="566" y="566"/>
                  </a:lnTo>
                  <a:lnTo>
                    <a:pt x="503" y="478"/>
                  </a:lnTo>
                  <a:lnTo>
                    <a:pt x="478" y="416"/>
                  </a:lnTo>
                  <a:lnTo>
                    <a:pt x="428" y="365"/>
                  </a:lnTo>
                  <a:lnTo>
                    <a:pt x="302" y="227"/>
                  </a:lnTo>
                  <a:lnTo>
                    <a:pt x="176" y="89"/>
                  </a:lnTo>
                  <a:lnTo>
                    <a:pt x="139" y="51"/>
                  </a:lnTo>
                  <a:lnTo>
                    <a:pt x="8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73" name="Google Shape;700;p25">
              <a:extLst>
                <a:ext uri="{FF2B5EF4-FFF2-40B4-BE49-F238E27FC236}">
                  <a16:creationId xmlns:a16="http://schemas.microsoft.com/office/drawing/2014/main" id="{82B0ACBF-E764-3ADA-52B3-79D0E92C4716}"/>
                </a:ext>
              </a:extLst>
            </p:cNvPr>
            <p:cNvSpPr/>
            <p:nvPr/>
          </p:nvSpPr>
          <p:spPr>
            <a:xfrm>
              <a:off x="5985422" y="3067498"/>
              <a:ext cx="39346" cy="39438"/>
            </a:xfrm>
            <a:custGeom>
              <a:avLst/>
              <a:gdLst/>
              <a:ahLst/>
              <a:cxnLst/>
              <a:rect l="l" t="t" r="r" b="b"/>
              <a:pathLst>
                <a:path w="428" h="429" extrusionOk="0">
                  <a:moveTo>
                    <a:pt x="239" y="1"/>
                  </a:moveTo>
                  <a:lnTo>
                    <a:pt x="164" y="38"/>
                  </a:lnTo>
                  <a:lnTo>
                    <a:pt x="101" y="51"/>
                  </a:lnTo>
                  <a:lnTo>
                    <a:pt x="25" y="101"/>
                  </a:lnTo>
                  <a:lnTo>
                    <a:pt x="0" y="164"/>
                  </a:lnTo>
                  <a:lnTo>
                    <a:pt x="25" y="239"/>
                  </a:lnTo>
                  <a:lnTo>
                    <a:pt x="63" y="315"/>
                  </a:lnTo>
                  <a:lnTo>
                    <a:pt x="176" y="403"/>
                  </a:lnTo>
                  <a:lnTo>
                    <a:pt x="290" y="428"/>
                  </a:lnTo>
                  <a:lnTo>
                    <a:pt x="390" y="403"/>
                  </a:lnTo>
                  <a:lnTo>
                    <a:pt x="428" y="365"/>
                  </a:lnTo>
                  <a:lnTo>
                    <a:pt x="415" y="239"/>
                  </a:lnTo>
                  <a:lnTo>
                    <a:pt x="415" y="151"/>
                  </a:lnTo>
                  <a:lnTo>
                    <a:pt x="403" y="114"/>
                  </a:lnTo>
                  <a:lnTo>
                    <a:pt x="365" y="63"/>
                  </a:lnTo>
                  <a:lnTo>
                    <a:pt x="340" y="51"/>
                  </a:lnTo>
                  <a:lnTo>
                    <a:pt x="290" y="13"/>
                  </a:lnTo>
                  <a:lnTo>
                    <a:pt x="239"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74" name="Google Shape;701;p25">
              <a:extLst>
                <a:ext uri="{FF2B5EF4-FFF2-40B4-BE49-F238E27FC236}">
                  <a16:creationId xmlns:a16="http://schemas.microsoft.com/office/drawing/2014/main" id="{2CFA4168-1857-DBCD-6B70-EECBCB8CB593}"/>
                </a:ext>
              </a:extLst>
            </p:cNvPr>
            <p:cNvSpPr/>
            <p:nvPr/>
          </p:nvSpPr>
          <p:spPr>
            <a:xfrm>
              <a:off x="6011990" y="3265152"/>
              <a:ext cx="61317" cy="69499"/>
            </a:xfrm>
            <a:custGeom>
              <a:avLst/>
              <a:gdLst/>
              <a:ahLst/>
              <a:cxnLst/>
              <a:rect l="l" t="t" r="r" b="b"/>
              <a:pathLst>
                <a:path w="667" h="756" extrusionOk="0">
                  <a:moveTo>
                    <a:pt x="26" y="1"/>
                  </a:moveTo>
                  <a:lnTo>
                    <a:pt x="1" y="38"/>
                  </a:lnTo>
                  <a:lnTo>
                    <a:pt x="51" y="164"/>
                  </a:lnTo>
                  <a:lnTo>
                    <a:pt x="151" y="277"/>
                  </a:lnTo>
                  <a:lnTo>
                    <a:pt x="202" y="315"/>
                  </a:lnTo>
                  <a:lnTo>
                    <a:pt x="290" y="403"/>
                  </a:lnTo>
                  <a:lnTo>
                    <a:pt x="390" y="541"/>
                  </a:lnTo>
                  <a:lnTo>
                    <a:pt x="453" y="604"/>
                  </a:lnTo>
                  <a:lnTo>
                    <a:pt x="529" y="692"/>
                  </a:lnTo>
                  <a:lnTo>
                    <a:pt x="617" y="730"/>
                  </a:lnTo>
                  <a:lnTo>
                    <a:pt x="654" y="755"/>
                  </a:lnTo>
                  <a:lnTo>
                    <a:pt x="667" y="705"/>
                  </a:lnTo>
                  <a:lnTo>
                    <a:pt x="642" y="592"/>
                  </a:lnTo>
                  <a:lnTo>
                    <a:pt x="579" y="491"/>
                  </a:lnTo>
                  <a:lnTo>
                    <a:pt x="516" y="416"/>
                  </a:lnTo>
                  <a:lnTo>
                    <a:pt x="466" y="365"/>
                  </a:lnTo>
                  <a:lnTo>
                    <a:pt x="403" y="302"/>
                  </a:lnTo>
                  <a:lnTo>
                    <a:pt x="340" y="240"/>
                  </a:lnTo>
                  <a:lnTo>
                    <a:pt x="290" y="189"/>
                  </a:lnTo>
                  <a:lnTo>
                    <a:pt x="252" y="126"/>
                  </a:lnTo>
                  <a:lnTo>
                    <a:pt x="239" y="114"/>
                  </a:lnTo>
                  <a:lnTo>
                    <a:pt x="202" y="89"/>
                  </a:lnTo>
                  <a:lnTo>
                    <a:pt x="151" y="51"/>
                  </a:lnTo>
                  <a:lnTo>
                    <a:pt x="26"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75" name="Google Shape;702;p25">
              <a:extLst>
                <a:ext uri="{FF2B5EF4-FFF2-40B4-BE49-F238E27FC236}">
                  <a16:creationId xmlns:a16="http://schemas.microsoft.com/office/drawing/2014/main" id="{677E9D90-4A05-8C8E-D654-E534633C4996}"/>
                </a:ext>
              </a:extLst>
            </p:cNvPr>
            <p:cNvSpPr/>
            <p:nvPr/>
          </p:nvSpPr>
          <p:spPr>
            <a:xfrm>
              <a:off x="6120654" y="3407371"/>
              <a:ext cx="77497" cy="63616"/>
            </a:xfrm>
            <a:custGeom>
              <a:avLst/>
              <a:gdLst/>
              <a:ahLst/>
              <a:cxnLst/>
              <a:rect l="l" t="t" r="r" b="b"/>
              <a:pathLst>
                <a:path w="843" h="692" extrusionOk="0">
                  <a:moveTo>
                    <a:pt x="139" y="0"/>
                  </a:moveTo>
                  <a:lnTo>
                    <a:pt x="76" y="13"/>
                  </a:lnTo>
                  <a:lnTo>
                    <a:pt x="51" y="38"/>
                  </a:lnTo>
                  <a:lnTo>
                    <a:pt x="0" y="88"/>
                  </a:lnTo>
                  <a:lnTo>
                    <a:pt x="26" y="138"/>
                  </a:lnTo>
                  <a:lnTo>
                    <a:pt x="76" y="239"/>
                  </a:lnTo>
                  <a:lnTo>
                    <a:pt x="164" y="302"/>
                  </a:lnTo>
                  <a:lnTo>
                    <a:pt x="290" y="365"/>
                  </a:lnTo>
                  <a:lnTo>
                    <a:pt x="403" y="440"/>
                  </a:lnTo>
                  <a:lnTo>
                    <a:pt x="440" y="491"/>
                  </a:lnTo>
                  <a:lnTo>
                    <a:pt x="516" y="566"/>
                  </a:lnTo>
                  <a:lnTo>
                    <a:pt x="579" y="604"/>
                  </a:lnTo>
                  <a:lnTo>
                    <a:pt x="780" y="692"/>
                  </a:lnTo>
                  <a:lnTo>
                    <a:pt x="830" y="667"/>
                  </a:lnTo>
                  <a:lnTo>
                    <a:pt x="843" y="616"/>
                  </a:lnTo>
                  <a:lnTo>
                    <a:pt x="780" y="465"/>
                  </a:lnTo>
                  <a:lnTo>
                    <a:pt x="742" y="428"/>
                  </a:lnTo>
                  <a:lnTo>
                    <a:pt x="629" y="365"/>
                  </a:lnTo>
                  <a:lnTo>
                    <a:pt x="566" y="340"/>
                  </a:lnTo>
                  <a:lnTo>
                    <a:pt x="516" y="277"/>
                  </a:lnTo>
                  <a:lnTo>
                    <a:pt x="453" y="214"/>
                  </a:lnTo>
                  <a:lnTo>
                    <a:pt x="352" y="151"/>
                  </a:lnTo>
                  <a:lnTo>
                    <a:pt x="277" y="88"/>
                  </a:lnTo>
                  <a:lnTo>
                    <a:pt x="227" y="38"/>
                  </a:lnTo>
                  <a:lnTo>
                    <a:pt x="214" y="13"/>
                  </a:lnTo>
                  <a:lnTo>
                    <a:pt x="139"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76" name="Google Shape;703;p25">
              <a:extLst>
                <a:ext uri="{FF2B5EF4-FFF2-40B4-BE49-F238E27FC236}">
                  <a16:creationId xmlns:a16="http://schemas.microsoft.com/office/drawing/2014/main" id="{D46FF1E2-D510-C7AE-D2E3-3CA72A0920C5}"/>
                </a:ext>
              </a:extLst>
            </p:cNvPr>
            <p:cNvSpPr/>
            <p:nvPr/>
          </p:nvSpPr>
          <p:spPr>
            <a:xfrm>
              <a:off x="6218929" y="3540305"/>
              <a:ext cx="45138" cy="34750"/>
            </a:xfrm>
            <a:custGeom>
              <a:avLst/>
              <a:gdLst/>
              <a:ahLst/>
              <a:cxnLst/>
              <a:rect l="l" t="t" r="r" b="b"/>
              <a:pathLst>
                <a:path w="491" h="378" extrusionOk="0">
                  <a:moveTo>
                    <a:pt x="76" y="0"/>
                  </a:moveTo>
                  <a:lnTo>
                    <a:pt x="13" y="13"/>
                  </a:lnTo>
                  <a:lnTo>
                    <a:pt x="0" y="88"/>
                  </a:lnTo>
                  <a:lnTo>
                    <a:pt x="25" y="151"/>
                  </a:lnTo>
                  <a:lnTo>
                    <a:pt x="88" y="201"/>
                  </a:lnTo>
                  <a:lnTo>
                    <a:pt x="138" y="239"/>
                  </a:lnTo>
                  <a:lnTo>
                    <a:pt x="176" y="289"/>
                  </a:lnTo>
                  <a:lnTo>
                    <a:pt x="201" y="314"/>
                  </a:lnTo>
                  <a:lnTo>
                    <a:pt x="264" y="352"/>
                  </a:lnTo>
                  <a:lnTo>
                    <a:pt x="340" y="377"/>
                  </a:lnTo>
                  <a:lnTo>
                    <a:pt x="415" y="377"/>
                  </a:lnTo>
                  <a:lnTo>
                    <a:pt x="465" y="352"/>
                  </a:lnTo>
                  <a:lnTo>
                    <a:pt x="491" y="314"/>
                  </a:lnTo>
                  <a:lnTo>
                    <a:pt x="440" y="239"/>
                  </a:lnTo>
                  <a:lnTo>
                    <a:pt x="340" y="126"/>
                  </a:lnTo>
                  <a:lnTo>
                    <a:pt x="264" y="50"/>
                  </a:lnTo>
                  <a:lnTo>
                    <a:pt x="138" y="25"/>
                  </a:lnTo>
                  <a:lnTo>
                    <a:pt x="76"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77" name="Google Shape;704;p25">
              <a:extLst>
                <a:ext uri="{FF2B5EF4-FFF2-40B4-BE49-F238E27FC236}">
                  <a16:creationId xmlns:a16="http://schemas.microsoft.com/office/drawing/2014/main" id="{BB43C252-57B8-33B4-80C0-1F709C7459D6}"/>
                </a:ext>
              </a:extLst>
            </p:cNvPr>
            <p:cNvSpPr/>
            <p:nvPr/>
          </p:nvSpPr>
          <p:spPr>
            <a:xfrm>
              <a:off x="5889445" y="3201627"/>
              <a:ext cx="301806" cy="313297"/>
            </a:xfrm>
            <a:custGeom>
              <a:avLst/>
              <a:gdLst/>
              <a:ahLst/>
              <a:cxnLst/>
              <a:rect l="l" t="t" r="r" b="b"/>
              <a:pathLst>
                <a:path w="3283" h="3408" extrusionOk="0">
                  <a:moveTo>
                    <a:pt x="189" y="0"/>
                  </a:moveTo>
                  <a:lnTo>
                    <a:pt x="51" y="76"/>
                  </a:lnTo>
                  <a:lnTo>
                    <a:pt x="13" y="113"/>
                  </a:lnTo>
                  <a:lnTo>
                    <a:pt x="1" y="151"/>
                  </a:lnTo>
                  <a:lnTo>
                    <a:pt x="38" y="189"/>
                  </a:lnTo>
                  <a:lnTo>
                    <a:pt x="76" y="264"/>
                  </a:lnTo>
                  <a:lnTo>
                    <a:pt x="114" y="327"/>
                  </a:lnTo>
                  <a:lnTo>
                    <a:pt x="240" y="428"/>
                  </a:lnTo>
                  <a:lnTo>
                    <a:pt x="466" y="616"/>
                  </a:lnTo>
                  <a:lnTo>
                    <a:pt x="667" y="780"/>
                  </a:lnTo>
                  <a:lnTo>
                    <a:pt x="780" y="880"/>
                  </a:lnTo>
                  <a:lnTo>
                    <a:pt x="856" y="993"/>
                  </a:lnTo>
                  <a:lnTo>
                    <a:pt x="944" y="1119"/>
                  </a:lnTo>
                  <a:lnTo>
                    <a:pt x="1032" y="1220"/>
                  </a:lnTo>
                  <a:lnTo>
                    <a:pt x="1120" y="1320"/>
                  </a:lnTo>
                  <a:lnTo>
                    <a:pt x="1183" y="1459"/>
                  </a:lnTo>
                  <a:lnTo>
                    <a:pt x="1233" y="1572"/>
                  </a:lnTo>
                  <a:lnTo>
                    <a:pt x="1308" y="1672"/>
                  </a:lnTo>
                  <a:lnTo>
                    <a:pt x="1434" y="1848"/>
                  </a:lnTo>
                  <a:lnTo>
                    <a:pt x="1572" y="2024"/>
                  </a:lnTo>
                  <a:lnTo>
                    <a:pt x="1723" y="2163"/>
                  </a:lnTo>
                  <a:lnTo>
                    <a:pt x="1937" y="2364"/>
                  </a:lnTo>
                  <a:lnTo>
                    <a:pt x="2063" y="2477"/>
                  </a:lnTo>
                  <a:lnTo>
                    <a:pt x="2163" y="2565"/>
                  </a:lnTo>
                  <a:lnTo>
                    <a:pt x="2277" y="2678"/>
                  </a:lnTo>
                  <a:lnTo>
                    <a:pt x="2339" y="2729"/>
                  </a:lnTo>
                  <a:lnTo>
                    <a:pt x="2440" y="2829"/>
                  </a:lnTo>
                  <a:lnTo>
                    <a:pt x="2553" y="2930"/>
                  </a:lnTo>
                  <a:lnTo>
                    <a:pt x="2654" y="3030"/>
                  </a:lnTo>
                  <a:lnTo>
                    <a:pt x="2729" y="3106"/>
                  </a:lnTo>
                  <a:lnTo>
                    <a:pt x="2817" y="3194"/>
                  </a:lnTo>
                  <a:lnTo>
                    <a:pt x="2905" y="3269"/>
                  </a:lnTo>
                  <a:lnTo>
                    <a:pt x="2993" y="3332"/>
                  </a:lnTo>
                  <a:lnTo>
                    <a:pt x="3056" y="3370"/>
                  </a:lnTo>
                  <a:lnTo>
                    <a:pt x="3132" y="3395"/>
                  </a:lnTo>
                  <a:lnTo>
                    <a:pt x="3169" y="3407"/>
                  </a:lnTo>
                  <a:lnTo>
                    <a:pt x="3232" y="3407"/>
                  </a:lnTo>
                  <a:lnTo>
                    <a:pt x="3270" y="3382"/>
                  </a:lnTo>
                  <a:lnTo>
                    <a:pt x="3282" y="3382"/>
                  </a:lnTo>
                  <a:lnTo>
                    <a:pt x="3282" y="3370"/>
                  </a:lnTo>
                  <a:lnTo>
                    <a:pt x="3245" y="3231"/>
                  </a:lnTo>
                  <a:lnTo>
                    <a:pt x="3144" y="3118"/>
                  </a:lnTo>
                  <a:lnTo>
                    <a:pt x="3006" y="3030"/>
                  </a:lnTo>
                  <a:lnTo>
                    <a:pt x="2918" y="2967"/>
                  </a:lnTo>
                  <a:lnTo>
                    <a:pt x="2805" y="2892"/>
                  </a:lnTo>
                  <a:lnTo>
                    <a:pt x="2603" y="2716"/>
                  </a:lnTo>
                  <a:lnTo>
                    <a:pt x="2415" y="2565"/>
                  </a:lnTo>
                  <a:lnTo>
                    <a:pt x="2377" y="2540"/>
                  </a:lnTo>
                  <a:lnTo>
                    <a:pt x="2314" y="2464"/>
                  </a:lnTo>
                  <a:lnTo>
                    <a:pt x="2264" y="2376"/>
                  </a:lnTo>
                  <a:lnTo>
                    <a:pt x="2251" y="2263"/>
                  </a:lnTo>
                  <a:lnTo>
                    <a:pt x="2201" y="2150"/>
                  </a:lnTo>
                  <a:lnTo>
                    <a:pt x="2151" y="2024"/>
                  </a:lnTo>
                  <a:lnTo>
                    <a:pt x="2075" y="1936"/>
                  </a:lnTo>
                  <a:lnTo>
                    <a:pt x="2000" y="1874"/>
                  </a:lnTo>
                  <a:lnTo>
                    <a:pt x="1874" y="1798"/>
                  </a:lnTo>
                  <a:lnTo>
                    <a:pt x="1660" y="1609"/>
                  </a:lnTo>
                  <a:lnTo>
                    <a:pt x="1422" y="1333"/>
                  </a:lnTo>
                  <a:lnTo>
                    <a:pt x="1271" y="1195"/>
                  </a:lnTo>
                  <a:lnTo>
                    <a:pt x="1220" y="1144"/>
                  </a:lnTo>
                  <a:lnTo>
                    <a:pt x="1145" y="1069"/>
                  </a:lnTo>
                  <a:lnTo>
                    <a:pt x="1107" y="1031"/>
                  </a:lnTo>
                  <a:lnTo>
                    <a:pt x="1032" y="918"/>
                  </a:lnTo>
                  <a:lnTo>
                    <a:pt x="981" y="842"/>
                  </a:lnTo>
                  <a:lnTo>
                    <a:pt x="881" y="729"/>
                  </a:lnTo>
                  <a:lnTo>
                    <a:pt x="768" y="591"/>
                  </a:lnTo>
                  <a:lnTo>
                    <a:pt x="717" y="553"/>
                  </a:lnTo>
                  <a:lnTo>
                    <a:pt x="629" y="478"/>
                  </a:lnTo>
                  <a:lnTo>
                    <a:pt x="554" y="402"/>
                  </a:lnTo>
                  <a:lnTo>
                    <a:pt x="504" y="327"/>
                  </a:lnTo>
                  <a:lnTo>
                    <a:pt x="428" y="201"/>
                  </a:lnTo>
                  <a:lnTo>
                    <a:pt x="340" y="88"/>
                  </a:lnTo>
                  <a:lnTo>
                    <a:pt x="240" y="13"/>
                  </a:lnTo>
                  <a:lnTo>
                    <a:pt x="189"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78" name="Google Shape;705;p25">
              <a:extLst>
                <a:ext uri="{FF2B5EF4-FFF2-40B4-BE49-F238E27FC236}">
                  <a16:creationId xmlns:a16="http://schemas.microsoft.com/office/drawing/2014/main" id="{6A391E2C-64D6-7B47-04F7-F7BD99A24AD3}"/>
                </a:ext>
              </a:extLst>
            </p:cNvPr>
            <p:cNvSpPr/>
            <p:nvPr/>
          </p:nvSpPr>
          <p:spPr>
            <a:xfrm>
              <a:off x="5800455" y="3094066"/>
              <a:ext cx="129529" cy="84484"/>
            </a:xfrm>
            <a:custGeom>
              <a:avLst/>
              <a:gdLst/>
              <a:ahLst/>
              <a:cxnLst/>
              <a:rect l="l" t="t" r="r" b="b"/>
              <a:pathLst>
                <a:path w="1409" h="919" extrusionOk="0">
                  <a:moveTo>
                    <a:pt x="214" y="1"/>
                  </a:moveTo>
                  <a:lnTo>
                    <a:pt x="38" y="64"/>
                  </a:lnTo>
                  <a:lnTo>
                    <a:pt x="1" y="89"/>
                  </a:lnTo>
                  <a:lnTo>
                    <a:pt x="26" y="202"/>
                  </a:lnTo>
                  <a:lnTo>
                    <a:pt x="38" y="240"/>
                  </a:lnTo>
                  <a:lnTo>
                    <a:pt x="76" y="277"/>
                  </a:lnTo>
                  <a:lnTo>
                    <a:pt x="214" y="302"/>
                  </a:lnTo>
                  <a:lnTo>
                    <a:pt x="340" y="340"/>
                  </a:lnTo>
                  <a:lnTo>
                    <a:pt x="378" y="340"/>
                  </a:lnTo>
                  <a:lnTo>
                    <a:pt x="466" y="353"/>
                  </a:lnTo>
                  <a:lnTo>
                    <a:pt x="541" y="378"/>
                  </a:lnTo>
                  <a:lnTo>
                    <a:pt x="617" y="428"/>
                  </a:lnTo>
                  <a:lnTo>
                    <a:pt x="667" y="529"/>
                  </a:lnTo>
                  <a:lnTo>
                    <a:pt x="692" y="617"/>
                  </a:lnTo>
                  <a:lnTo>
                    <a:pt x="705" y="692"/>
                  </a:lnTo>
                  <a:lnTo>
                    <a:pt x="742" y="780"/>
                  </a:lnTo>
                  <a:lnTo>
                    <a:pt x="830" y="831"/>
                  </a:lnTo>
                  <a:lnTo>
                    <a:pt x="906" y="843"/>
                  </a:lnTo>
                  <a:lnTo>
                    <a:pt x="1032" y="831"/>
                  </a:lnTo>
                  <a:lnTo>
                    <a:pt x="1132" y="881"/>
                  </a:lnTo>
                  <a:lnTo>
                    <a:pt x="1145" y="919"/>
                  </a:lnTo>
                  <a:lnTo>
                    <a:pt x="1220" y="919"/>
                  </a:lnTo>
                  <a:lnTo>
                    <a:pt x="1333" y="893"/>
                  </a:lnTo>
                  <a:lnTo>
                    <a:pt x="1396" y="843"/>
                  </a:lnTo>
                  <a:lnTo>
                    <a:pt x="1409" y="768"/>
                  </a:lnTo>
                  <a:lnTo>
                    <a:pt x="1384" y="717"/>
                  </a:lnTo>
                  <a:lnTo>
                    <a:pt x="1321" y="655"/>
                  </a:lnTo>
                  <a:lnTo>
                    <a:pt x="1182" y="579"/>
                  </a:lnTo>
                  <a:lnTo>
                    <a:pt x="1094" y="567"/>
                  </a:lnTo>
                  <a:lnTo>
                    <a:pt x="1044" y="541"/>
                  </a:lnTo>
                  <a:lnTo>
                    <a:pt x="994" y="529"/>
                  </a:lnTo>
                  <a:lnTo>
                    <a:pt x="931" y="491"/>
                  </a:lnTo>
                  <a:lnTo>
                    <a:pt x="868" y="416"/>
                  </a:lnTo>
                  <a:lnTo>
                    <a:pt x="830" y="353"/>
                  </a:lnTo>
                  <a:lnTo>
                    <a:pt x="768" y="252"/>
                  </a:lnTo>
                  <a:lnTo>
                    <a:pt x="654" y="139"/>
                  </a:lnTo>
                  <a:lnTo>
                    <a:pt x="554" y="114"/>
                  </a:lnTo>
                  <a:lnTo>
                    <a:pt x="504" y="114"/>
                  </a:lnTo>
                  <a:lnTo>
                    <a:pt x="428" y="126"/>
                  </a:lnTo>
                  <a:lnTo>
                    <a:pt x="353" y="76"/>
                  </a:lnTo>
                  <a:lnTo>
                    <a:pt x="315"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79" name="Google Shape;706;p25">
              <a:extLst>
                <a:ext uri="{FF2B5EF4-FFF2-40B4-BE49-F238E27FC236}">
                  <a16:creationId xmlns:a16="http://schemas.microsoft.com/office/drawing/2014/main" id="{5000146B-7C0E-F500-5569-0DE4D2BACC0F}"/>
                </a:ext>
              </a:extLst>
            </p:cNvPr>
            <p:cNvSpPr/>
            <p:nvPr/>
          </p:nvSpPr>
          <p:spPr>
            <a:xfrm>
              <a:off x="5739228" y="3043228"/>
              <a:ext cx="54423" cy="48631"/>
            </a:xfrm>
            <a:custGeom>
              <a:avLst/>
              <a:gdLst/>
              <a:ahLst/>
              <a:cxnLst/>
              <a:rect l="l" t="t" r="r" b="b"/>
              <a:pathLst>
                <a:path w="592" h="529" extrusionOk="0">
                  <a:moveTo>
                    <a:pt x="13" y="0"/>
                  </a:moveTo>
                  <a:lnTo>
                    <a:pt x="25" y="38"/>
                  </a:lnTo>
                  <a:lnTo>
                    <a:pt x="0" y="89"/>
                  </a:lnTo>
                  <a:lnTo>
                    <a:pt x="0" y="139"/>
                  </a:lnTo>
                  <a:lnTo>
                    <a:pt x="13" y="189"/>
                  </a:lnTo>
                  <a:lnTo>
                    <a:pt x="50" y="265"/>
                  </a:lnTo>
                  <a:lnTo>
                    <a:pt x="101" y="340"/>
                  </a:lnTo>
                  <a:lnTo>
                    <a:pt x="264" y="453"/>
                  </a:lnTo>
                  <a:lnTo>
                    <a:pt x="428" y="529"/>
                  </a:lnTo>
                  <a:lnTo>
                    <a:pt x="528" y="516"/>
                  </a:lnTo>
                  <a:lnTo>
                    <a:pt x="591" y="478"/>
                  </a:lnTo>
                  <a:lnTo>
                    <a:pt x="579" y="428"/>
                  </a:lnTo>
                  <a:lnTo>
                    <a:pt x="566" y="378"/>
                  </a:lnTo>
                  <a:lnTo>
                    <a:pt x="528" y="340"/>
                  </a:lnTo>
                  <a:lnTo>
                    <a:pt x="453" y="290"/>
                  </a:lnTo>
                  <a:lnTo>
                    <a:pt x="377" y="227"/>
                  </a:lnTo>
                  <a:lnTo>
                    <a:pt x="315" y="177"/>
                  </a:lnTo>
                  <a:lnTo>
                    <a:pt x="201" y="63"/>
                  </a:lnTo>
                  <a:lnTo>
                    <a:pt x="176" y="51"/>
                  </a:lnTo>
                  <a:lnTo>
                    <a:pt x="76" y="13"/>
                  </a:lnTo>
                  <a:lnTo>
                    <a:pt x="13"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80" name="Google Shape;707;p25">
              <a:extLst>
                <a:ext uri="{FF2B5EF4-FFF2-40B4-BE49-F238E27FC236}">
                  <a16:creationId xmlns:a16="http://schemas.microsoft.com/office/drawing/2014/main" id="{1ECD72E1-8844-508C-9CF6-CFB1F2BE29E3}"/>
                </a:ext>
              </a:extLst>
            </p:cNvPr>
            <p:cNvSpPr/>
            <p:nvPr/>
          </p:nvSpPr>
          <p:spPr>
            <a:xfrm>
              <a:off x="5786573" y="2994688"/>
              <a:ext cx="44034" cy="70602"/>
            </a:xfrm>
            <a:custGeom>
              <a:avLst/>
              <a:gdLst/>
              <a:ahLst/>
              <a:cxnLst/>
              <a:rect l="l" t="t" r="r" b="b"/>
              <a:pathLst>
                <a:path w="479" h="768" extrusionOk="0">
                  <a:moveTo>
                    <a:pt x="177" y="0"/>
                  </a:moveTo>
                  <a:lnTo>
                    <a:pt x="114" y="38"/>
                  </a:lnTo>
                  <a:lnTo>
                    <a:pt x="51" y="63"/>
                  </a:lnTo>
                  <a:lnTo>
                    <a:pt x="13" y="189"/>
                  </a:lnTo>
                  <a:lnTo>
                    <a:pt x="1" y="277"/>
                  </a:lnTo>
                  <a:lnTo>
                    <a:pt x="13" y="340"/>
                  </a:lnTo>
                  <a:lnTo>
                    <a:pt x="76" y="415"/>
                  </a:lnTo>
                  <a:lnTo>
                    <a:pt x="152" y="466"/>
                  </a:lnTo>
                  <a:lnTo>
                    <a:pt x="202" y="541"/>
                  </a:lnTo>
                  <a:lnTo>
                    <a:pt x="227" y="667"/>
                  </a:lnTo>
                  <a:lnTo>
                    <a:pt x="302" y="755"/>
                  </a:lnTo>
                  <a:lnTo>
                    <a:pt x="340" y="767"/>
                  </a:lnTo>
                  <a:lnTo>
                    <a:pt x="441" y="742"/>
                  </a:lnTo>
                  <a:lnTo>
                    <a:pt x="466" y="692"/>
                  </a:lnTo>
                  <a:lnTo>
                    <a:pt x="478" y="591"/>
                  </a:lnTo>
                  <a:lnTo>
                    <a:pt x="466" y="503"/>
                  </a:lnTo>
                  <a:lnTo>
                    <a:pt x="416" y="428"/>
                  </a:lnTo>
                  <a:lnTo>
                    <a:pt x="365" y="378"/>
                  </a:lnTo>
                  <a:lnTo>
                    <a:pt x="340" y="315"/>
                  </a:lnTo>
                  <a:lnTo>
                    <a:pt x="315" y="264"/>
                  </a:lnTo>
                  <a:lnTo>
                    <a:pt x="315" y="214"/>
                  </a:lnTo>
                  <a:lnTo>
                    <a:pt x="290" y="139"/>
                  </a:lnTo>
                  <a:lnTo>
                    <a:pt x="277" y="76"/>
                  </a:lnTo>
                  <a:lnTo>
                    <a:pt x="240" y="26"/>
                  </a:lnTo>
                  <a:lnTo>
                    <a:pt x="189"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81" name="Google Shape;708;p25">
              <a:extLst>
                <a:ext uri="{FF2B5EF4-FFF2-40B4-BE49-F238E27FC236}">
                  <a16:creationId xmlns:a16="http://schemas.microsoft.com/office/drawing/2014/main" id="{CF4018D4-50F9-C856-85D1-82590C80FE54}"/>
                </a:ext>
              </a:extLst>
            </p:cNvPr>
            <p:cNvSpPr/>
            <p:nvPr/>
          </p:nvSpPr>
          <p:spPr>
            <a:xfrm>
              <a:off x="5846697" y="2990091"/>
              <a:ext cx="35945" cy="70602"/>
            </a:xfrm>
            <a:custGeom>
              <a:avLst/>
              <a:gdLst/>
              <a:ahLst/>
              <a:cxnLst/>
              <a:rect l="l" t="t" r="r" b="b"/>
              <a:pathLst>
                <a:path w="391" h="768" extrusionOk="0">
                  <a:moveTo>
                    <a:pt x="164" y="0"/>
                  </a:moveTo>
                  <a:lnTo>
                    <a:pt x="126" y="50"/>
                  </a:lnTo>
                  <a:lnTo>
                    <a:pt x="101" y="88"/>
                  </a:lnTo>
                  <a:lnTo>
                    <a:pt x="13" y="151"/>
                  </a:lnTo>
                  <a:lnTo>
                    <a:pt x="1" y="226"/>
                  </a:lnTo>
                  <a:lnTo>
                    <a:pt x="38" y="327"/>
                  </a:lnTo>
                  <a:lnTo>
                    <a:pt x="63" y="428"/>
                  </a:lnTo>
                  <a:lnTo>
                    <a:pt x="51" y="541"/>
                  </a:lnTo>
                  <a:lnTo>
                    <a:pt x="51" y="641"/>
                  </a:lnTo>
                  <a:lnTo>
                    <a:pt x="63" y="704"/>
                  </a:lnTo>
                  <a:lnTo>
                    <a:pt x="126" y="767"/>
                  </a:lnTo>
                  <a:lnTo>
                    <a:pt x="177" y="755"/>
                  </a:lnTo>
                  <a:lnTo>
                    <a:pt x="277" y="729"/>
                  </a:lnTo>
                  <a:lnTo>
                    <a:pt x="340" y="679"/>
                  </a:lnTo>
                  <a:lnTo>
                    <a:pt x="390" y="578"/>
                  </a:lnTo>
                  <a:lnTo>
                    <a:pt x="378" y="490"/>
                  </a:lnTo>
                  <a:lnTo>
                    <a:pt x="315" y="415"/>
                  </a:lnTo>
                  <a:lnTo>
                    <a:pt x="277" y="352"/>
                  </a:lnTo>
                  <a:lnTo>
                    <a:pt x="265" y="277"/>
                  </a:lnTo>
                  <a:lnTo>
                    <a:pt x="252" y="214"/>
                  </a:lnTo>
                  <a:lnTo>
                    <a:pt x="239" y="164"/>
                  </a:lnTo>
                  <a:lnTo>
                    <a:pt x="227" y="88"/>
                  </a:lnTo>
                  <a:lnTo>
                    <a:pt x="189" y="13"/>
                  </a:lnTo>
                  <a:lnTo>
                    <a:pt x="16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82" name="Google Shape;709;p25">
              <a:extLst>
                <a:ext uri="{FF2B5EF4-FFF2-40B4-BE49-F238E27FC236}">
                  <a16:creationId xmlns:a16="http://schemas.microsoft.com/office/drawing/2014/main" id="{2FAB9C24-7749-4773-5191-0DB23C56FC32}"/>
                </a:ext>
              </a:extLst>
            </p:cNvPr>
            <p:cNvSpPr/>
            <p:nvPr/>
          </p:nvSpPr>
          <p:spPr>
            <a:xfrm>
              <a:off x="5887147" y="2932266"/>
              <a:ext cx="13973" cy="28958"/>
            </a:xfrm>
            <a:custGeom>
              <a:avLst/>
              <a:gdLst/>
              <a:ahLst/>
              <a:cxnLst/>
              <a:rect l="l" t="t" r="r" b="b"/>
              <a:pathLst>
                <a:path w="152" h="315" extrusionOk="0">
                  <a:moveTo>
                    <a:pt x="51" y="0"/>
                  </a:moveTo>
                  <a:lnTo>
                    <a:pt x="26" y="76"/>
                  </a:lnTo>
                  <a:lnTo>
                    <a:pt x="13" y="139"/>
                  </a:lnTo>
                  <a:lnTo>
                    <a:pt x="1" y="214"/>
                  </a:lnTo>
                  <a:lnTo>
                    <a:pt x="13" y="264"/>
                  </a:lnTo>
                  <a:lnTo>
                    <a:pt x="89" y="315"/>
                  </a:lnTo>
                  <a:lnTo>
                    <a:pt x="151" y="290"/>
                  </a:lnTo>
                  <a:lnTo>
                    <a:pt x="139" y="227"/>
                  </a:lnTo>
                  <a:lnTo>
                    <a:pt x="151" y="151"/>
                  </a:lnTo>
                  <a:lnTo>
                    <a:pt x="151" y="76"/>
                  </a:lnTo>
                  <a:lnTo>
                    <a:pt x="114" y="26"/>
                  </a:lnTo>
                  <a:lnTo>
                    <a:pt x="76"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83" name="Google Shape;710;p25">
              <a:extLst>
                <a:ext uri="{FF2B5EF4-FFF2-40B4-BE49-F238E27FC236}">
                  <a16:creationId xmlns:a16="http://schemas.microsoft.com/office/drawing/2014/main" id="{DB11B094-29F7-E315-9B76-EBE5FE778245}"/>
                </a:ext>
              </a:extLst>
            </p:cNvPr>
            <p:cNvSpPr/>
            <p:nvPr/>
          </p:nvSpPr>
          <p:spPr>
            <a:xfrm>
              <a:off x="5910314" y="2969223"/>
              <a:ext cx="52032" cy="54423"/>
            </a:xfrm>
            <a:custGeom>
              <a:avLst/>
              <a:gdLst/>
              <a:ahLst/>
              <a:cxnLst/>
              <a:rect l="l" t="t" r="r" b="b"/>
              <a:pathLst>
                <a:path w="566" h="592" extrusionOk="0">
                  <a:moveTo>
                    <a:pt x="101" y="1"/>
                  </a:moveTo>
                  <a:lnTo>
                    <a:pt x="63" y="26"/>
                  </a:lnTo>
                  <a:lnTo>
                    <a:pt x="0" y="76"/>
                  </a:lnTo>
                  <a:lnTo>
                    <a:pt x="13" y="139"/>
                  </a:lnTo>
                  <a:lnTo>
                    <a:pt x="50" y="227"/>
                  </a:lnTo>
                  <a:lnTo>
                    <a:pt x="101" y="277"/>
                  </a:lnTo>
                  <a:lnTo>
                    <a:pt x="176" y="378"/>
                  </a:lnTo>
                  <a:lnTo>
                    <a:pt x="264" y="466"/>
                  </a:lnTo>
                  <a:lnTo>
                    <a:pt x="377" y="529"/>
                  </a:lnTo>
                  <a:lnTo>
                    <a:pt x="440" y="554"/>
                  </a:lnTo>
                  <a:lnTo>
                    <a:pt x="503" y="592"/>
                  </a:lnTo>
                  <a:lnTo>
                    <a:pt x="541" y="554"/>
                  </a:lnTo>
                  <a:lnTo>
                    <a:pt x="566" y="453"/>
                  </a:lnTo>
                  <a:lnTo>
                    <a:pt x="541" y="365"/>
                  </a:lnTo>
                  <a:lnTo>
                    <a:pt x="478" y="290"/>
                  </a:lnTo>
                  <a:lnTo>
                    <a:pt x="390" y="252"/>
                  </a:lnTo>
                  <a:lnTo>
                    <a:pt x="302" y="189"/>
                  </a:lnTo>
                  <a:lnTo>
                    <a:pt x="252" y="164"/>
                  </a:lnTo>
                  <a:lnTo>
                    <a:pt x="101"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84" name="Google Shape;711;p25">
              <a:extLst>
                <a:ext uri="{FF2B5EF4-FFF2-40B4-BE49-F238E27FC236}">
                  <a16:creationId xmlns:a16="http://schemas.microsoft.com/office/drawing/2014/main" id="{552466D1-CA5A-DD97-7B20-9F20BEA743A8}"/>
                </a:ext>
              </a:extLst>
            </p:cNvPr>
            <p:cNvSpPr/>
            <p:nvPr/>
          </p:nvSpPr>
          <p:spPr>
            <a:xfrm>
              <a:off x="5817830" y="2771568"/>
              <a:ext cx="23166" cy="24361"/>
            </a:xfrm>
            <a:custGeom>
              <a:avLst/>
              <a:gdLst/>
              <a:ahLst/>
              <a:cxnLst/>
              <a:rect l="l" t="t" r="r" b="b"/>
              <a:pathLst>
                <a:path w="252" h="265" extrusionOk="0">
                  <a:moveTo>
                    <a:pt x="176" y="1"/>
                  </a:moveTo>
                  <a:lnTo>
                    <a:pt x="126" y="13"/>
                  </a:lnTo>
                  <a:lnTo>
                    <a:pt x="101" y="26"/>
                  </a:lnTo>
                  <a:lnTo>
                    <a:pt x="76" y="38"/>
                  </a:lnTo>
                  <a:lnTo>
                    <a:pt x="13" y="89"/>
                  </a:lnTo>
                  <a:lnTo>
                    <a:pt x="0" y="152"/>
                  </a:lnTo>
                  <a:lnTo>
                    <a:pt x="0" y="202"/>
                  </a:lnTo>
                  <a:lnTo>
                    <a:pt x="25" y="240"/>
                  </a:lnTo>
                  <a:lnTo>
                    <a:pt x="50" y="265"/>
                  </a:lnTo>
                  <a:lnTo>
                    <a:pt x="126" y="252"/>
                  </a:lnTo>
                  <a:lnTo>
                    <a:pt x="201" y="227"/>
                  </a:lnTo>
                  <a:lnTo>
                    <a:pt x="239" y="177"/>
                  </a:lnTo>
                  <a:lnTo>
                    <a:pt x="239" y="126"/>
                  </a:lnTo>
                  <a:lnTo>
                    <a:pt x="252" y="76"/>
                  </a:lnTo>
                  <a:lnTo>
                    <a:pt x="239" y="38"/>
                  </a:lnTo>
                  <a:lnTo>
                    <a:pt x="176"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85" name="Google Shape;712;p25">
              <a:extLst>
                <a:ext uri="{FF2B5EF4-FFF2-40B4-BE49-F238E27FC236}">
                  <a16:creationId xmlns:a16="http://schemas.microsoft.com/office/drawing/2014/main" id="{2434EF16-4581-FD5A-15B2-23063B1C8D41}"/>
                </a:ext>
              </a:extLst>
            </p:cNvPr>
            <p:cNvSpPr/>
            <p:nvPr/>
          </p:nvSpPr>
          <p:spPr>
            <a:xfrm>
              <a:off x="6889297" y="4082430"/>
              <a:ext cx="1080913" cy="509752"/>
            </a:xfrm>
            <a:custGeom>
              <a:avLst/>
              <a:gdLst/>
              <a:ahLst/>
              <a:cxnLst/>
              <a:rect l="l" t="t" r="r" b="b"/>
              <a:pathLst>
                <a:path w="11758" h="5545" extrusionOk="0">
                  <a:moveTo>
                    <a:pt x="2440" y="0"/>
                  </a:moveTo>
                  <a:lnTo>
                    <a:pt x="2377" y="25"/>
                  </a:lnTo>
                  <a:lnTo>
                    <a:pt x="2365" y="151"/>
                  </a:lnTo>
                  <a:lnTo>
                    <a:pt x="2365" y="214"/>
                  </a:lnTo>
                  <a:lnTo>
                    <a:pt x="2402" y="302"/>
                  </a:lnTo>
                  <a:lnTo>
                    <a:pt x="2490" y="377"/>
                  </a:lnTo>
                  <a:lnTo>
                    <a:pt x="2578" y="440"/>
                  </a:lnTo>
                  <a:lnTo>
                    <a:pt x="2616" y="503"/>
                  </a:lnTo>
                  <a:lnTo>
                    <a:pt x="2604" y="566"/>
                  </a:lnTo>
                  <a:lnTo>
                    <a:pt x="2553" y="578"/>
                  </a:lnTo>
                  <a:lnTo>
                    <a:pt x="1811" y="578"/>
                  </a:lnTo>
                  <a:lnTo>
                    <a:pt x="1749" y="654"/>
                  </a:lnTo>
                  <a:lnTo>
                    <a:pt x="1723" y="679"/>
                  </a:lnTo>
                  <a:lnTo>
                    <a:pt x="1598" y="704"/>
                  </a:lnTo>
                  <a:lnTo>
                    <a:pt x="1472" y="704"/>
                  </a:lnTo>
                  <a:lnTo>
                    <a:pt x="1384" y="692"/>
                  </a:lnTo>
                  <a:lnTo>
                    <a:pt x="1158" y="692"/>
                  </a:lnTo>
                  <a:lnTo>
                    <a:pt x="1057" y="679"/>
                  </a:lnTo>
                  <a:lnTo>
                    <a:pt x="982" y="604"/>
                  </a:lnTo>
                  <a:lnTo>
                    <a:pt x="919" y="566"/>
                  </a:lnTo>
                  <a:lnTo>
                    <a:pt x="780" y="503"/>
                  </a:lnTo>
                  <a:lnTo>
                    <a:pt x="667" y="465"/>
                  </a:lnTo>
                  <a:lnTo>
                    <a:pt x="491" y="428"/>
                  </a:lnTo>
                  <a:lnTo>
                    <a:pt x="265" y="377"/>
                  </a:lnTo>
                  <a:lnTo>
                    <a:pt x="189" y="377"/>
                  </a:lnTo>
                  <a:lnTo>
                    <a:pt x="89" y="503"/>
                  </a:lnTo>
                  <a:lnTo>
                    <a:pt x="26" y="578"/>
                  </a:lnTo>
                  <a:lnTo>
                    <a:pt x="1" y="604"/>
                  </a:lnTo>
                  <a:lnTo>
                    <a:pt x="26" y="616"/>
                  </a:lnTo>
                  <a:lnTo>
                    <a:pt x="139" y="616"/>
                  </a:lnTo>
                  <a:lnTo>
                    <a:pt x="252" y="604"/>
                  </a:lnTo>
                  <a:lnTo>
                    <a:pt x="340" y="616"/>
                  </a:lnTo>
                  <a:lnTo>
                    <a:pt x="428" y="679"/>
                  </a:lnTo>
                  <a:lnTo>
                    <a:pt x="453" y="704"/>
                  </a:lnTo>
                  <a:lnTo>
                    <a:pt x="416" y="754"/>
                  </a:lnTo>
                  <a:lnTo>
                    <a:pt x="328" y="780"/>
                  </a:lnTo>
                  <a:lnTo>
                    <a:pt x="215" y="817"/>
                  </a:lnTo>
                  <a:lnTo>
                    <a:pt x="76" y="868"/>
                  </a:lnTo>
                  <a:lnTo>
                    <a:pt x="64" y="905"/>
                  </a:lnTo>
                  <a:lnTo>
                    <a:pt x="164" y="993"/>
                  </a:lnTo>
                  <a:lnTo>
                    <a:pt x="265" y="1006"/>
                  </a:lnTo>
                  <a:lnTo>
                    <a:pt x="428" y="1019"/>
                  </a:lnTo>
                  <a:lnTo>
                    <a:pt x="642" y="1019"/>
                  </a:lnTo>
                  <a:lnTo>
                    <a:pt x="755" y="1031"/>
                  </a:lnTo>
                  <a:lnTo>
                    <a:pt x="843" y="1107"/>
                  </a:lnTo>
                  <a:lnTo>
                    <a:pt x="906" y="1144"/>
                  </a:lnTo>
                  <a:lnTo>
                    <a:pt x="1145" y="1207"/>
                  </a:lnTo>
                  <a:lnTo>
                    <a:pt x="1434" y="1245"/>
                  </a:lnTo>
                  <a:lnTo>
                    <a:pt x="1635" y="1232"/>
                  </a:lnTo>
                  <a:lnTo>
                    <a:pt x="1862" y="1157"/>
                  </a:lnTo>
                  <a:lnTo>
                    <a:pt x="2038" y="1094"/>
                  </a:lnTo>
                  <a:lnTo>
                    <a:pt x="2138" y="1031"/>
                  </a:lnTo>
                  <a:lnTo>
                    <a:pt x="2226" y="1006"/>
                  </a:lnTo>
                  <a:lnTo>
                    <a:pt x="2390" y="1044"/>
                  </a:lnTo>
                  <a:lnTo>
                    <a:pt x="2541" y="1081"/>
                  </a:lnTo>
                  <a:lnTo>
                    <a:pt x="2868" y="1132"/>
                  </a:lnTo>
                  <a:lnTo>
                    <a:pt x="3132" y="1144"/>
                  </a:lnTo>
                  <a:lnTo>
                    <a:pt x="3320" y="1144"/>
                  </a:lnTo>
                  <a:lnTo>
                    <a:pt x="3484" y="1119"/>
                  </a:lnTo>
                  <a:lnTo>
                    <a:pt x="3534" y="1107"/>
                  </a:lnTo>
                  <a:lnTo>
                    <a:pt x="3547" y="1069"/>
                  </a:lnTo>
                  <a:lnTo>
                    <a:pt x="3484" y="981"/>
                  </a:lnTo>
                  <a:lnTo>
                    <a:pt x="3433" y="905"/>
                  </a:lnTo>
                  <a:lnTo>
                    <a:pt x="3308" y="792"/>
                  </a:lnTo>
                  <a:lnTo>
                    <a:pt x="3194" y="742"/>
                  </a:lnTo>
                  <a:lnTo>
                    <a:pt x="3119" y="654"/>
                  </a:lnTo>
                  <a:lnTo>
                    <a:pt x="3069" y="591"/>
                  </a:lnTo>
                  <a:lnTo>
                    <a:pt x="3106" y="566"/>
                  </a:lnTo>
                  <a:lnTo>
                    <a:pt x="3157" y="528"/>
                  </a:lnTo>
                  <a:lnTo>
                    <a:pt x="3446" y="528"/>
                  </a:lnTo>
                  <a:lnTo>
                    <a:pt x="3647" y="578"/>
                  </a:lnTo>
                  <a:lnTo>
                    <a:pt x="3848" y="692"/>
                  </a:lnTo>
                  <a:lnTo>
                    <a:pt x="4163" y="855"/>
                  </a:lnTo>
                  <a:lnTo>
                    <a:pt x="4464" y="1006"/>
                  </a:lnTo>
                  <a:lnTo>
                    <a:pt x="4653" y="1069"/>
                  </a:lnTo>
                  <a:lnTo>
                    <a:pt x="4854" y="1144"/>
                  </a:lnTo>
                  <a:lnTo>
                    <a:pt x="4955" y="1207"/>
                  </a:lnTo>
                  <a:lnTo>
                    <a:pt x="4942" y="1245"/>
                  </a:lnTo>
                  <a:lnTo>
                    <a:pt x="4967" y="1333"/>
                  </a:lnTo>
                  <a:lnTo>
                    <a:pt x="5018" y="1421"/>
                  </a:lnTo>
                  <a:lnTo>
                    <a:pt x="5169" y="1496"/>
                  </a:lnTo>
                  <a:lnTo>
                    <a:pt x="5433" y="1572"/>
                  </a:lnTo>
                  <a:lnTo>
                    <a:pt x="5722" y="1685"/>
                  </a:lnTo>
                  <a:lnTo>
                    <a:pt x="6124" y="1823"/>
                  </a:lnTo>
                  <a:lnTo>
                    <a:pt x="6426" y="1924"/>
                  </a:lnTo>
                  <a:lnTo>
                    <a:pt x="6715" y="2075"/>
                  </a:lnTo>
                  <a:lnTo>
                    <a:pt x="6816" y="2138"/>
                  </a:lnTo>
                  <a:lnTo>
                    <a:pt x="6916" y="2175"/>
                  </a:lnTo>
                  <a:lnTo>
                    <a:pt x="6967" y="2163"/>
                  </a:lnTo>
                  <a:lnTo>
                    <a:pt x="7004" y="2150"/>
                  </a:lnTo>
                  <a:lnTo>
                    <a:pt x="7004" y="2112"/>
                  </a:lnTo>
                  <a:lnTo>
                    <a:pt x="6992" y="2075"/>
                  </a:lnTo>
                  <a:lnTo>
                    <a:pt x="7004" y="2037"/>
                  </a:lnTo>
                  <a:lnTo>
                    <a:pt x="7055" y="2012"/>
                  </a:lnTo>
                  <a:lnTo>
                    <a:pt x="7256" y="1987"/>
                  </a:lnTo>
                  <a:lnTo>
                    <a:pt x="7457" y="2012"/>
                  </a:lnTo>
                  <a:lnTo>
                    <a:pt x="7507" y="2012"/>
                  </a:lnTo>
                  <a:lnTo>
                    <a:pt x="7570" y="2100"/>
                  </a:lnTo>
                  <a:lnTo>
                    <a:pt x="7620" y="2175"/>
                  </a:lnTo>
                  <a:lnTo>
                    <a:pt x="7708" y="2314"/>
                  </a:lnTo>
                  <a:lnTo>
                    <a:pt x="7746" y="2402"/>
                  </a:lnTo>
                  <a:lnTo>
                    <a:pt x="7847" y="2515"/>
                  </a:lnTo>
                  <a:lnTo>
                    <a:pt x="7998" y="2615"/>
                  </a:lnTo>
                  <a:lnTo>
                    <a:pt x="8148" y="2703"/>
                  </a:lnTo>
                  <a:lnTo>
                    <a:pt x="8312" y="2842"/>
                  </a:lnTo>
                  <a:lnTo>
                    <a:pt x="8513" y="2955"/>
                  </a:lnTo>
                  <a:lnTo>
                    <a:pt x="8677" y="3005"/>
                  </a:lnTo>
                  <a:lnTo>
                    <a:pt x="8853" y="3106"/>
                  </a:lnTo>
                  <a:lnTo>
                    <a:pt x="8966" y="3181"/>
                  </a:lnTo>
                  <a:lnTo>
                    <a:pt x="8978" y="3231"/>
                  </a:lnTo>
                  <a:lnTo>
                    <a:pt x="8978" y="3282"/>
                  </a:lnTo>
                  <a:lnTo>
                    <a:pt x="9016" y="3357"/>
                  </a:lnTo>
                  <a:lnTo>
                    <a:pt x="9117" y="3483"/>
                  </a:lnTo>
                  <a:lnTo>
                    <a:pt x="9280" y="3546"/>
                  </a:lnTo>
                  <a:lnTo>
                    <a:pt x="9506" y="3558"/>
                  </a:lnTo>
                  <a:lnTo>
                    <a:pt x="9582" y="3571"/>
                  </a:lnTo>
                  <a:lnTo>
                    <a:pt x="9670" y="3646"/>
                  </a:lnTo>
                  <a:lnTo>
                    <a:pt x="9733" y="3722"/>
                  </a:lnTo>
                  <a:lnTo>
                    <a:pt x="9846" y="3923"/>
                  </a:lnTo>
                  <a:lnTo>
                    <a:pt x="9858" y="4061"/>
                  </a:lnTo>
                  <a:lnTo>
                    <a:pt x="9921" y="4174"/>
                  </a:lnTo>
                  <a:lnTo>
                    <a:pt x="10034" y="4338"/>
                  </a:lnTo>
                  <a:lnTo>
                    <a:pt x="10223" y="4501"/>
                  </a:lnTo>
                  <a:lnTo>
                    <a:pt x="10437" y="4665"/>
                  </a:lnTo>
                  <a:lnTo>
                    <a:pt x="10663" y="4828"/>
                  </a:lnTo>
                  <a:lnTo>
                    <a:pt x="10877" y="4954"/>
                  </a:lnTo>
                  <a:lnTo>
                    <a:pt x="11078" y="5042"/>
                  </a:lnTo>
                  <a:lnTo>
                    <a:pt x="11242" y="5080"/>
                  </a:lnTo>
                  <a:lnTo>
                    <a:pt x="11279" y="5105"/>
                  </a:lnTo>
                  <a:lnTo>
                    <a:pt x="11342" y="5180"/>
                  </a:lnTo>
                  <a:lnTo>
                    <a:pt x="11380" y="5243"/>
                  </a:lnTo>
                  <a:lnTo>
                    <a:pt x="11556" y="5457"/>
                  </a:lnTo>
                  <a:lnTo>
                    <a:pt x="11606" y="5520"/>
                  </a:lnTo>
                  <a:lnTo>
                    <a:pt x="11694" y="5545"/>
                  </a:lnTo>
                  <a:lnTo>
                    <a:pt x="11744" y="5482"/>
                  </a:lnTo>
                  <a:lnTo>
                    <a:pt x="11757" y="5457"/>
                  </a:lnTo>
                  <a:lnTo>
                    <a:pt x="11694" y="5369"/>
                  </a:lnTo>
                  <a:lnTo>
                    <a:pt x="11581" y="5218"/>
                  </a:lnTo>
                  <a:lnTo>
                    <a:pt x="11392" y="4992"/>
                  </a:lnTo>
                  <a:lnTo>
                    <a:pt x="11103" y="4665"/>
                  </a:lnTo>
                  <a:lnTo>
                    <a:pt x="11028" y="4527"/>
                  </a:lnTo>
                  <a:lnTo>
                    <a:pt x="10990" y="4313"/>
                  </a:lnTo>
                  <a:lnTo>
                    <a:pt x="10977" y="4187"/>
                  </a:lnTo>
                  <a:lnTo>
                    <a:pt x="10965" y="4074"/>
                  </a:lnTo>
                  <a:lnTo>
                    <a:pt x="10889" y="3923"/>
                  </a:lnTo>
                  <a:lnTo>
                    <a:pt x="10814" y="3822"/>
                  </a:lnTo>
                  <a:lnTo>
                    <a:pt x="10739" y="3734"/>
                  </a:lnTo>
                  <a:lnTo>
                    <a:pt x="10550" y="3709"/>
                  </a:lnTo>
                  <a:lnTo>
                    <a:pt x="10487" y="3709"/>
                  </a:lnTo>
                  <a:lnTo>
                    <a:pt x="10273" y="3672"/>
                  </a:lnTo>
                  <a:lnTo>
                    <a:pt x="9997" y="3584"/>
                  </a:lnTo>
                  <a:lnTo>
                    <a:pt x="9720" y="3433"/>
                  </a:lnTo>
                  <a:lnTo>
                    <a:pt x="9569" y="3282"/>
                  </a:lnTo>
                  <a:lnTo>
                    <a:pt x="9406" y="3169"/>
                  </a:lnTo>
                  <a:lnTo>
                    <a:pt x="9192" y="3030"/>
                  </a:lnTo>
                  <a:lnTo>
                    <a:pt x="9016" y="2804"/>
                  </a:lnTo>
                  <a:lnTo>
                    <a:pt x="8802" y="2515"/>
                  </a:lnTo>
                  <a:lnTo>
                    <a:pt x="8488" y="2314"/>
                  </a:lnTo>
                  <a:lnTo>
                    <a:pt x="8086" y="2100"/>
                  </a:lnTo>
                  <a:lnTo>
                    <a:pt x="7847" y="1911"/>
                  </a:lnTo>
                  <a:lnTo>
                    <a:pt x="7771" y="1786"/>
                  </a:lnTo>
                  <a:lnTo>
                    <a:pt x="7557" y="1459"/>
                  </a:lnTo>
                  <a:lnTo>
                    <a:pt x="7256" y="1094"/>
                  </a:lnTo>
                  <a:lnTo>
                    <a:pt x="7205" y="1044"/>
                  </a:lnTo>
                  <a:lnTo>
                    <a:pt x="7092" y="1044"/>
                  </a:lnTo>
                  <a:lnTo>
                    <a:pt x="6941" y="1132"/>
                  </a:lnTo>
                  <a:lnTo>
                    <a:pt x="6853" y="1169"/>
                  </a:lnTo>
                  <a:lnTo>
                    <a:pt x="6728" y="1169"/>
                  </a:lnTo>
                  <a:lnTo>
                    <a:pt x="6602" y="1107"/>
                  </a:lnTo>
                  <a:lnTo>
                    <a:pt x="6464" y="1044"/>
                  </a:lnTo>
                  <a:lnTo>
                    <a:pt x="6313" y="1056"/>
                  </a:lnTo>
                  <a:lnTo>
                    <a:pt x="6288" y="1069"/>
                  </a:lnTo>
                  <a:lnTo>
                    <a:pt x="6288" y="1144"/>
                  </a:lnTo>
                  <a:lnTo>
                    <a:pt x="6363" y="1257"/>
                  </a:lnTo>
                  <a:lnTo>
                    <a:pt x="6413" y="1295"/>
                  </a:lnTo>
                  <a:lnTo>
                    <a:pt x="6438" y="1320"/>
                  </a:lnTo>
                  <a:lnTo>
                    <a:pt x="6476" y="1333"/>
                  </a:lnTo>
                  <a:lnTo>
                    <a:pt x="6564" y="1383"/>
                  </a:lnTo>
                  <a:lnTo>
                    <a:pt x="6640" y="1459"/>
                  </a:lnTo>
                  <a:lnTo>
                    <a:pt x="6665" y="1484"/>
                  </a:lnTo>
                  <a:lnTo>
                    <a:pt x="6665" y="1509"/>
                  </a:lnTo>
                  <a:lnTo>
                    <a:pt x="6652" y="1547"/>
                  </a:lnTo>
                  <a:lnTo>
                    <a:pt x="6602" y="1572"/>
                  </a:lnTo>
                  <a:lnTo>
                    <a:pt x="6501" y="1584"/>
                  </a:lnTo>
                  <a:lnTo>
                    <a:pt x="6401" y="1547"/>
                  </a:lnTo>
                  <a:lnTo>
                    <a:pt x="6363" y="1534"/>
                  </a:lnTo>
                  <a:lnTo>
                    <a:pt x="6338" y="1509"/>
                  </a:lnTo>
                  <a:lnTo>
                    <a:pt x="6174" y="1396"/>
                  </a:lnTo>
                  <a:lnTo>
                    <a:pt x="6011" y="1295"/>
                  </a:lnTo>
                  <a:lnTo>
                    <a:pt x="5822" y="1220"/>
                  </a:lnTo>
                  <a:lnTo>
                    <a:pt x="5609" y="1144"/>
                  </a:lnTo>
                  <a:lnTo>
                    <a:pt x="5407" y="1107"/>
                  </a:lnTo>
                  <a:lnTo>
                    <a:pt x="5345" y="1119"/>
                  </a:lnTo>
                  <a:lnTo>
                    <a:pt x="5257" y="1081"/>
                  </a:lnTo>
                  <a:lnTo>
                    <a:pt x="5169" y="993"/>
                  </a:lnTo>
                  <a:lnTo>
                    <a:pt x="5118" y="893"/>
                  </a:lnTo>
                  <a:lnTo>
                    <a:pt x="5018" y="780"/>
                  </a:lnTo>
                  <a:lnTo>
                    <a:pt x="4842" y="679"/>
                  </a:lnTo>
                  <a:lnTo>
                    <a:pt x="4565" y="528"/>
                  </a:lnTo>
                  <a:lnTo>
                    <a:pt x="4301" y="365"/>
                  </a:lnTo>
                  <a:lnTo>
                    <a:pt x="4049" y="226"/>
                  </a:lnTo>
                  <a:lnTo>
                    <a:pt x="3873" y="138"/>
                  </a:lnTo>
                  <a:lnTo>
                    <a:pt x="3760" y="126"/>
                  </a:lnTo>
                  <a:lnTo>
                    <a:pt x="3471" y="138"/>
                  </a:lnTo>
                  <a:lnTo>
                    <a:pt x="3094" y="176"/>
                  </a:lnTo>
                  <a:lnTo>
                    <a:pt x="2930" y="189"/>
                  </a:lnTo>
                  <a:lnTo>
                    <a:pt x="2930" y="176"/>
                  </a:lnTo>
                  <a:lnTo>
                    <a:pt x="2792" y="164"/>
                  </a:lnTo>
                  <a:lnTo>
                    <a:pt x="2654" y="101"/>
                  </a:lnTo>
                  <a:lnTo>
                    <a:pt x="2578" y="25"/>
                  </a:lnTo>
                  <a:lnTo>
                    <a:pt x="2440"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86" name="Google Shape;713;p25">
              <a:extLst>
                <a:ext uri="{FF2B5EF4-FFF2-40B4-BE49-F238E27FC236}">
                  <a16:creationId xmlns:a16="http://schemas.microsoft.com/office/drawing/2014/main" id="{38F7F971-3D11-A3E4-9AC9-AC78CDFEEA3B}"/>
                </a:ext>
              </a:extLst>
            </p:cNvPr>
            <p:cNvSpPr/>
            <p:nvPr/>
          </p:nvSpPr>
          <p:spPr>
            <a:xfrm>
              <a:off x="7523904" y="4293966"/>
              <a:ext cx="16272" cy="15077"/>
            </a:xfrm>
            <a:custGeom>
              <a:avLst/>
              <a:gdLst/>
              <a:ahLst/>
              <a:cxnLst/>
              <a:rect l="l" t="t" r="r" b="b"/>
              <a:pathLst>
                <a:path w="177" h="164" extrusionOk="0">
                  <a:moveTo>
                    <a:pt x="26" y="0"/>
                  </a:moveTo>
                  <a:lnTo>
                    <a:pt x="1" y="50"/>
                  </a:lnTo>
                  <a:lnTo>
                    <a:pt x="1" y="63"/>
                  </a:lnTo>
                  <a:lnTo>
                    <a:pt x="1" y="88"/>
                  </a:lnTo>
                  <a:lnTo>
                    <a:pt x="1" y="138"/>
                  </a:lnTo>
                  <a:lnTo>
                    <a:pt x="26" y="163"/>
                  </a:lnTo>
                  <a:lnTo>
                    <a:pt x="101" y="163"/>
                  </a:lnTo>
                  <a:lnTo>
                    <a:pt x="139" y="138"/>
                  </a:lnTo>
                  <a:lnTo>
                    <a:pt x="177" y="88"/>
                  </a:lnTo>
                  <a:lnTo>
                    <a:pt x="177" y="50"/>
                  </a:lnTo>
                  <a:lnTo>
                    <a:pt x="152" y="38"/>
                  </a:lnTo>
                  <a:lnTo>
                    <a:pt x="126" y="13"/>
                  </a:lnTo>
                  <a:lnTo>
                    <a:pt x="89" y="13"/>
                  </a:lnTo>
                  <a:lnTo>
                    <a:pt x="26"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87" name="Google Shape;714;p25">
              <a:extLst>
                <a:ext uri="{FF2B5EF4-FFF2-40B4-BE49-F238E27FC236}">
                  <a16:creationId xmlns:a16="http://schemas.microsoft.com/office/drawing/2014/main" id="{F17AB61B-DB73-943B-C3DB-36875FB0575B}"/>
                </a:ext>
              </a:extLst>
            </p:cNvPr>
            <p:cNvSpPr/>
            <p:nvPr/>
          </p:nvSpPr>
          <p:spPr>
            <a:xfrm>
              <a:off x="7557459" y="4311249"/>
              <a:ext cx="100663" cy="68304"/>
            </a:xfrm>
            <a:custGeom>
              <a:avLst/>
              <a:gdLst/>
              <a:ahLst/>
              <a:cxnLst/>
              <a:rect l="l" t="t" r="r" b="b"/>
              <a:pathLst>
                <a:path w="1095" h="743" extrusionOk="0">
                  <a:moveTo>
                    <a:pt x="51" y="1"/>
                  </a:moveTo>
                  <a:lnTo>
                    <a:pt x="13" y="26"/>
                  </a:lnTo>
                  <a:lnTo>
                    <a:pt x="0" y="76"/>
                  </a:lnTo>
                  <a:lnTo>
                    <a:pt x="0" y="152"/>
                  </a:lnTo>
                  <a:lnTo>
                    <a:pt x="63" y="164"/>
                  </a:lnTo>
                  <a:lnTo>
                    <a:pt x="126" y="164"/>
                  </a:lnTo>
                  <a:lnTo>
                    <a:pt x="189" y="139"/>
                  </a:lnTo>
                  <a:lnTo>
                    <a:pt x="227" y="164"/>
                  </a:lnTo>
                  <a:lnTo>
                    <a:pt x="327" y="265"/>
                  </a:lnTo>
                  <a:lnTo>
                    <a:pt x="428" y="378"/>
                  </a:lnTo>
                  <a:lnTo>
                    <a:pt x="503" y="466"/>
                  </a:lnTo>
                  <a:lnTo>
                    <a:pt x="566" y="516"/>
                  </a:lnTo>
                  <a:lnTo>
                    <a:pt x="654" y="592"/>
                  </a:lnTo>
                  <a:lnTo>
                    <a:pt x="780" y="654"/>
                  </a:lnTo>
                  <a:lnTo>
                    <a:pt x="906" y="705"/>
                  </a:lnTo>
                  <a:lnTo>
                    <a:pt x="1019" y="742"/>
                  </a:lnTo>
                  <a:lnTo>
                    <a:pt x="1056" y="742"/>
                  </a:lnTo>
                  <a:lnTo>
                    <a:pt x="1094" y="680"/>
                  </a:lnTo>
                  <a:lnTo>
                    <a:pt x="1082" y="654"/>
                  </a:lnTo>
                  <a:lnTo>
                    <a:pt x="1056" y="579"/>
                  </a:lnTo>
                  <a:lnTo>
                    <a:pt x="943" y="504"/>
                  </a:lnTo>
                  <a:lnTo>
                    <a:pt x="805" y="466"/>
                  </a:lnTo>
                  <a:lnTo>
                    <a:pt x="742" y="428"/>
                  </a:lnTo>
                  <a:lnTo>
                    <a:pt x="654" y="390"/>
                  </a:lnTo>
                  <a:lnTo>
                    <a:pt x="579" y="353"/>
                  </a:lnTo>
                  <a:lnTo>
                    <a:pt x="503" y="265"/>
                  </a:lnTo>
                  <a:lnTo>
                    <a:pt x="440" y="214"/>
                  </a:lnTo>
                  <a:lnTo>
                    <a:pt x="390" y="152"/>
                  </a:lnTo>
                  <a:lnTo>
                    <a:pt x="340" y="101"/>
                  </a:lnTo>
                  <a:lnTo>
                    <a:pt x="302" y="51"/>
                  </a:lnTo>
                  <a:lnTo>
                    <a:pt x="289" y="51"/>
                  </a:lnTo>
                  <a:lnTo>
                    <a:pt x="214" y="38"/>
                  </a:lnTo>
                  <a:lnTo>
                    <a:pt x="151" y="26"/>
                  </a:lnTo>
                  <a:lnTo>
                    <a:pt x="51"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88" name="Google Shape;715;p25">
              <a:extLst>
                <a:ext uri="{FF2B5EF4-FFF2-40B4-BE49-F238E27FC236}">
                  <a16:creationId xmlns:a16="http://schemas.microsoft.com/office/drawing/2014/main" id="{535D818A-6B0A-A41D-3212-9B1B7709973D}"/>
                </a:ext>
              </a:extLst>
            </p:cNvPr>
            <p:cNvSpPr/>
            <p:nvPr/>
          </p:nvSpPr>
          <p:spPr>
            <a:xfrm>
              <a:off x="7291592" y="4276590"/>
              <a:ext cx="230101" cy="80990"/>
            </a:xfrm>
            <a:custGeom>
              <a:avLst/>
              <a:gdLst/>
              <a:ahLst/>
              <a:cxnLst/>
              <a:rect l="l" t="t" r="r" b="b"/>
              <a:pathLst>
                <a:path w="2503" h="881" extrusionOk="0">
                  <a:moveTo>
                    <a:pt x="101" y="0"/>
                  </a:moveTo>
                  <a:lnTo>
                    <a:pt x="38" y="51"/>
                  </a:lnTo>
                  <a:lnTo>
                    <a:pt x="0" y="189"/>
                  </a:lnTo>
                  <a:lnTo>
                    <a:pt x="38" y="277"/>
                  </a:lnTo>
                  <a:lnTo>
                    <a:pt x="176" y="302"/>
                  </a:lnTo>
                  <a:lnTo>
                    <a:pt x="327" y="327"/>
                  </a:lnTo>
                  <a:lnTo>
                    <a:pt x="466" y="378"/>
                  </a:lnTo>
                  <a:lnTo>
                    <a:pt x="654" y="415"/>
                  </a:lnTo>
                  <a:lnTo>
                    <a:pt x="818" y="428"/>
                  </a:lnTo>
                  <a:lnTo>
                    <a:pt x="881" y="415"/>
                  </a:lnTo>
                  <a:lnTo>
                    <a:pt x="1195" y="541"/>
                  </a:lnTo>
                  <a:lnTo>
                    <a:pt x="1660" y="705"/>
                  </a:lnTo>
                  <a:lnTo>
                    <a:pt x="1899" y="767"/>
                  </a:lnTo>
                  <a:lnTo>
                    <a:pt x="2037" y="818"/>
                  </a:lnTo>
                  <a:lnTo>
                    <a:pt x="2150" y="843"/>
                  </a:lnTo>
                  <a:lnTo>
                    <a:pt x="2301" y="881"/>
                  </a:lnTo>
                  <a:lnTo>
                    <a:pt x="2490" y="881"/>
                  </a:lnTo>
                  <a:lnTo>
                    <a:pt x="2503" y="805"/>
                  </a:lnTo>
                  <a:lnTo>
                    <a:pt x="2490" y="717"/>
                  </a:lnTo>
                  <a:lnTo>
                    <a:pt x="2490" y="692"/>
                  </a:lnTo>
                  <a:lnTo>
                    <a:pt x="2314" y="642"/>
                  </a:lnTo>
                  <a:lnTo>
                    <a:pt x="2088" y="591"/>
                  </a:lnTo>
                  <a:lnTo>
                    <a:pt x="1937" y="554"/>
                  </a:lnTo>
                  <a:lnTo>
                    <a:pt x="1761" y="516"/>
                  </a:lnTo>
                  <a:lnTo>
                    <a:pt x="1635" y="466"/>
                  </a:lnTo>
                  <a:lnTo>
                    <a:pt x="1471" y="403"/>
                  </a:lnTo>
                  <a:lnTo>
                    <a:pt x="1321" y="340"/>
                  </a:lnTo>
                  <a:lnTo>
                    <a:pt x="1220" y="290"/>
                  </a:lnTo>
                  <a:lnTo>
                    <a:pt x="1132" y="252"/>
                  </a:lnTo>
                  <a:lnTo>
                    <a:pt x="1057" y="202"/>
                  </a:lnTo>
                  <a:lnTo>
                    <a:pt x="981" y="164"/>
                  </a:lnTo>
                  <a:lnTo>
                    <a:pt x="893" y="139"/>
                  </a:lnTo>
                  <a:lnTo>
                    <a:pt x="793" y="126"/>
                  </a:lnTo>
                  <a:lnTo>
                    <a:pt x="579" y="88"/>
                  </a:lnTo>
                  <a:lnTo>
                    <a:pt x="440" y="51"/>
                  </a:lnTo>
                  <a:lnTo>
                    <a:pt x="315" y="38"/>
                  </a:lnTo>
                  <a:lnTo>
                    <a:pt x="164" y="26"/>
                  </a:lnTo>
                  <a:lnTo>
                    <a:pt x="101"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89" name="Google Shape;716;p25">
              <a:extLst>
                <a:ext uri="{FF2B5EF4-FFF2-40B4-BE49-F238E27FC236}">
                  <a16:creationId xmlns:a16="http://schemas.microsoft.com/office/drawing/2014/main" id="{F77392A0-4F74-EE7C-47C6-4BDCD292D787}"/>
                </a:ext>
              </a:extLst>
            </p:cNvPr>
            <p:cNvSpPr/>
            <p:nvPr/>
          </p:nvSpPr>
          <p:spPr>
            <a:xfrm>
              <a:off x="6975989" y="4282382"/>
              <a:ext cx="100663" cy="50929"/>
            </a:xfrm>
            <a:custGeom>
              <a:avLst/>
              <a:gdLst/>
              <a:ahLst/>
              <a:cxnLst/>
              <a:rect l="l" t="t" r="r" b="b"/>
              <a:pathLst>
                <a:path w="1095" h="554" extrusionOk="0">
                  <a:moveTo>
                    <a:pt x="240" y="0"/>
                  </a:moveTo>
                  <a:lnTo>
                    <a:pt x="114" y="13"/>
                  </a:lnTo>
                  <a:lnTo>
                    <a:pt x="13" y="51"/>
                  </a:lnTo>
                  <a:lnTo>
                    <a:pt x="1" y="113"/>
                  </a:lnTo>
                  <a:lnTo>
                    <a:pt x="13" y="164"/>
                  </a:lnTo>
                  <a:lnTo>
                    <a:pt x="51" y="214"/>
                  </a:lnTo>
                  <a:lnTo>
                    <a:pt x="89" y="252"/>
                  </a:lnTo>
                  <a:lnTo>
                    <a:pt x="127" y="289"/>
                  </a:lnTo>
                  <a:lnTo>
                    <a:pt x="177" y="365"/>
                  </a:lnTo>
                  <a:lnTo>
                    <a:pt x="189" y="428"/>
                  </a:lnTo>
                  <a:lnTo>
                    <a:pt x="215" y="491"/>
                  </a:lnTo>
                  <a:lnTo>
                    <a:pt x="290" y="541"/>
                  </a:lnTo>
                  <a:lnTo>
                    <a:pt x="378" y="554"/>
                  </a:lnTo>
                  <a:lnTo>
                    <a:pt x="441" y="541"/>
                  </a:lnTo>
                  <a:lnTo>
                    <a:pt x="504" y="478"/>
                  </a:lnTo>
                  <a:lnTo>
                    <a:pt x="554" y="403"/>
                  </a:lnTo>
                  <a:lnTo>
                    <a:pt x="617" y="403"/>
                  </a:lnTo>
                  <a:lnTo>
                    <a:pt x="667" y="466"/>
                  </a:lnTo>
                  <a:lnTo>
                    <a:pt x="705" y="516"/>
                  </a:lnTo>
                  <a:lnTo>
                    <a:pt x="831" y="541"/>
                  </a:lnTo>
                  <a:lnTo>
                    <a:pt x="906" y="528"/>
                  </a:lnTo>
                  <a:lnTo>
                    <a:pt x="982" y="440"/>
                  </a:lnTo>
                  <a:lnTo>
                    <a:pt x="1057" y="377"/>
                  </a:lnTo>
                  <a:lnTo>
                    <a:pt x="1082" y="340"/>
                  </a:lnTo>
                  <a:lnTo>
                    <a:pt x="1095" y="227"/>
                  </a:lnTo>
                  <a:lnTo>
                    <a:pt x="1044" y="139"/>
                  </a:lnTo>
                  <a:lnTo>
                    <a:pt x="944" y="63"/>
                  </a:lnTo>
                  <a:lnTo>
                    <a:pt x="931" y="63"/>
                  </a:lnTo>
                  <a:lnTo>
                    <a:pt x="881" y="76"/>
                  </a:lnTo>
                  <a:lnTo>
                    <a:pt x="617" y="76"/>
                  </a:lnTo>
                  <a:lnTo>
                    <a:pt x="554" y="63"/>
                  </a:lnTo>
                  <a:lnTo>
                    <a:pt x="466" y="51"/>
                  </a:lnTo>
                  <a:lnTo>
                    <a:pt x="340" y="13"/>
                  </a:lnTo>
                  <a:lnTo>
                    <a:pt x="240"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90" name="Google Shape;717;p25">
              <a:extLst>
                <a:ext uri="{FF2B5EF4-FFF2-40B4-BE49-F238E27FC236}">
                  <a16:creationId xmlns:a16="http://schemas.microsoft.com/office/drawing/2014/main" id="{A8AAA051-3777-01B8-F2D3-FA6A3B5E7885}"/>
                </a:ext>
              </a:extLst>
            </p:cNvPr>
            <p:cNvSpPr/>
            <p:nvPr/>
          </p:nvSpPr>
          <p:spPr>
            <a:xfrm>
              <a:off x="6930943" y="4298562"/>
              <a:ext cx="31256" cy="15077"/>
            </a:xfrm>
            <a:custGeom>
              <a:avLst/>
              <a:gdLst/>
              <a:ahLst/>
              <a:cxnLst/>
              <a:rect l="l" t="t" r="r" b="b"/>
              <a:pathLst>
                <a:path w="340" h="164" extrusionOk="0">
                  <a:moveTo>
                    <a:pt x="239" y="0"/>
                  </a:moveTo>
                  <a:lnTo>
                    <a:pt x="114" y="38"/>
                  </a:lnTo>
                  <a:lnTo>
                    <a:pt x="51" y="25"/>
                  </a:lnTo>
                  <a:lnTo>
                    <a:pt x="0" y="38"/>
                  </a:lnTo>
                  <a:lnTo>
                    <a:pt x="0" y="63"/>
                  </a:lnTo>
                  <a:lnTo>
                    <a:pt x="0" y="101"/>
                  </a:lnTo>
                  <a:lnTo>
                    <a:pt x="51" y="139"/>
                  </a:lnTo>
                  <a:lnTo>
                    <a:pt x="139" y="164"/>
                  </a:lnTo>
                  <a:lnTo>
                    <a:pt x="264" y="164"/>
                  </a:lnTo>
                  <a:lnTo>
                    <a:pt x="327" y="139"/>
                  </a:lnTo>
                  <a:lnTo>
                    <a:pt x="340" y="101"/>
                  </a:lnTo>
                  <a:lnTo>
                    <a:pt x="277" y="38"/>
                  </a:lnTo>
                  <a:lnTo>
                    <a:pt x="239"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91" name="Google Shape;718;p25">
              <a:extLst>
                <a:ext uri="{FF2B5EF4-FFF2-40B4-BE49-F238E27FC236}">
                  <a16:creationId xmlns:a16="http://schemas.microsoft.com/office/drawing/2014/main" id="{793C5080-A419-C9F1-73F9-10143272135D}"/>
                </a:ext>
              </a:extLst>
            </p:cNvPr>
            <p:cNvSpPr/>
            <p:nvPr/>
          </p:nvSpPr>
          <p:spPr>
            <a:xfrm>
              <a:off x="6806099" y="4282382"/>
              <a:ext cx="34750" cy="28958"/>
            </a:xfrm>
            <a:custGeom>
              <a:avLst/>
              <a:gdLst/>
              <a:ahLst/>
              <a:cxnLst/>
              <a:rect l="l" t="t" r="r" b="b"/>
              <a:pathLst>
                <a:path w="378" h="315" extrusionOk="0">
                  <a:moveTo>
                    <a:pt x="252" y="0"/>
                  </a:moveTo>
                  <a:lnTo>
                    <a:pt x="202" y="25"/>
                  </a:lnTo>
                  <a:lnTo>
                    <a:pt x="189" y="51"/>
                  </a:lnTo>
                  <a:lnTo>
                    <a:pt x="139" y="76"/>
                  </a:lnTo>
                  <a:lnTo>
                    <a:pt x="51" y="101"/>
                  </a:lnTo>
                  <a:lnTo>
                    <a:pt x="13" y="139"/>
                  </a:lnTo>
                  <a:lnTo>
                    <a:pt x="1" y="176"/>
                  </a:lnTo>
                  <a:lnTo>
                    <a:pt x="26" y="227"/>
                  </a:lnTo>
                  <a:lnTo>
                    <a:pt x="139" y="289"/>
                  </a:lnTo>
                  <a:lnTo>
                    <a:pt x="252" y="315"/>
                  </a:lnTo>
                  <a:lnTo>
                    <a:pt x="302" y="277"/>
                  </a:lnTo>
                  <a:lnTo>
                    <a:pt x="365" y="252"/>
                  </a:lnTo>
                  <a:lnTo>
                    <a:pt x="378" y="227"/>
                  </a:lnTo>
                  <a:lnTo>
                    <a:pt x="378" y="164"/>
                  </a:lnTo>
                  <a:lnTo>
                    <a:pt x="378" y="139"/>
                  </a:lnTo>
                  <a:lnTo>
                    <a:pt x="353" y="76"/>
                  </a:lnTo>
                  <a:lnTo>
                    <a:pt x="315" y="38"/>
                  </a:lnTo>
                  <a:lnTo>
                    <a:pt x="252"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92" name="Google Shape;719;p25">
              <a:extLst>
                <a:ext uri="{FF2B5EF4-FFF2-40B4-BE49-F238E27FC236}">
                  <a16:creationId xmlns:a16="http://schemas.microsoft.com/office/drawing/2014/main" id="{5502DC3D-E91A-E348-999F-8938F847B1C5}"/>
                </a:ext>
              </a:extLst>
            </p:cNvPr>
            <p:cNvSpPr/>
            <p:nvPr/>
          </p:nvSpPr>
          <p:spPr>
            <a:xfrm>
              <a:off x="5790067" y="2642128"/>
              <a:ext cx="112247" cy="163084"/>
            </a:xfrm>
            <a:custGeom>
              <a:avLst/>
              <a:gdLst/>
              <a:ahLst/>
              <a:cxnLst/>
              <a:rect l="l" t="t" r="r" b="b"/>
              <a:pathLst>
                <a:path w="1221" h="1774" extrusionOk="0">
                  <a:moveTo>
                    <a:pt x="466" y="0"/>
                  </a:moveTo>
                  <a:lnTo>
                    <a:pt x="365" y="26"/>
                  </a:lnTo>
                  <a:lnTo>
                    <a:pt x="327" y="89"/>
                  </a:lnTo>
                  <a:lnTo>
                    <a:pt x="290" y="214"/>
                  </a:lnTo>
                  <a:lnTo>
                    <a:pt x="277" y="340"/>
                  </a:lnTo>
                  <a:lnTo>
                    <a:pt x="277" y="441"/>
                  </a:lnTo>
                  <a:lnTo>
                    <a:pt x="264" y="554"/>
                  </a:lnTo>
                  <a:lnTo>
                    <a:pt x="214" y="629"/>
                  </a:lnTo>
                  <a:lnTo>
                    <a:pt x="139" y="629"/>
                  </a:lnTo>
                  <a:lnTo>
                    <a:pt x="76" y="679"/>
                  </a:lnTo>
                  <a:lnTo>
                    <a:pt x="13" y="767"/>
                  </a:lnTo>
                  <a:lnTo>
                    <a:pt x="0" y="818"/>
                  </a:lnTo>
                  <a:lnTo>
                    <a:pt x="51" y="944"/>
                  </a:lnTo>
                  <a:lnTo>
                    <a:pt x="88" y="994"/>
                  </a:lnTo>
                  <a:lnTo>
                    <a:pt x="151" y="1019"/>
                  </a:lnTo>
                  <a:lnTo>
                    <a:pt x="302" y="994"/>
                  </a:lnTo>
                  <a:lnTo>
                    <a:pt x="440" y="1019"/>
                  </a:lnTo>
                  <a:lnTo>
                    <a:pt x="604" y="1107"/>
                  </a:lnTo>
                  <a:lnTo>
                    <a:pt x="755" y="1208"/>
                  </a:lnTo>
                  <a:lnTo>
                    <a:pt x="793" y="1283"/>
                  </a:lnTo>
                  <a:lnTo>
                    <a:pt x="843" y="1384"/>
                  </a:lnTo>
                  <a:lnTo>
                    <a:pt x="881" y="1509"/>
                  </a:lnTo>
                  <a:lnTo>
                    <a:pt x="943" y="1622"/>
                  </a:lnTo>
                  <a:lnTo>
                    <a:pt x="1044" y="1736"/>
                  </a:lnTo>
                  <a:lnTo>
                    <a:pt x="1082" y="1773"/>
                  </a:lnTo>
                  <a:lnTo>
                    <a:pt x="1182" y="1748"/>
                  </a:lnTo>
                  <a:lnTo>
                    <a:pt x="1207" y="1710"/>
                  </a:lnTo>
                  <a:lnTo>
                    <a:pt x="1220" y="1560"/>
                  </a:lnTo>
                  <a:lnTo>
                    <a:pt x="1182" y="1371"/>
                  </a:lnTo>
                  <a:lnTo>
                    <a:pt x="1157" y="1283"/>
                  </a:lnTo>
                  <a:lnTo>
                    <a:pt x="1069" y="1170"/>
                  </a:lnTo>
                  <a:lnTo>
                    <a:pt x="994" y="1019"/>
                  </a:lnTo>
                  <a:lnTo>
                    <a:pt x="918" y="868"/>
                  </a:lnTo>
                  <a:lnTo>
                    <a:pt x="805" y="742"/>
                  </a:lnTo>
                  <a:lnTo>
                    <a:pt x="692" y="692"/>
                  </a:lnTo>
                  <a:lnTo>
                    <a:pt x="591" y="566"/>
                  </a:lnTo>
                  <a:lnTo>
                    <a:pt x="541" y="403"/>
                  </a:lnTo>
                  <a:lnTo>
                    <a:pt x="541" y="315"/>
                  </a:lnTo>
                  <a:lnTo>
                    <a:pt x="566" y="239"/>
                  </a:lnTo>
                  <a:lnTo>
                    <a:pt x="579" y="164"/>
                  </a:lnTo>
                  <a:lnTo>
                    <a:pt x="591" y="89"/>
                  </a:lnTo>
                  <a:lnTo>
                    <a:pt x="591" y="76"/>
                  </a:lnTo>
                  <a:lnTo>
                    <a:pt x="591" y="38"/>
                  </a:lnTo>
                  <a:lnTo>
                    <a:pt x="566" y="13"/>
                  </a:lnTo>
                  <a:lnTo>
                    <a:pt x="554" y="13"/>
                  </a:lnTo>
                  <a:lnTo>
                    <a:pt x="528"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93" name="Google Shape;720;p25">
              <a:extLst>
                <a:ext uri="{FF2B5EF4-FFF2-40B4-BE49-F238E27FC236}">
                  <a16:creationId xmlns:a16="http://schemas.microsoft.com/office/drawing/2014/main" id="{5ACB20D5-11AE-EB1A-4FE5-A958DE6CA7F7}"/>
                </a:ext>
              </a:extLst>
            </p:cNvPr>
            <p:cNvSpPr/>
            <p:nvPr/>
          </p:nvSpPr>
          <p:spPr>
            <a:xfrm>
              <a:off x="5123100" y="1337150"/>
              <a:ext cx="3274730" cy="2841189"/>
            </a:xfrm>
            <a:custGeom>
              <a:avLst/>
              <a:gdLst/>
              <a:ahLst/>
              <a:cxnLst/>
              <a:rect l="l" t="t" r="r" b="b"/>
              <a:pathLst>
                <a:path w="35622" h="30906" extrusionOk="0">
                  <a:moveTo>
                    <a:pt x="17553" y="0"/>
                  </a:moveTo>
                  <a:lnTo>
                    <a:pt x="17440" y="138"/>
                  </a:lnTo>
                  <a:lnTo>
                    <a:pt x="17302" y="327"/>
                  </a:lnTo>
                  <a:lnTo>
                    <a:pt x="17176" y="402"/>
                  </a:lnTo>
                  <a:lnTo>
                    <a:pt x="17075" y="428"/>
                  </a:lnTo>
                  <a:lnTo>
                    <a:pt x="16987" y="465"/>
                  </a:lnTo>
                  <a:lnTo>
                    <a:pt x="16887" y="553"/>
                  </a:lnTo>
                  <a:lnTo>
                    <a:pt x="16874" y="616"/>
                  </a:lnTo>
                  <a:lnTo>
                    <a:pt x="16836" y="817"/>
                  </a:lnTo>
                  <a:lnTo>
                    <a:pt x="16887" y="930"/>
                  </a:lnTo>
                  <a:lnTo>
                    <a:pt x="17038" y="1169"/>
                  </a:lnTo>
                  <a:lnTo>
                    <a:pt x="17075" y="1257"/>
                  </a:lnTo>
                  <a:lnTo>
                    <a:pt x="17113" y="1295"/>
                  </a:lnTo>
                  <a:lnTo>
                    <a:pt x="17063" y="1408"/>
                  </a:lnTo>
                  <a:lnTo>
                    <a:pt x="17025" y="1433"/>
                  </a:lnTo>
                  <a:lnTo>
                    <a:pt x="16975" y="1446"/>
                  </a:lnTo>
                  <a:lnTo>
                    <a:pt x="16510" y="1446"/>
                  </a:lnTo>
                  <a:lnTo>
                    <a:pt x="16258" y="1433"/>
                  </a:lnTo>
                  <a:lnTo>
                    <a:pt x="16233" y="1396"/>
                  </a:lnTo>
                  <a:lnTo>
                    <a:pt x="16082" y="1283"/>
                  </a:lnTo>
                  <a:lnTo>
                    <a:pt x="15981" y="1245"/>
                  </a:lnTo>
                  <a:lnTo>
                    <a:pt x="15956" y="1270"/>
                  </a:lnTo>
                  <a:lnTo>
                    <a:pt x="15793" y="1459"/>
                  </a:lnTo>
                  <a:lnTo>
                    <a:pt x="15717" y="1635"/>
                  </a:lnTo>
                  <a:lnTo>
                    <a:pt x="15743" y="1723"/>
                  </a:lnTo>
                  <a:lnTo>
                    <a:pt x="15755" y="1886"/>
                  </a:lnTo>
                  <a:lnTo>
                    <a:pt x="15717" y="1936"/>
                  </a:lnTo>
                  <a:lnTo>
                    <a:pt x="15478" y="2049"/>
                  </a:lnTo>
                  <a:lnTo>
                    <a:pt x="15302" y="2112"/>
                  </a:lnTo>
                  <a:lnTo>
                    <a:pt x="14988" y="2238"/>
                  </a:lnTo>
                  <a:lnTo>
                    <a:pt x="14485" y="2439"/>
                  </a:lnTo>
                  <a:lnTo>
                    <a:pt x="14447" y="2452"/>
                  </a:lnTo>
                  <a:lnTo>
                    <a:pt x="14359" y="2452"/>
                  </a:lnTo>
                  <a:lnTo>
                    <a:pt x="14183" y="2477"/>
                  </a:lnTo>
                  <a:lnTo>
                    <a:pt x="14133" y="2565"/>
                  </a:lnTo>
                  <a:lnTo>
                    <a:pt x="14095" y="2766"/>
                  </a:lnTo>
                  <a:lnTo>
                    <a:pt x="14020" y="2879"/>
                  </a:lnTo>
                  <a:lnTo>
                    <a:pt x="13706" y="2854"/>
                  </a:lnTo>
                  <a:lnTo>
                    <a:pt x="13404" y="2791"/>
                  </a:lnTo>
                  <a:lnTo>
                    <a:pt x="13354" y="2816"/>
                  </a:lnTo>
                  <a:lnTo>
                    <a:pt x="13127" y="3055"/>
                  </a:lnTo>
                  <a:lnTo>
                    <a:pt x="13064" y="3244"/>
                  </a:lnTo>
                  <a:lnTo>
                    <a:pt x="13027" y="3445"/>
                  </a:lnTo>
                  <a:lnTo>
                    <a:pt x="12976" y="3759"/>
                  </a:lnTo>
                  <a:lnTo>
                    <a:pt x="13014" y="3948"/>
                  </a:lnTo>
                  <a:lnTo>
                    <a:pt x="13064" y="4024"/>
                  </a:lnTo>
                  <a:lnTo>
                    <a:pt x="13215" y="4149"/>
                  </a:lnTo>
                  <a:lnTo>
                    <a:pt x="13492" y="4288"/>
                  </a:lnTo>
                  <a:lnTo>
                    <a:pt x="13580" y="4350"/>
                  </a:lnTo>
                  <a:lnTo>
                    <a:pt x="13618" y="4451"/>
                  </a:lnTo>
                  <a:lnTo>
                    <a:pt x="13592" y="4740"/>
                  </a:lnTo>
                  <a:lnTo>
                    <a:pt x="13555" y="4841"/>
                  </a:lnTo>
                  <a:lnTo>
                    <a:pt x="13467" y="4891"/>
                  </a:lnTo>
                  <a:lnTo>
                    <a:pt x="13404" y="4967"/>
                  </a:lnTo>
                  <a:lnTo>
                    <a:pt x="13391" y="5029"/>
                  </a:lnTo>
                  <a:lnTo>
                    <a:pt x="13416" y="5130"/>
                  </a:lnTo>
                  <a:lnTo>
                    <a:pt x="13429" y="5168"/>
                  </a:lnTo>
                  <a:lnTo>
                    <a:pt x="13429" y="5205"/>
                  </a:lnTo>
                  <a:lnTo>
                    <a:pt x="13442" y="5231"/>
                  </a:lnTo>
                  <a:lnTo>
                    <a:pt x="13454" y="5268"/>
                  </a:lnTo>
                  <a:lnTo>
                    <a:pt x="13467" y="5306"/>
                  </a:lnTo>
                  <a:lnTo>
                    <a:pt x="13467" y="5344"/>
                  </a:lnTo>
                  <a:lnTo>
                    <a:pt x="13467" y="5356"/>
                  </a:lnTo>
                  <a:lnTo>
                    <a:pt x="13479" y="5369"/>
                  </a:lnTo>
                  <a:lnTo>
                    <a:pt x="13504" y="5520"/>
                  </a:lnTo>
                  <a:lnTo>
                    <a:pt x="13517" y="5608"/>
                  </a:lnTo>
                  <a:lnTo>
                    <a:pt x="13479" y="5746"/>
                  </a:lnTo>
                  <a:lnTo>
                    <a:pt x="13416" y="5872"/>
                  </a:lnTo>
                  <a:lnTo>
                    <a:pt x="13416" y="5935"/>
                  </a:lnTo>
                  <a:lnTo>
                    <a:pt x="13479" y="6086"/>
                  </a:lnTo>
                  <a:lnTo>
                    <a:pt x="13442" y="6136"/>
                  </a:lnTo>
                  <a:lnTo>
                    <a:pt x="13291" y="6199"/>
                  </a:lnTo>
                  <a:lnTo>
                    <a:pt x="13203" y="6224"/>
                  </a:lnTo>
                  <a:lnTo>
                    <a:pt x="13178" y="6236"/>
                  </a:lnTo>
                  <a:lnTo>
                    <a:pt x="13027" y="6262"/>
                  </a:lnTo>
                  <a:lnTo>
                    <a:pt x="12939" y="6224"/>
                  </a:lnTo>
                  <a:lnTo>
                    <a:pt x="12863" y="6148"/>
                  </a:lnTo>
                  <a:lnTo>
                    <a:pt x="12700" y="5998"/>
                  </a:lnTo>
                  <a:lnTo>
                    <a:pt x="12624" y="6010"/>
                  </a:lnTo>
                  <a:lnTo>
                    <a:pt x="12561" y="6073"/>
                  </a:lnTo>
                  <a:lnTo>
                    <a:pt x="12411" y="6324"/>
                  </a:lnTo>
                  <a:lnTo>
                    <a:pt x="12310" y="6425"/>
                  </a:lnTo>
                  <a:lnTo>
                    <a:pt x="12209" y="6513"/>
                  </a:lnTo>
                  <a:lnTo>
                    <a:pt x="12033" y="6689"/>
                  </a:lnTo>
                  <a:lnTo>
                    <a:pt x="11870" y="6765"/>
                  </a:lnTo>
                  <a:lnTo>
                    <a:pt x="11769" y="6777"/>
                  </a:lnTo>
                  <a:lnTo>
                    <a:pt x="11543" y="6802"/>
                  </a:lnTo>
                  <a:lnTo>
                    <a:pt x="11153" y="6865"/>
                  </a:lnTo>
                  <a:lnTo>
                    <a:pt x="11053" y="6928"/>
                  </a:lnTo>
                  <a:lnTo>
                    <a:pt x="11027" y="6966"/>
                  </a:lnTo>
                  <a:lnTo>
                    <a:pt x="10977" y="7003"/>
                  </a:lnTo>
                  <a:lnTo>
                    <a:pt x="10902" y="7066"/>
                  </a:lnTo>
                  <a:lnTo>
                    <a:pt x="10801" y="7192"/>
                  </a:lnTo>
                  <a:lnTo>
                    <a:pt x="10814" y="7267"/>
                  </a:lnTo>
                  <a:lnTo>
                    <a:pt x="10877" y="7343"/>
                  </a:lnTo>
                  <a:lnTo>
                    <a:pt x="11078" y="7418"/>
                  </a:lnTo>
                  <a:lnTo>
                    <a:pt x="11153" y="7418"/>
                  </a:lnTo>
                  <a:lnTo>
                    <a:pt x="11354" y="7368"/>
                  </a:lnTo>
                  <a:lnTo>
                    <a:pt x="11505" y="7356"/>
                  </a:lnTo>
                  <a:lnTo>
                    <a:pt x="11568" y="7456"/>
                  </a:lnTo>
                  <a:lnTo>
                    <a:pt x="11656" y="7682"/>
                  </a:lnTo>
                  <a:lnTo>
                    <a:pt x="11681" y="7783"/>
                  </a:lnTo>
                  <a:lnTo>
                    <a:pt x="11719" y="7896"/>
                  </a:lnTo>
                  <a:lnTo>
                    <a:pt x="11681" y="7959"/>
                  </a:lnTo>
                  <a:lnTo>
                    <a:pt x="11631" y="7972"/>
                  </a:lnTo>
                  <a:lnTo>
                    <a:pt x="11505" y="7997"/>
                  </a:lnTo>
                  <a:lnTo>
                    <a:pt x="11229" y="8022"/>
                  </a:lnTo>
                  <a:lnTo>
                    <a:pt x="11166" y="8072"/>
                  </a:lnTo>
                  <a:lnTo>
                    <a:pt x="11128" y="8148"/>
                  </a:lnTo>
                  <a:lnTo>
                    <a:pt x="11103" y="8248"/>
                  </a:lnTo>
                  <a:lnTo>
                    <a:pt x="11065" y="8336"/>
                  </a:lnTo>
                  <a:lnTo>
                    <a:pt x="11065" y="8437"/>
                  </a:lnTo>
                  <a:lnTo>
                    <a:pt x="11141" y="8764"/>
                  </a:lnTo>
                  <a:lnTo>
                    <a:pt x="11216" y="8927"/>
                  </a:lnTo>
                  <a:lnTo>
                    <a:pt x="11254" y="8940"/>
                  </a:lnTo>
                  <a:lnTo>
                    <a:pt x="11417" y="9053"/>
                  </a:lnTo>
                  <a:lnTo>
                    <a:pt x="11442" y="9154"/>
                  </a:lnTo>
                  <a:lnTo>
                    <a:pt x="11405" y="9216"/>
                  </a:lnTo>
                  <a:lnTo>
                    <a:pt x="11304" y="9330"/>
                  </a:lnTo>
                  <a:lnTo>
                    <a:pt x="11128" y="9493"/>
                  </a:lnTo>
                  <a:lnTo>
                    <a:pt x="11015" y="9493"/>
                  </a:lnTo>
                  <a:lnTo>
                    <a:pt x="10902" y="9443"/>
                  </a:lnTo>
                  <a:lnTo>
                    <a:pt x="10713" y="9330"/>
                  </a:lnTo>
                  <a:lnTo>
                    <a:pt x="10625" y="9304"/>
                  </a:lnTo>
                  <a:lnTo>
                    <a:pt x="10587" y="9330"/>
                  </a:lnTo>
                  <a:lnTo>
                    <a:pt x="10537" y="9380"/>
                  </a:lnTo>
                  <a:lnTo>
                    <a:pt x="10499" y="9418"/>
                  </a:lnTo>
                  <a:lnTo>
                    <a:pt x="10399" y="9518"/>
                  </a:lnTo>
                  <a:lnTo>
                    <a:pt x="10311" y="9568"/>
                  </a:lnTo>
                  <a:lnTo>
                    <a:pt x="10235" y="9594"/>
                  </a:lnTo>
                  <a:lnTo>
                    <a:pt x="10047" y="9619"/>
                  </a:lnTo>
                  <a:lnTo>
                    <a:pt x="9946" y="9568"/>
                  </a:lnTo>
                  <a:lnTo>
                    <a:pt x="9896" y="9518"/>
                  </a:lnTo>
                  <a:lnTo>
                    <a:pt x="9808" y="9443"/>
                  </a:lnTo>
                  <a:lnTo>
                    <a:pt x="9745" y="9367"/>
                  </a:lnTo>
                  <a:lnTo>
                    <a:pt x="9682" y="9304"/>
                  </a:lnTo>
                  <a:lnTo>
                    <a:pt x="9644" y="9267"/>
                  </a:lnTo>
                  <a:lnTo>
                    <a:pt x="9607" y="9229"/>
                  </a:lnTo>
                  <a:lnTo>
                    <a:pt x="9531" y="9128"/>
                  </a:lnTo>
                  <a:lnTo>
                    <a:pt x="9506" y="9103"/>
                  </a:lnTo>
                  <a:lnTo>
                    <a:pt x="9393" y="9066"/>
                  </a:lnTo>
                  <a:lnTo>
                    <a:pt x="9192" y="9028"/>
                  </a:lnTo>
                  <a:lnTo>
                    <a:pt x="8915" y="8915"/>
                  </a:lnTo>
                  <a:lnTo>
                    <a:pt x="8714" y="8789"/>
                  </a:lnTo>
                  <a:lnTo>
                    <a:pt x="8626" y="8801"/>
                  </a:lnTo>
                  <a:lnTo>
                    <a:pt x="8513" y="8902"/>
                  </a:lnTo>
                  <a:lnTo>
                    <a:pt x="8500" y="9028"/>
                  </a:lnTo>
                  <a:lnTo>
                    <a:pt x="8450" y="9179"/>
                  </a:lnTo>
                  <a:lnTo>
                    <a:pt x="8400" y="9254"/>
                  </a:lnTo>
                  <a:lnTo>
                    <a:pt x="8312" y="9317"/>
                  </a:lnTo>
                  <a:lnTo>
                    <a:pt x="8224" y="9317"/>
                  </a:lnTo>
                  <a:lnTo>
                    <a:pt x="8136" y="9304"/>
                  </a:lnTo>
                  <a:lnTo>
                    <a:pt x="7934" y="9229"/>
                  </a:lnTo>
                  <a:lnTo>
                    <a:pt x="7884" y="9128"/>
                  </a:lnTo>
                  <a:lnTo>
                    <a:pt x="7796" y="8889"/>
                  </a:lnTo>
                  <a:lnTo>
                    <a:pt x="7708" y="8776"/>
                  </a:lnTo>
                  <a:lnTo>
                    <a:pt x="7494" y="8726"/>
                  </a:lnTo>
                  <a:lnTo>
                    <a:pt x="7331" y="8676"/>
                  </a:lnTo>
                  <a:lnTo>
                    <a:pt x="7293" y="8638"/>
                  </a:lnTo>
                  <a:lnTo>
                    <a:pt x="7230" y="8512"/>
                  </a:lnTo>
                  <a:lnTo>
                    <a:pt x="7218" y="8437"/>
                  </a:lnTo>
                  <a:lnTo>
                    <a:pt x="7180" y="8261"/>
                  </a:lnTo>
                  <a:lnTo>
                    <a:pt x="7105" y="8198"/>
                  </a:lnTo>
                  <a:lnTo>
                    <a:pt x="6866" y="8060"/>
                  </a:lnTo>
                  <a:lnTo>
                    <a:pt x="6752" y="7972"/>
                  </a:lnTo>
                  <a:lnTo>
                    <a:pt x="6727" y="7821"/>
                  </a:lnTo>
                  <a:lnTo>
                    <a:pt x="6702" y="7695"/>
                  </a:lnTo>
                  <a:lnTo>
                    <a:pt x="6702" y="7670"/>
                  </a:lnTo>
                  <a:lnTo>
                    <a:pt x="6715" y="7532"/>
                  </a:lnTo>
                  <a:lnTo>
                    <a:pt x="6664" y="7532"/>
                  </a:lnTo>
                  <a:lnTo>
                    <a:pt x="6589" y="7569"/>
                  </a:lnTo>
                  <a:lnTo>
                    <a:pt x="6413" y="7745"/>
                  </a:lnTo>
                  <a:lnTo>
                    <a:pt x="6363" y="7833"/>
                  </a:lnTo>
                  <a:lnTo>
                    <a:pt x="6325" y="7972"/>
                  </a:lnTo>
                  <a:lnTo>
                    <a:pt x="6250" y="8060"/>
                  </a:lnTo>
                  <a:lnTo>
                    <a:pt x="6187" y="8097"/>
                  </a:lnTo>
                  <a:lnTo>
                    <a:pt x="6111" y="8223"/>
                  </a:lnTo>
                  <a:lnTo>
                    <a:pt x="6099" y="8286"/>
                  </a:lnTo>
                  <a:lnTo>
                    <a:pt x="6111" y="8336"/>
                  </a:lnTo>
                  <a:lnTo>
                    <a:pt x="6149" y="8462"/>
                  </a:lnTo>
                  <a:lnTo>
                    <a:pt x="6036" y="8575"/>
                  </a:lnTo>
                  <a:lnTo>
                    <a:pt x="5747" y="8801"/>
                  </a:lnTo>
                  <a:lnTo>
                    <a:pt x="5508" y="8952"/>
                  </a:lnTo>
                  <a:lnTo>
                    <a:pt x="5068" y="9078"/>
                  </a:lnTo>
                  <a:lnTo>
                    <a:pt x="4778" y="9103"/>
                  </a:lnTo>
                  <a:lnTo>
                    <a:pt x="4401" y="9003"/>
                  </a:lnTo>
                  <a:lnTo>
                    <a:pt x="4401" y="8990"/>
                  </a:lnTo>
                  <a:lnTo>
                    <a:pt x="4313" y="8977"/>
                  </a:lnTo>
                  <a:lnTo>
                    <a:pt x="4238" y="9028"/>
                  </a:lnTo>
                  <a:lnTo>
                    <a:pt x="4175" y="9103"/>
                  </a:lnTo>
                  <a:lnTo>
                    <a:pt x="4049" y="9204"/>
                  </a:lnTo>
                  <a:lnTo>
                    <a:pt x="3936" y="9191"/>
                  </a:lnTo>
                  <a:lnTo>
                    <a:pt x="3647" y="9103"/>
                  </a:lnTo>
                  <a:lnTo>
                    <a:pt x="3383" y="8990"/>
                  </a:lnTo>
                  <a:lnTo>
                    <a:pt x="3358" y="8977"/>
                  </a:lnTo>
                  <a:lnTo>
                    <a:pt x="3345" y="8977"/>
                  </a:lnTo>
                  <a:lnTo>
                    <a:pt x="3194" y="8827"/>
                  </a:lnTo>
                  <a:lnTo>
                    <a:pt x="3156" y="8827"/>
                  </a:lnTo>
                  <a:lnTo>
                    <a:pt x="2943" y="8852"/>
                  </a:lnTo>
                  <a:lnTo>
                    <a:pt x="2905" y="8902"/>
                  </a:lnTo>
                  <a:lnTo>
                    <a:pt x="2968" y="9078"/>
                  </a:lnTo>
                  <a:lnTo>
                    <a:pt x="3068" y="9216"/>
                  </a:lnTo>
                  <a:lnTo>
                    <a:pt x="3018" y="9367"/>
                  </a:lnTo>
                  <a:lnTo>
                    <a:pt x="2905" y="9480"/>
                  </a:lnTo>
                  <a:lnTo>
                    <a:pt x="2892" y="9480"/>
                  </a:lnTo>
                  <a:lnTo>
                    <a:pt x="2880" y="9493"/>
                  </a:lnTo>
                  <a:lnTo>
                    <a:pt x="2855" y="9493"/>
                  </a:lnTo>
                  <a:lnTo>
                    <a:pt x="2754" y="9468"/>
                  </a:lnTo>
                  <a:lnTo>
                    <a:pt x="2691" y="9455"/>
                  </a:lnTo>
                  <a:lnTo>
                    <a:pt x="2591" y="9493"/>
                  </a:lnTo>
                  <a:lnTo>
                    <a:pt x="2389" y="9556"/>
                  </a:lnTo>
                  <a:lnTo>
                    <a:pt x="2075" y="9568"/>
                  </a:lnTo>
                  <a:lnTo>
                    <a:pt x="1836" y="9506"/>
                  </a:lnTo>
                  <a:lnTo>
                    <a:pt x="1773" y="9430"/>
                  </a:lnTo>
                  <a:lnTo>
                    <a:pt x="1547" y="9216"/>
                  </a:lnTo>
                  <a:lnTo>
                    <a:pt x="1446" y="9191"/>
                  </a:lnTo>
                  <a:lnTo>
                    <a:pt x="1321" y="9229"/>
                  </a:lnTo>
                  <a:lnTo>
                    <a:pt x="1044" y="9279"/>
                  </a:lnTo>
                  <a:lnTo>
                    <a:pt x="868" y="9330"/>
                  </a:lnTo>
                  <a:lnTo>
                    <a:pt x="692" y="9342"/>
                  </a:lnTo>
                  <a:lnTo>
                    <a:pt x="654" y="9317"/>
                  </a:lnTo>
                  <a:lnTo>
                    <a:pt x="604" y="9179"/>
                  </a:lnTo>
                  <a:lnTo>
                    <a:pt x="516" y="9116"/>
                  </a:lnTo>
                  <a:lnTo>
                    <a:pt x="290" y="9066"/>
                  </a:lnTo>
                  <a:lnTo>
                    <a:pt x="151" y="9003"/>
                  </a:lnTo>
                  <a:lnTo>
                    <a:pt x="26" y="9053"/>
                  </a:lnTo>
                  <a:lnTo>
                    <a:pt x="0" y="9078"/>
                  </a:lnTo>
                  <a:lnTo>
                    <a:pt x="26" y="9317"/>
                  </a:lnTo>
                  <a:lnTo>
                    <a:pt x="126" y="9656"/>
                  </a:lnTo>
                  <a:lnTo>
                    <a:pt x="177" y="10071"/>
                  </a:lnTo>
                  <a:lnTo>
                    <a:pt x="189" y="10273"/>
                  </a:lnTo>
                  <a:lnTo>
                    <a:pt x="239" y="10499"/>
                  </a:lnTo>
                  <a:lnTo>
                    <a:pt x="290" y="10549"/>
                  </a:lnTo>
                  <a:lnTo>
                    <a:pt x="327" y="10587"/>
                  </a:lnTo>
                  <a:lnTo>
                    <a:pt x="428" y="10650"/>
                  </a:lnTo>
                  <a:lnTo>
                    <a:pt x="466" y="10763"/>
                  </a:lnTo>
                  <a:lnTo>
                    <a:pt x="529" y="11014"/>
                  </a:lnTo>
                  <a:lnTo>
                    <a:pt x="529" y="11291"/>
                  </a:lnTo>
                  <a:lnTo>
                    <a:pt x="529" y="11719"/>
                  </a:lnTo>
                  <a:lnTo>
                    <a:pt x="529" y="11945"/>
                  </a:lnTo>
                  <a:lnTo>
                    <a:pt x="554" y="11957"/>
                  </a:lnTo>
                  <a:lnTo>
                    <a:pt x="755" y="12045"/>
                  </a:lnTo>
                  <a:lnTo>
                    <a:pt x="956" y="12058"/>
                  </a:lnTo>
                  <a:lnTo>
                    <a:pt x="1270" y="12071"/>
                  </a:lnTo>
                  <a:lnTo>
                    <a:pt x="1308" y="12121"/>
                  </a:lnTo>
                  <a:lnTo>
                    <a:pt x="1157" y="12121"/>
                  </a:lnTo>
                  <a:lnTo>
                    <a:pt x="893" y="12146"/>
                  </a:lnTo>
                  <a:lnTo>
                    <a:pt x="692" y="12184"/>
                  </a:lnTo>
                  <a:lnTo>
                    <a:pt x="629" y="12247"/>
                  </a:lnTo>
                  <a:lnTo>
                    <a:pt x="654" y="12385"/>
                  </a:lnTo>
                  <a:lnTo>
                    <a:pt x="755" y="12599"/>
                  </a:lnTo>
                  <a:lnTo>
                    <a:pt x="881" y="12724"/>
                  </a:lnTo>
                  <a:lnTo>
                    <a:pt x="994" y="12850"/>
                  </a:lnTo>
                  <a:lnTo>
                    <a:pt x="1107" y="12963"/>
                  </a:lnTo>
                  <a:lnTo>
                    <a:pt x="1283" y="13089"/>
                  </a:lnTo>
                  <a:lnTo>
                    <a:pt x="1409" y="13227"/>
                  </a:lnTo>
                  <a:lnTo>
                    <a:pt x="1635" y="13655"/>
                  </a:lnTo>
                  <a:lnTo>
                    <a:pt x="1773" y="13919"/>
                  </a:lnTo>
                  <a:lnTo>
                    <a:pt x="1975" y="14359"/>
                  </a:lnTo>
                  <a:lnTo>
                    <a:pt x="2100" y="14636"/>
                  </a:lnTo>
                  <a:lnTo>
                    <a:pt x="2163" y="14774"/>
                  </a:lnTo>
                  <a:lnTo>
                    <a:pt x="2276" y="14950"/>
                  </a:lnTo>
                  <a:lnTo>
                    <a:pt x="2364" y="14962"/>
                  </a:lnTo>
                  <a:lnTo>
                    <a:pt x="2465" y="14962"/>
                  </a:lnTo>
                  <a:lnTo>
                    <a:pt x="2653" y="14988"/>
                  </a:lnTo>
                  <a:lnTo>
                    <a:pt x="2716" y="15038"/>
                  </a:lnTo>
                  <a:lnTo>
                    <a:pt x="2892" y="15164"/>
                  </a:lnTo>
                  <a:lnTo>
                    <a:pt x="2980" y="15214"/>
                  </a:lnTo>
                  <a:lnTo>
                    <a:pt x="3031" y="15214"/>
                  </a:lnTo>
                  <a:lnTo>
                    <a:pt x="3081" y="15126"/>
                  </a:lnTo>
                  <a:lnTo>
                    <a:pt x="3094" y="15050"/>
                  </a:lnTo>
                  <a:lnTo>
                    <a:pt x="3081" y="14925"/>
                  </a:lnTo>
                  <a:lnTo>
                    <a:pt x="3018" y="14761"/>
                  </a:lnTo>
                  <a:lnTo>
                    <a:pt x="3006" y="14598"/>
                  </a:lnTo>
                  <a:lnTo>
                    <a:pt x="2993" y="14497"/>
                  </a:lnTo>
                  <a:lnTo>
                    <a:pt x="3031" y="14284"/>
                  </a:lnTo>
                  <a:lnTo>
                    <a:pt x="3094" y="14183"/>
                  </a:lnTo>
                  <a:lnTo>
                    <a:pt x="3232" y="13994"/>
                  </a:lnTo>
                  <a:lnTo>
                    <a:pt x="3282" y="13894"/>
                  </a:lnTo>
                  <a:lnTo>
                    <a:pt x="3307" y="13718"/>
                  </a:lnTo>
                  <a:lnTo>
                    <a:pt x="3307" y="13554"/>
                  </a:lnTo>
                  <a:lnTo>
                    <a:pt x="3307" y="13466"/>
                  </a:lnTo>
                  <a:lnTo>
                    <a:pt x="3282" y="13328"/>
                  </a:lnTo>
                  <a:lnTo>
                    <a:pt x="3282" y="13177"/>
                  </a:lnTo>
                  <a:lnTo>
                    <a:pt x="3295" y="13064"/>
                  </a:lnTo>
                  <a:lnTo>
                    <a:pt x="3345" y="13114"/>
                  </a:lnTo>
                  <a:lnTo>
                    <a:pt x="3433" y="13278"/>
                  </a:lnTo>
                  <a:lnTo>
                    <a:pt x="3471" y="13391"/>
                  </a:lnTo>
                  <a:lnTo>
                    <a:pt x="3508" y="13479"/>
                  </a:lnTo>
                  <a:lnTo>
                    <a:pt x="3508" y="13504"/>
                  </a:lnTo>
                  <a:lnTo>
                    <a:pt x="3559" y="13554"/>
                  </a:lnTo>
                  <a:lnTo>
                    <a:pt x="3722" y="13655"/>
                  </a:lnTo>
                  <a:lnTo>
                    <a:pt x="3785" y="13655"/>
                  </a:lnTo>
                  <a:lnTo>
                    <a:pt x="3886" y="13617"/>
                  </a:lnTo>
                  <a:lnTo>
                    <a:pt x="3986" y="13517"/>
                  </a:lnTo>
                  <a:lnTo>
                    <a:pt x="3986" y="13366"/>
                  </a:lnTo>
                  <a:lnTo>
                    <a:pt x="3974" y="13215"/>
                  </a:lnTo>
                  <a:lnTo>
                    <a:pt x="3949" y="13064"/>
                  </a:lnTo>
                  <a:lnTo>
                    <a:pt x="3949" y="12863"/>
                  </a:lnTo>
                  <a:lnTo>
                    <a:pt x="3999" y="12674"/>
                  </a:lnTo>
                  <a:lnTo>
                    <a:pt x="4112" y="12423"/>
                  </a:lnTo>
                  <a:lnTo>
                    <a:pt x="4137" y="12385"/>
                  </a:lnTo>
                  <a:lnTo>
                    <a:pt x="4162" y="12347"/>
                  </a:lnTo>
                  <a:lnTo>
                    <a:pt x="4301" y="12133"/>
                  </a:lnTo>
                  <a:lnTo>
                    <a:pt x="4376" y="12008"/>
                  </a:lnTo>
                  <a:lnTo>
                    <a:pt x="4376" y="11995"/>
                  </a:lnTo>
                  <a:lnTo>
                    <a:pt x="4389" y="11983"/>
                  </a:lnTo>
                  <a:lnTo>
                    <a:pt x="4452" y="11882"/>
                  </a:lnTo>
                  <a:lnTo>
                    <a:pt x="4665" y="11505"/>
                  </a:lnTo>
                  <a:lnTo>
                    <a:pt x="4728" y="11329"/>
                  </a:lnTo>
                  <a:lnTo>
                    <a:pt x="4766" y="10989"/>
                  </a:lnTo>
                  <a:lnTo>
                    <a:pt x="4841" y="10738"/>
                  </a:lnTo>
                  <a:lnTo>
                    <a:pt x="4980" y="10486"/>
                  </a:lnTo>
                  <a:lnTo>
                    <a:pt x="5068" y="10386"/>
                  </a:lnTo>
                  <a:lnTo>
                    <a:pt x="5218" y="10411"/>
                  </a:lnTo>
                  <a:lnTo>
                    <a:pt x="5457" y="10524"/>
                  </a:lnTo>
                  <a:lnTo>
                    <a:pt x="5747" y="10687"/>
                  </a:lnTo>
                  <a:lnTo>
                    <a:pt x="5910" y="10763"/>
                  </a:lnTo>
                  <a:lnTo>
                    <a:pt x="6011" y="10763"/>
                  </a:lnTo>
                  <a:lnTo>
                    <a:pt x="6162" y="10788"/>
                  </a:lnTo>
                  <a:lnTo>
                    <a:pt x="6262" y="10775"/>
                  </a:lnTo>
                  <a:lnTo>
                    <a:pt x="6350" y="10750"/>
                  </a:lnTo>
                  <a:lnTo>
                    <a:pt x="6438" y="10826"/>
                  </a:lnTo>
                  <a:lnTo>
                    <a:pt x="6488" y="10939"/>
                  </a:lnTo>
                  <a:lnTo>
                    <a:pt x="6501" y="10989"/>
                  </a:lnTo>
                  <a:lnTo>
                    <a:pt x="6602" y="11165"/>
                  </a:lnTo>
                  <a:lnTo>
                    <a:pt x="6778" y="11379"/>
                  </a:lnTo>
                  <a:lnTo>
                    <a:pt x="7105" y="11693"/>
                  </a:lnTo>
                  <a:lnTo>
                    <a:pt x="7482" y="12096"/>
                  </a:lnTo>
                  <a:lnTo>
                    <a:pt x="7783" y="12309"/>
                  </a:lnTo>
                  <a:lnTo>
                    <a:pt x="8035" y="12473"/>
                  </a:lnTo>
                  <a:lnTo>
                    <a:pt x="8186" y="12636"/>
                  </a:lnTo>
                  <a:lnTo>
                    <a:pt x="8261" y="12737"/>
                  </a:lnTo>
                  <a:lnTo>
                    <a:pt x="8362" y="12888"/>
                  </a:lnTo>
                  <a:lnTo>
                    <a:pt x="8475" y="13064"/>
                  </a:lnTo>
                  <a:lnTo>
                    <a:pt x="8513" y="13215"/>
                  </a:lnTo>
                  <a:lnTo>
                    <a:pt x="8513" y="13240"/>
                  </a:lnTo>
                  <a:lnTo>
                    <a:pt x="8525" y="13265"/>
                  </a:lnTo>
                  <a:lnTo>
                    <a:pt x="8525" y="13278"/>
                  </a:lnTo>
                  <a:lnTo>
                    <a:pt x="8525" y="13290"/>
                  </a:lnTo>
                  <a:lnTo>
                    <a:pt x="8525" y="13315"/>
                  </a:lnTo>
                  <a:lnTo>
                    <a:pt x="8525" y="13353"/>
                  </a:lnTo>
                  <a:lnTo>
                    <a:pt x="8538" y="13378"/>
                  </a:lnTo>
                  <a:lnTo>
                    <a:pt x="8538" y="13403"/>
                  </a:lnTo>
                  <a:lnTo>
                    <a:pt x="8563" y="13504"/>
                  </a:lnTo>
                  <a:lnTo>
                    <a:pt x="8563" y="13630"/>
                  </a:lnTo>
                  <a:lnTo>
                    <a:pt x="8513" y="14460"/>
                  </a:lnTo>
                  <a:lnTo>
                    <a:pt x="8450" y="15327"/>
                  </a:lnTo>
                  <a:lnTo>
                    <a:pt x="8462" y="15491"/>
                  </a:lnTo>
                  <a:lnTo>
                    <a:pt x="8538" y="15843"/>
                  </a:lnTo>
                  <a:lnTo>
                    <a:pt x="8588" y="15981"/>
                  </a:lnTo>
                  <a:lnTo>
                    <a:pt x="9016" y="16635"/>
                  </a:lnTo>
                  <a:lnTo>
                    <a:pt x="9758" y="17590"/>
                  </a:lnTo>
                  <a:lnTo>
                    <a:pt x="10298" y="18244"/>
                  </a:lnTo>
                  <a:lnTo>
                    <a:pt x="10701" y="18659"/>
                  </a:lnTo>
                  <a:lnTo>
                    <a:pt x="10776" y="18722"/>
                  </a:lnTo>
                  <a:lnTo>
                    <a:pt x="10839" y="18772"/>
                  </a:lnTo>
                  <a:lnTo>
                    <a:pt x="10914" y="18835"/>
                  </a:lnTo>
                  <a:lnTo>
                    <a:pt x="10977" y="18885"/>
                  </a:lnTo>
                  <a:lnTo>
                    <a:pt x="11216" y="19061"/>
                  </a:lnTo>
                  <a:lnTo>
                    <a:pt x="11317" y="19149"/>
                  </a:lnTo>
                  <a:lnTo>
                    <a:pt x="11367" y="19187"/>
                  </a:lnTo>
                  <a:lnTo>
                    <a:pt x="11530" y="19212"/>
                  </a:lnTo>
                  <a:lnTo>
                    <a:pt x="11631" y="19275"/>
                  </a:lnTo>
                  <a:lnTo>
                    <a:pt x="11933" y="19451"/>
                  </a:lnTo>
                  <a:lnTo>
                    <a:pt x="12184" y="19564"/>
                  </a:lnTo>
                  <a:lnTo>
                    <a:pt x="12272" y="19615"/>
                  </a:lnTo>
                  <a:lnTo>
                    <a:pt x="12436" y="19778"/>
                  </a:lnTo>
                  <a:lnTo>
                    <a:pt x="12461" y="19866"/>
                  </a:lnTo>
                  <a:lnTo>
                    <a:pt x="12461" y="19967"/>
                  </a:lnTo>
                  <a:lnTo>
                    <a:pt x="12549" y="20143"/>
                  </a:lnTo>
                  <a:lnTo>
                    <a:pt x="12637" y="20218"/>
                  </a:lnTo>
                  <a:lnTo>
                    <a:pt x="12838" y="20369"/>
                  </a:lnTo>
                  <a:lnTo>
                    <a:pt x="12926" y="20495"/>
                  </a:lnTo>
                  <a:lnTo>
                    <a:pt x="12901" y="20621"/>
                  </a:lnTo>
                  <a:lnTo>
                    <a:pt x="12838" y="20683"/>
                  </a:lnTo>
                  <a:lnTo>
                    <a:pt x="12750" y="20658"/>
                  </a:lnTo>
                  <a:lnTo>
                    <a:pt x="12637" y="20545"/>
                  </a:lnTo>
                  <a:lnTo>
                    <a:pt x="12612" y="20419"/>
                  </a:lnTo>
                  <a:lnTo>
                    <a:pt x="12511" y="20344"/>
                  </a:lnTo>
                  <a:lnTo>
                    <a:pt x="12348" y="20319"/>
                  </a:lnTo>
                  <a:lnTo>
                    <a:pt x="12209" y="20268"/>
                  </a:lnTo>
                  <a:lnTo>
                    <a:pt x="12134" y="20118"/>
                  </a:lnTo>
                  <a:lnTo>
                    <a:pt x="12134" y="20042"/>
                  </a:lnTo>
                  <a:lnTo>
                    <a:pt x="12184" y="20004"/>
                  </a:lnTo>
                  <a:lnTo>
                    <a:pt x="12172" y="19879"/>
                  </a:lnTo>
                  <a:lnTo>
                    <a:pt x="12121" y="19816"/>
                  </a:lnTo>
                  <a:lnTo>
                    <a:pt x="12021" y="19703"/>
                  </a:lnTo>
                  <a:lnTo>
                    <a:pt x="11933" y="19678"/>
                  </a:lnTo>
                  <a:lnTo>
                    <a:pt x="11732" y="19640"/>
                  </a:lnTo>
                  <a:lnTo>
                    <a:pt x="11530" y="19552"/>
                  </a:lnTo>
                  <a:lnTo>
                    <a:pt x="11241" y="19413"/>
                  </a:lnTo>
                  <a:lnTo>
                    <a:pt x="11053" y="19288"/>
                  </a:lnTo>
                  <a:lnTo>
                    <a:pt x="10965" y="19175"/>
                  </a:lnTo>
                  <a:lnTo>
                    <a:pt x="10877" y="19061"/>
                  </a:lnTo>
                  <a:lnTo>
                    <a:pt x="10462" y="18659"/>
                  </a:lnTo>
                  <a:lnTo>
                    <a:pt x="9946" y="18206"/>
                  </a:lnTo>
                  <a:lnTo>
                    <a:pt x="9619" y="17892"/>
                  </a:lnTo>
                  <a:lnTo>
                    <a:pt x="9431" y="17615"/>
                  </a:lnTo>
                  <a:lnTo>
                    <a:pt x="9355" y="17490"/>
                  </a:lnTo>
                  <a:lnTo>
                    <a:pt x="9229" y="17339"/>
                  </a:lnTo>
                  <a:lnTo>
                    <a:pt x="8965" y="17138"/>
                  </a:lnTo>
                  <a:lnTo>
                    <a:pt x="8727" y="16911"/>
                  </a:lnTo>
                  <a:lnTo>
                    <a:pt x="8676" y="16849"/>
                  </a:lnTo>
                  <a:lnTo>
                    <a:pt x="8550" y="16723"/>
                  </a:lnTo>
                  <a:lnTo>
                    <a:pt x="8475" y="16735"/>
                  </a:lnTo>
                  <a:lnTo>
                    <a:pt x="8400" y="16760"/>
                  </a:lnTo>
                  <a:lnTo>
                    <a:pt x="8286" y="16660"/>
                  </a:lnTo>
                  <a:lnTo>
                    <a:pt x="8224" y="16584"/>
                  </a:lnTo>
                  <a:lnTo>
                    <a:pt x="8035" y="16396"/>
                  </a:lnTo>
                  <a:lnTo>
                    <a:pt x="7872" y="16232"/>
                  </a:lnTo>
                  <a:lnTo>
                    <a:pt x="7821" y="16182"/>
                  </a:lnTo>
                  <a:lnTo>
                    <a:pt x="7695" y="16094"/>
                  </a:lnTo>
                  <a:lnTo>
                    <a:pt x="7658" y="16144"/>
                  </a:lnTo>
                  <a:lnTo>
                    <a:pt x="7645" y="16207"/>
                  </a:lnTo>
                  <a:lnTo>
                    <a:pt x="7809" y="16320"/>
                  </a:lnTo>
                  <a:lnTo>
                    <a:pt x="7884" y="16421"/>
                  </a:lnTo>
                  <a:lnTo>
                    <a:pt x="8136" y="16823"/>
                  </a:lnTo>
                  <a:lnTo>
                    <a:pt x="8362" y="17100"/>
                  </a:lnTo>
                  <a:lnTo>
                    <a:pt x="8412" y="17125"/>
                  </a:lnTo>
                  <a:lnTo>
                    <a:pt x="8550" y="17163"/>
                  </a:lnTo>
                  <a:lnTo>
                    <a:pt x="8764" y="17226"/>
                  </a:lnTo>
                  <a:lnTo>
                    <a:pt x="8928" y="17339"/>
                  </a:lnTo>
                  <a:lnTo>
                    <a:pt x="9179" y="17590"/>
                  </a:lnTo>
                  <a:lnTo>
                    <a:pt x="9330" y="17754"/>
                  </a:lnTo>
                  <a:lnTo>
                    <a:pt x="9393" y="17842"/>
                  </a:lnTo>
                  <a:lnTo>
                    <a:pt x="9431" y="17905"/>
                  </a:lnTo>
                  <a:lnTo>
                    <a:pt x="9418" y="17917"/>
                  </a:lnTo>
                  <a:lnTo>
                    <a:pt x="9305" y="17942"/>
                  </a:lnTo>
                  <a:lnTo>
                    <a:pt x="9217" y="17892"/>
                  </a:lnTo>
                  <a:lnTo>
                    <a:pt x="8991" y="17691"/>
                  </a:lnTo>
                  <a:lnTo>
                    <a:pt x="8877" y="17603"/>
                  </a:lnTo>
                  <a:lnTo>
                    <a:pt x="8626" y="17364"/>
                  </a:lnTo>
                  <a:lnTo>
                    <a:pt x="8563" y="17339"/>
                  </a:lnTo>
                  <a:lnTo>
                    <a:pt x="8462" y="17301"/>
                  </a:lnTo>
                  <a:lnTo>
                    <a:pt x="8437" y="17301"/>
                  </a:lnTo>
                  <a:lnTo>
                    <a:pt x="8400" y="17326"/>
                  </a:lnTo>
                  <a:lnTo>
                    <a:pt x="8412" y="17402"/>
                  </a:lnTo>
                  <a:lnTo>
                    <a:pt x="8475" y="17565"/>
                  </a:lnTo>
                  <a:lnTo>
                    <a:pt x="8588" y="17691"/>
                  </a:lnTo>
                  <a:lnTo>
                    <a:pt x="8664" y="17766"/>
                  </a:lnTo>
                  <a:lnTo>
                    <a:pt x="8689" y="17829"/>
                  </a:lnTo>
                  <a:lnTo>
                    <a:pt x="8789" y="17942"/>
                  </a:lnTo>
                  <a:lnTo>
                    <a:pt x="8928" y="18005"/>
                  </a:lnTo>
                  <a:lnTo>
                    <a:pt x="9129" y="18118"/>
                  </a:lnTo>
                  <a:lnTo>
                    <a:pt x="9242" y="18219"/>
                  </a:lnTo>
                  <a:lnTo>
                    <a:pt x="9255" y="18370"/>
                  </a:lnTo>
                  <a:lnTo>
                    <a:pt x="9317" y="18521"/>
                  </a:lnTo>
                  <a:lnTo>
                    <a:pt x="9405" y="18546"/>
                  </a:lnTo>
                  <a:lnTo>
                    <a:pt x="9657" y="18546"/>
                  </a:lnTo>
                  <a:lnTo>
                    <a:pt x="9695" y="18609"/>
                  </a:lnTo>
                  <a:lnTo>
                    <a:pt x="9707" y="18797"/>
                  </a:lnTo>
                  <a:lnTo>
                    <a:pt x="9707" y="18923"/>
                  </a:lnTo>
                  <a:lnTo>
                    <a:pt x="9758" y="19074"/>
                  </a:lnTo>
                  <a:lnTo>
                    <a:pt x="9795" y="19162"/>
                  </a:lnTo>
                  <a:lnTo>
                    <a:pt x="9833" y="19149"/>
                  </a:lnTo>
                  <a:lnTo>
                    <a:pt x="10110" y="19149"/>
                  </a:lnTo>
                  <a:lnTo>
                    <a:pt x="10235" y="19112"/>
                  </a:lnTo>
                  <a:lnTo>
                    <a:pt x="10286" y="19061"/>
                  </a:lnTo>
                  <a:lnTo>
                    <a:pt x="10411" y="19049"/>
                  </a:lnTo>
                  <a:lnTo>
                    <a:pt x="10499" y="19036"/>
                  </a:lnTo>
                  <a:lnTo>
                    <a:pt x="10587" y="19011"/>
                  </a:lnTo>
                  <a:lnTo>
                    <a:pt x="10625" y="19061"/>
                  </a:lnTo>
                  <a:lnTo>
                    <a:pt x="10763" y="19237"/>
                  </a:lnTo>
                  <a:lnTo>
                    <a:pt x="10851" y="19388"/>
                  </a:lnTo>
                  <a:lnTo>
                    <a:pt x="10864" y="19552"/>
                  </a:lnTo>
                  <a:lnTo>
                    <a:pt x="10864" y="19640"/>
                  </a:lnTo>
                  <a:lnTo>
                    <a:pt x="10738" y="19577"/>
                  </a:lnTo>
                  <a:lnTo>
                    <a:pt x="10587" y="19476"/>
                  </a:lnTo>
                  <a:lnTo>
                    <a:pt x="10562" y="19439"/>
                  </a:lnTo>
                  <a:lnTo>
                    <a:pt x="10462" y="19363"/>
                  </a:lnTo>
                  <a:lnTo>
                    <a:pt x="10361" y="19388"/>
                  </a:lnTo>
                  <a:lnTo>
                    <a:pt x="10273" y="19464"/>
                  </a:lnTo>
                  <a:lnTo>
                    <a:pt x="10198" y="19678"/>
                  </a:lnTo>
                  <a:lnTo>
                    <a:pt x="10198" y="19715"/>
                  </a:lnTo>
                  <a:lnTo>
                    <a:pt x="10198" y="19740"/>
                  </a:lnTo>
                  <a:lnTo>
                    <a:pt x="10135" y="19715"/>
                  </a:lnTo>
                  <a:lnTo>
                    <a:pt x="9996" y="19627"/>
                  </a:lnTo>
                  <a:lnTo>
                    <a:pt x="9921" y="19539"/>
                  </a:lnTo>
                  <a:lnTo>
                    <a:pt x="9846" y="19627"/>
                  </a:lnTo>
                  <a:lnTo>
                    <a:pt x="9883" y="19715"/>
                  </a:lnTo>
                  <a:lnTo>
                    <a:pt x="9946" y="19828"/>
                  </a:lnTo>
                  <a:lnTo>
                    <a:pt x="10009" y="19828"/>
                  </a:lnTo>
                  <a:lnTo>
                    <a:pt x="10009" y="19942"/>
                  </a:lnTo>
                  <a:lnTo>
                    <a:pt x="10009" y="20268"/>
                  </a:lnTo>
                  <a:lnTo>
                    <a:pt x="10084" y="20407"/>
                  </a:lnTo>
                  <a:lnTo>
                    <a:pt x="10361" y="20771"/>
                  </a:lnTo>
                  <a:lnTo>
                    <a:pt x="10688" y="21098"/>
                  </a:lnTo>
                  <a:lnTo>
                    <a:pt x="10965" y="21300"/>
                  </a:lnTo>
                  <a:lnTo>
                    <a:pt x="11279" y="21626"/>
                  </a:lnTo>
                  <a:lnTo>
                    <a:pt x="11556" y="21978"/>
                  </a:lnTo>
                  <a:lnTo>
                    <a:pt x="11757" y="22243"/>
                  </a:lnTo>
                  <a:lnTo>
                    <a:pt x="11996" y="22469"/>
                  </a:lnTo>
                  <a:lnTo>
                    <a:pt x="12209" y="22657"/>
                  </a:lnTo>
                  <a:lnTo>
                    <a:pt x="12373" y="22796"/>
                  </a:lnTo>
                  <a:lnTo>
                    <a:pt x="12612" y="22934"/>
                  </a:lnTo>
                  <a:lnTo>
                    <a:pt x="13014" y="23173"/>
                  </a:lnTo>
                  <a:lnTo>
                    <a:pt x="13102" y="23248"/>
                  </a:lnTo>
                  <a:lnTo>
                    <a:pt x="13165" y="23324"/>
                  </a:lnTo>
                  <a:lnTo>
                    <a:pt x="13190" y="23349"/>
                  </a:lnTo>
                  <a:lnTo>
                    <a:pt x="13215" y="23387"/>
                  </a:lnTo>
                  <a:lnTo>
                    <a:pt x="13228" y="23399"/>
                  </a:lnTo>
                  <a:lnTo>
                    <a:pt x="13228" y="23412"/>
                  </a:lnTo>
                  <a:lnTo>
                    <a:pt x="13266" y="23462"/>
                  </a:lnTo>
                  <a:lnTo>
                    <a:pt x="13291" y="23500"/>
                  </a:lnTo>
                  <a:lnTo>
                    <a:pt x="13379" y="23676"/>
                  </a:lnTo>
                  <a:lnTo>
                    <a:pt x="13467" y="23802"/>
                  </a:lnTo>
                  <a:lnTo>
                    <a:pt x="13743" y="23965"/>
                  </a:lnTo>
                  <a:lnTo>
                    <a:pt x="14045" y="24129"/>
                  </a:lnTo>
                  <a:lnTo>
                    <a:pt x="14133" y="24179"/>
                  </a:lnTo>
                  <a:lnTo>
                    <a:pt x="14221" y="24141"/>
                  </a:lnTo>
                  <a:lnTo>
                    <a:pt x="14271" y="24129"/>
                  </a:lnTo>
                  <a:lnTo>
                    <a:pt x="14309" y="24091"/>
                  </a:lnTo>
                  <a:lnTo>
                    <a:pt x="14372" y="23940"/>
                  </a:lnTo>
                  <a:lnTo>
                    <a:pt x="14347" y="23839"/>
                  </a:lnTo>
                  <a:lnTo>
                    <a:pt x="14271" y="23676"/>
                  </a:lnTo>
                  <a:lnTo>
                    <a:pt x="14246" y="23563"/>
                  </a:lnTo>
                  <a:lnTo>
                    <a:pt x="14246" y="23500"/>
                  </a:lnTo>
                  <a:lnTo>
                    <a:pt x="14297" y="23387"/>
                  </a:lnTo>
                  <a:lnTo>
                    <a:pt x="14347" y="23374"/>
                  </a:lnTo>
                  <a:lnTo>
                    <a:pt x="14460" y="23412"/>
                  </a:lnTo>
                  <a:lnTo>
                    <a:pt x="14649" y="23412"/>
                  </a:lnTo>
                  <a:lnTo>
                    <a:pt x="14875" y="23349"/>
                  </a:lnTo>
                  <a:lnTo>
                    <a:pt x="14988" y="23274"/>
                  </a:lnTo>
                  <a:lnTo>
                    <a:pt x="15013" y="23186"/>
                  </a:lnTo>
                  <a:lnTo>
                    <a:pt x="15013" y="23110"/>
                  </a:lnTo>
                  <a:lnTo>
                    <a:pt x="15001" y="22959"/>
                  </a:lnTo>
                  <a:lnTo>
                    <a:pt x="14976" y="22821"/>
                  </a:lnTo>
                  <a:lnTo>
                    <a:pt x="15001" y="22720"/>
                  </a:lnTo>
                  <a:lnTo>
                    <a:pt x="15038" y="22645"/>
                  </a:lnTo>
                  <a:lnTo>
                    <a:pt x="15076" y="22695"/>
                  </a:lnTo>
                  <a:lnTo>
                    <a:pt x="15126" y="22808"/>
                  </a:lnTo>
                  <a:lnTo>
                    <a:pt x="15152" y="22909"/>
                  </a:lnTo>
                  <a:lnTo>
                    <a:pt x="15164" y="23022"/>
                  </a:lnTo>
                  <a:lnTo>
                    <a:pt x="15177" y="23223"/>
                  </a:lnTo>
                  <a:lnTo>
                    <a:pt x="15189" y="23349"/>
                  </a:lnTo>
                  <a:lnTo>
                    <a:pt x="15177" y="23387"/>
                  </a:lnTo>
                  <a:lnTo>
                    <a:pt x="15139" y="23437"/>
                  </a:lnTo>
                  <a:lnTo>
                    <a:pt x="15076" y="23450"/>
                  </a:lnTo>
                  <a:lnTo>
                    <a:pt x="14950" y="23500"/>
                  </a:lnTo>
                  <a:lnTo>
                    <a:pt x="14762" y="23550"/>
                  </a:lnTo>
                  <a:lnTo>
                    <a:pt x="14573" y="23575"/>
                  </a:lnTo>
                  <a:lnTo>
                    <a:pt x="14523" y="23588"/>
                  </a:lnTo>
                  <a:lnTo>
                    <a:pt x="14473" y="23663"/>
                  </a:lnTo>
                  <a:lnTo>
                    <a:pt x="14498" y="23739"/>
                  </a:lnTo>
                  <a:lnTo>
                    <a:pt x="14561" y="23890"/>
                  </a:lnTo>
                  <a:lnTo>
                    <a:pt x="14573" y="23965"/>
                  </a:lnTo>
                  <a:lnTo>
                    <a:pt x="14548" y="24154"/>
                  </a:lnTo>
                  <a:lnTo>
                    <a:pt x="14510" y="24292"/>
                  </a:lnTo>
                  <a:lnTo>
                    <a:pt x="14473" y="24279"/>
                  </a:lnTo>
                  <a:lnTo>
                    <a:pt x="14460" y="24367"/>
                  </a:lnTo>
                  <a:lnTo>
                    <a:pt x="14523" y="24443"/>
                  </a:lnTo>
                  <a:lnTo>
                    <a:pt x="14611" y="24481"/>
                  </a:lnTo>
                  <a:lnTo>
                    <a:pt x="14774" y="24556"/>
                  </a:lnTo>
                  <a:lnTo>
                    <a:pt x="14888" y="24569"/>
                  </a:lnTo>
                  <a:lnTo>
                    <a:pt x="14913" y="24594"/>
                  </a:lnTo>
                  <a:lnTo>
                    <a:pt x="14925" y="24732"/>
                  </a:lnTo>
                  <a:lnTo>
                    <a:pt x="14925" y="24808"/>
                  </a:lnTo>
                  <a:lnTo>
                    <a:pt x="14925" y="24870"/>
                  </a:lnTo>
                  <a:lnTo>
                    <a:pt x="14875" y="24883"/>
                  </a:lnTo>
                  <a:lnTo>
                    <a:pt x="14800" y="24896"/>
                  </a:lnTo>
                  <a:lnTo>
                    <a:pt x="14699" y="24883"/>
                  </a:lnTo>
                  <a:lnTo>
                    <a:pt x="14699" y="24946"/>
                  </a:lnTo>
                  <a:lnTo>
                    <a:pt x="14699" y="25009"/>
                  </a:lnTo>
                  <a:lnTo>
                    <a:pt x="14699" y="25210"/>
                  </a:lnTo>
                  <a:lnTo>
                    <a:pt x="14711" y="25386"/>
                  </a:lnTo>
                  <a:lnTo>
                    <a:pt x="14774" y="25650"/>
                  </a:lnTo>
                  <a:lnTo>
                    <a:pt x="14850" y="25763"/>
                  </a:lnTo>
                  <a:lnTo>
                    <a:pt x="15001" y="25927"/>
                  </a:lnTo>
                  <a:lnTo>
                    <a:pt x="15064" y="26027"/>
                  </a:lnTo>
                  <a:lnTo>
                    <a:pt x="15114" y="26103"/>
                  </a:lnTo>
                  <a:lnTo>
                    <a:pt x="15265" y="26216"/>
                  </a:lnTo>
                  <a:lnTo>
                    <a:pt x="15353" y="26241"/>
                  </a:lnTo>
                  <a:lnTo>
                    <a:pt x="15403" y="26253"/>
                  </a:lnTo>
                  <a:lnTo>
                    <a:pt x="15466" y="26241"/>
                  </a:lnTo>
                  <a:lnTo>
                    <a:pt x="15541" y="26241"/>
                  </a:lnTo>
                  <a:lnTo>
                    <a:pt x="15642" y="26228"/>
                  </a:lnTo>
                  <a:lnTo>
                    <a:pt x="15818" y="26228"/>
                  </a:lnTo>
                  <a:lnTo>
                    <a:pt x="15868" y="26241"/>
                  </a:lnTo>
                  <a:lnTo>
                    <a:pt x="15906" y="26241"/>
                  </a:lnTo>
                  <a:lnTo>
                    <a:pt x="16183" y="26266"/>
                  </a:lnTo>
                  <a:lnTo>
                    <a:pt x="16271" y="26253"/>
                  </a:lnTo>
                  <a:lnTo>
                    <a:pt x="16271" y="26228"/>
                  </a:lnTo>
                  <a:lnTo>
                    <a:pt x="16195" y="26153"/>
                  </a:lnTo>
                  <a:lnTo>
                    <a:pt x="16095" y="26065"/>
                  </a:lnTo>
                  <a:lnTo>
                    <a:pt x="16095" y="26002"/>
                  </a:lnTo>
                  <a:lnTo>
                    <a:pt x="16107" y="25989"/>
                  </a:lnTo>
                  <a:lnTo>
                    <a:pt x="16157" y="25939"/>
                  </a:lnTo>
                  <a:lnTo>
                    <a:pt x="16283" y="25977"/>
                  </a:lnTo>
                  <a:lnTo>
                    <a:pt x="16547" y="26065"/>
                  </a:lnTo>
                  <a:lnTo>
                    <a:pt x="16648" y="26077"/>
                  </a:lnTo>
                  <a:lnTo>
                    <a:pt x="16723" y="26052"/>
                  </a:lnTo>
                  <a:lnTo>
                    <a:pt x="16786" y="26015"/>
                  </a:lnTo>
                  <a:lnTo>
                    <a:pt x="16874" y="25952"/>
                  </a:lnTo>
                  <a:lnTo>
                    <a:pt x="17025" y="25826"/>
                  </a:lnTo>
                  <a:lnTo>
                    <a:pt x="17063" y="25788"/>
                  </a:lnTo>
                  <a:lnTo>
                    <a:pt x="17176" y="25713"/>
                  </a:lnTo>
                  <a:lnTo>
                    <a:pt x="17302" y="25688"/>
                  </a:lnTo>
                  <a:lnTo>
                    <a:pt x="17717" y="25688"/>
                  </a:lnTo>
                  <a:lnTo>
                    <a:pt x="17955" y="25713"/>
                  </a:lnTo>
                  <a:lnTo>
                    <a:pt x="17842" y="25801"/>
                  </a:lnTo>
                  <a:lnTo>
                    <a:pt x="17805" y="25826"/>
                  </a:lnTo>
                  <a:lnTo>
                    <a:pt x="17767" y="25864"/>
                  </a:lnTo>
                  <a:lnTo>
                    <a:pt x="17717" y="25952"/>
                  </a:lnTo>
                  <a:lnTo>
                    <a:pt x="17691" y="25977"/>
                  </a:lnTo>
                  <a:lnTo>
                    <a:pt x="17641" y="26027"/>
                  </a:lnTo>
                  <a:lnTo>
                    <a:pt x="17779" y="26052"/>
                  </a:lnTo>
                  <a:lnTo>
                    <a:pt x="18106" y="26090"/>
                  </a:lnTo>
                  <a:lnTo>
                    <a:pt x="18194" y="26077"/>
                  </a:lnTo>
                  <a:lnTo>
                    <a:pt x="18245" y="26065"/>
                  </a:lnTo>
                  <a:lnTo>
                    <a:pt x="18370" y="26090"/>
                  </a:lnTo>
                  <a:lnTo>
                    <a:pt x="18496" y="26165"/>
                  </a:lnTo>
                  <a:lnTo>
                    <a:pt x="18609" y="26266"/>
                  </a:lnTo>
                  <a:lnTo>
                    <a:pt x="18773" y="26367"/>
                  </a:lnTo>
                  <a:lnTo>
                    <a:pt x="18924" y="26417"/>
                  </a:lnTo>
                  <a:lnTo>
                    <a:pt x="19062" y="26518"/>
                  </a:lnTo>
                  <a:lnTo>
                    <a:pt x="19351" y="26631"/>
                  </a:lnTo>
                  <a:lnTo>
                    <a:pt x="19565" y="26681"/>
                  </a:lnTo>
                  <a:lnTo>
                    <a:pt x="19678" y="26756"/>
                  </a:lnTo>
                  <a:lnTo>
                    <a:pt x="19791" y="26870"/>
                  </a:lnTo>
                  <a:lnTo>
                    <a:pt x="19992" y="26932"/>
                  </a:lnTo>
                  <a:lnTo>
                    <a:pt x="20269" y="26895"/>
                  </a:lnTo>
                  <a:lnTo>
                    <a:pt x="20508" y="26932"/>
                  </a:lnTo>
                  <a:lnTo>
                    <a:pt x="20684" y="26995"/>
                  </a:lnTo>
                  <a:lnTo>
                    <a:pt x="20835" y="27071"/>
                  </a:lnTo>
                  <a:lnTo>
                    <a:pt x="21036" y="27247"/>
                  </a:lnTo>
                  <a:lnTo>
                    <a:pt x="21338" y="27586"/>
                  </a:lnTo>
                  <a:lnTo>
                    <a:pt x="21426" y="27787"/>
                  </a:lnTo>
                  <a:lnTo>
                    <a:pt x="21614" y="28265"/>
                  </a:lnTo>
                  <a:lnTo>
                    <a:pt x="21941" y="28592"/>
                  </a:lnTo>
                  <a:lnTo>
                    <a:pt x="22218" y="28756"/>
                  </a:lnTo>
                  <a:lnTo>
                    <a:pt x="22759" y="29020"/>
                  </a:lnTo>
                  <a:lnTo>
                    <a:pt x="23261" y="29296"/>
                  </a:lnTo>
                  <a:lnTo>
                    <a:pt x="23337" y="29359"/>
                  </a:lnTo>
                  <a:lnTo>
                    <a:pt x="23425" y="29447"/>
                  </a:lnTo>
                  <a:lnTo>
                    <a:pt x="23538" y="29573"/>
                  </a:lnTo>
                  <a:lnTo>
                    <a:pt x="23551" y="29585"/>
                  </a:lnTo>
                  <a:lnTo>
                    <a:pt x="23563" y="29611"/>
                  </a:lnTo>
                  <a:lnTo>
                    <a:pt x="23588" y="29636"/>
                  </a:lnTo>
                  <a:lnTo>
                    <a:pt x="23614" y="29661"/>
                  </a:lnTo>
                  <a:lnTo>
                    <a:pt x="23676" y="29736"/>
                  </a:lnTo>
                  <a:lnTo>
                    <a:pt x="23727" y="29812"/>
                  </a:lnTo>
                  <a:lnTo>
                    <a:pt x="23777" y="29925"/>
                  </a:lnTo>
                  <a:lnTo>
                    <a:pt x="23890" y="30126"/>
                  </a:lnTo>
                  <a:lnTo>
                    <a:pt x="23991" y="30164"/>
                  </a:lnTo>
                  <a:lnTo>
                    <a:pt x="24104" y="30164"/>
                  </a:lnTo>
                  <a:lnTo>
                    <a:pt x="24305" y="30126"/>
                  </a:lnTo>
                  <a:lnTo>
                    <a:pt x="24343" y="30164"/>
                  </a:lnTo>
                  <a:lnTo>
                    <a:pt x="24305" y="30290"/>
                  </a:lnTo>
                  <a:lnTo>
                    <a:pt x="24255" y="30315"/>
                  </a:lnTo>
                  <a:lnTo>
                    <a:pt x="24242" y="30327"/>
                  </a:lnTo>
                  <a:lnTo>
                    <a:pt x="24204" y="30415"/>
                  </a:lnTo>
                  <a:lnTo>
                    <a:pt x="24242" y="30491"/>
                  </a:lnTo>
                  <a:lnTo>
                    <a:pt x="24293" y="30516"/>
                  </a:lnTo>
                  <a:lnTo>
                    <a:pt x="24418" y="30629"/>
                  </a:lnTo>
                  <a:lnTo>
                    <a:pt x="24531" y="30818"/>
                  </a:lnTo>
                  <a:lnTo>
                    <a:pt x="24657" y="30906"/>
                  </a:lnTo>
                  <a:lnTo>
                    <a:pt x="24833" y="30906"/>
                  </a:lnTo>
                  <a:lnTo>
                    <a:pt x="24909" y="30893"/>
                  </a:lnTo>
                  <a:lnTo>
                    <a:pt x="25009" y="30868"/>
                  </a:lnTo>
                  <a:lnTo>
                    <a:pt x="25097" y="30830"/>
                  </a:lnTo>
                  <a:lnTo>
                    <a:pt x="25185" y="30818"/>
                  </a:lnTo>
                  <a:lnTo>
                    <a:pt x="25374" y="30868"/>
                  </a:lnTo>
                  <a:lnTo>
                    <a:pt x="25462" y="30855"/>
                  </a:lnTo>
                  <a:lnTo>
                    <a:pt x="25575" y="30805"/>
                  </a:lnTo>
                  <a:lnTo>
                    <a:pt x="25701" y="30767"/>
                  </a:lnTo>
                  <a:lnTo>
                    <a:pt x="25713" y="30591"/>
                  </a:lnTo>
                  <a:lnTo>
                    <a:pt x="25676" y="30264"/>
                  </a:lnTo>
                  <a:lnTo>
                    <a:pt x="25625" y="30101"/>
                  </a:lnTo>
                  <a:lnTo>
                    <a:pt x="25588" y="29988"/>
                  </a:lnTo>
                  <a:lnTo>
                    <a:pt x="25487" y="29711"/>
                  </a:lnTo>
                  <a:lnTo>
                    <a:pt x="25399" y="29623"/>
                  </a:lnTo>
                  <a:lnTo>
                    <a:pt x="25210" y="29497"/>
                  </a:lnTo>
                  <a:lnTo>
                    <a:pt x="24946" y="29372"/>
                  </a:lnTo>
                  <a:lnTo>
                    <a:pt x="24707" y="29259"/>
                  </a:lnTo>
                  <a:lnTo>
                    <a:pt x="24494" y="29133"/>
                  </a:lnTo>
                  <a:lnTo>
                    <a:pt x="24469" y="29120"/>
                  </a:lnTo>
                  <a:lnTo>
                    <a:pt x="24443" y="29108"/>
                  </a:lnTo>
                  <a:lnTo>
                    <a:pt x="24431" y="29095"/>
                  </a:lnTo>
                  <a:lnTo>
                    <a:pt x="24355" y="29020"/>
                  </a:lnTo>
                  <a:lnTo>
                    <a:pt x="24255" y="28906"/>
                  </a:lnTo>
                  <a:lnTo>
                    <a:pt x="24242" y="28881"/>
                  </a:lnTo>
                  <a:lnTo>
                    <a:pt x="24242" y="28869"/>
                  </a:lnTo>
                  <a:lnTo>
                    <a:pt x="24204" y="28756"/>
                  </a:lnTo>
                  <a:lnTo>
                    <a:pt x="24142" y="28592"/>
                  </a:lnTo>
                  <a:lnTo>
                    <a:pt x="24091" y="28517"/>
                  </a:lnTo>
                  <a:lnTo>
                    <a:pt x="23915" y="28328"/>
                  </a:lnTo>
                  <a:lnTo>
                    <a:pt x="23815" y="28278"/>
                  </a:lnTo>
                  <a:lnTo>
                    <a:pt x="23676" y="28215"/>
                  </a:lnTo>
                  <a:lnTo>
                    <a:pt x="23312" y="27926"/>
                  </a:lnTo>
                  <a:lnTo>
                    <a:pt x="23224" y="27775"/>
                  </a:lnTo>
                  <a:lnTo>
                    <a:pt x="23060" y="27385"/>
                  </a:lnTo>
                  <a:lnTo>
                    <a:pt x="22985" y="27121"/>
                  </a:lnTo>
                  <a:lnTo>
                    <a:pt x="22960" y="27008"/>
                  </a:lnTo>
                  <a:lnTo>
                    <a:pt x="22985" y="26794"/>
                  </a:lnTo>
                  <a:lnTo>
                    <a:pt x="23060" y="26518"/>
                  </a:lnTo>
                  <a:lnTo>
                    <a:pt x="23073" y="26341"/>
                  </a:lnTo>
                  <a:lnTo>
                    <a:pt x="23048" y="26291"/>
                  </a:lnTo>
                  <a:lnTo>
                    <a:pt x="22960" y="26228"/>
                  </a:lnTo>
                  <a:lnTo>
                    <a:pt x="22884" y="26203"/>
                  </a:lnTo>
                  <a:lnTo>
                    <a:pt x="22671" y="26165"/>
                  </a:lnTo>
                  <a:lnTo>
                    <a:pt x="22457" y="26128"/>
                  </a:lnTo>
                  <a:lnTo>
                    <a:pt x="22344" y="26103"/>
                  </a:lnTo>
                  <a:lnTo>
                    <a:pt x="22042" y="25964"/>
                  </a:lnTo>
                  <a:lnTo>
                    <a:pt x="21979" y="25914"/>
                  </a:lnTo>
                  <a:lnTo>
                    <a:pt x="21916" y="25751"/>
                  </a:lnTo>
                  <a:lnTo>
                    <a:pt x="21765" y="25600"/>
                  </a:lnTo>
                  <a:lnTo>
                    <a:pt x="21551" y="25461"/>
                  </a:lnTo>
                  <a:lnTo>
                    <a:pt x="21313" y="25260"/>
                  </a:lnTo>
                  <a:lnTo>
                    <a:pt x="21023" y="24946"/>
                  </a:lnTo>
                  <a:lnTo>
                    <a:pt x="20797" y="24606"/>
                  </a:lnTo>
                  <a:lnTo>
                    <a:pt x="20596" y="24393"/>
                  </a:lnTo>
                  <a:lnTo>
                    <a:pt x="20470" y="24267"/>
                  </a:lnTo>
                  <a:lnTo>
                    <a:pt x="20357" y="24066"/>
                  </a:lnTo>
                  <a:lnTo>
                    <a:pt x="20244" y="23953"/>
                  </a:lnTo>
                  <a:lnTo>
                    <a:pt x="20118" y="23902"/>
                  </a:lnTo>
                  <a:lnTo>
                    <a:pt x="19967" y="23852"/>
                  </a:lnTo>
                  <a:lnTo>
                    <a:pt x="19904" y="23839"/>
                  </a:lnTo>
                  <a:lnTo>
                    <a:pt x="19804" y="23802"/>
                  </a:lnTo>
                  <a:lnTo>
                    <a:pt x="19766" y="23714"/>
                  </a:lnTo>
                  <a:lnTo>
                    <a:pt x="19741" y="23475"/>
                  </a:lnTo>
                  <a:lnTo>
                    <a:pt x="19678" y="23248"/>
                  </a:lnTo>
                  <a:lnTo>
                    <a:pt x="19452" y="22972"/>
                  </a:lnTo>
                  <a:lnTo>
                    <a:pt x="19150" y="22670"/>
                  </a:lnTo>
                  <a:lnTo>
                    <a:pt x="19049" y="22569"/>
                  </a:lnTo>
                  <a:lnTo>
                    <a:pt x="18936" y="22494"/>
                  </a:lnTo>
                  <a:lnTo>
                    <a:pt x="18823" y="22419"/>
                  </a:lnTo>
                  <a:lnTo>
                    <a:pt x="18748" y="22343"/>
                  </a:lnTo>
                  <a:lnTo>
                    <a:pt x="18735" y="22331"/>
                  </a:lnTo>
                  <a:lnTo>
                    <a:pt x="18722" y="22318"/>
                  </a:lnTo>
                  <a:lnTo>
                    <a:pt x="18710" y="22305"/>
                  </a:lnTo>
                  <a:lnTo>
                    <a:pt x="18697" y="22293"/>
                  </a:lnTo>
                  <a:lnTo>
                    <a:pt x="18597" y="22155"/>
                  </a:lnTo>
                  <a:lnTo>
                    <a:pt x="18509" y="22016"/>
                  </a:lnTo>
                  <a:lnTo>
                    <a:pt x="18496" y="21978"/>
                  </a:lnTo>
                  <a:lnTo>
                    <a:pt x="18484" y="21953"/>
                  </a:lnTo>
                  <a:lnTo>
                    <a:pt x="18396" y="21790"/>
                  </a:lnTo>
                  <a:lnTo>
                    <a:pt x="18308" y="21677"/>
                  </a:lnTo>
                  <a:lnTo>
                    <a:pt x="18169" y="21614"/>
                  </a:lnTo>
                  <a:lnTo>
                    <a:pt x="18056" y="21576"/>
                  </a:lnTo>
                  <a:lnTo>
                    <a:pt x="17955" y="21526"/>
                  </a:lnTo>
                  <a:lnTo>
                    <a:pt x="17855" y="21425"/>
                  </a:lnTo>
                  <a:lnTo>
                    <a:pt x="17855" y="21362"/>
                  </a:lnTo>
                  <a:lnTo>
                    <a:pt x="17830" y="21186"/>
                  </a:lnTo>
                  <a:lnTo>
                    <a:pt x="17779" y="21149"/>
                  </a:lnTo>
                  <a:lnTo>
                    <a:pt x="17591" y="21061"/>
                  </a:lnTo>
                  <a:lnTo>
                    <a:pt x="17465" y="21010"/>
                  </a:lnTo>
                  <a:lnTo>
                    <a:pt x="17352" y="20922"/>
                  </a:lnTo>
                  <a:lnTo>
                    <a:pt x="17188" y="20696"/>
                  </a:lnTo>
                  <a:lnTo>
                    <a:pt x="17063" y="20520"/>
                  </a:lnTo>
                  <a:lnTo>
                    <a:pt x="16836" y="20268"/>
                  </a:lnTo>
                  <a:lnTo>
                    <a:pt x="16748" y="20180"/>
                  </a:lnTo>
                  <a:lnTo>
                    <a:pt x="16686" y="20105"/>
                  </a:lnTo>
                  <a:lnTo>
                    <a:pt x="16660" y="20092"/>
                  </a:lnTo>
                  <a:lnTo>
                    <a:pt x="16648" y="20067"/>
                  </a:lnTo>
                  <a:lnTo>
                    <a:pt x="16623" y="20042"/>
                  </a:lnTo>
                  <a:lnTo>
                    <a:pt x="16610" y="20030"/>
                  </a:lnTo>
                  <a:lnTo>
                    <a:pt x="16598" y="20017"/>
                  </a:lnTo>
                  <a:lnTo>
                    <a:pt x="16598" y="20004"/>
                  </a:lnTo>
                  <a:lnTo>
                    <a:pt x="16560" y="19866"/>
                  </a:lnTo>
                  <a:lnTo>
                    <a:pt x="16522" y="19715"/>
                  </a:lnTo>
                  <a:lnTo>
                    <a:pt x="16497" y="19678"/>
                  </a:lnTo>
                  <a:lnTo>
                    <a:pt x="16346" y="19539"/>
                  </a:lnTo>
                  <a:lnTo>
                    <a:pt x="16321" y="19464"/>
                  </a:lnTo>
                  <a:lnTo>
                    <a:pt x="16308" y="19351"/>
                  </a:lnTo>
                  <a:lnTo>
                    <a:pt x="16359" y="19225"/>
                  </a:lnTo>
                  <a:lnTo>
                    <a:pt x="16421" y="19011"/>
                  </a:lnTo>
                  <a:lnTo>
                    <a:pt x="16447" y="18911"/>
                  </a:lnTo>
                  <a:lnTo>
                    <a:pt x="16447" y="18835"/>
                  </a:lnTo>
                  <a:lnTo>
                    <a:pt x="16333" y="18684"/>
                  </a:lnTo>
                  <a:lnTo>
                    <a:pt x="16195" y="18546"/>
                  </a:lnTo>
                  <a:lnTo>
                    <a:pt x="16157" y="18496"/>
                  </a:lnTo>
                  <a:lnTo>
                    <a:pt x="16195" y="18420"/>
                  </a:lnTo>
                  <a:lnTo>
                    <a:pt x="16220" y="18244"/>
                  </a:lnTo>
                  <a:lnTo>
                    <a:pt x="16233" y="18169"/>
                  </a:lnTo>
                  <a:lnTo>
                    <a:pt x="16245" y="17993"/>
                  </a:lnTo>
                  <a:lnTo>
                    <a:pt x="16157" y="17892"/>
                  </a:lnTo>
                  <a:lnTo>
                    <a:pt x="16145" y="17880"/>
                  </a:lnTo>
                  <a:lnTo>
                    <a:pt x="16069" y="17804"/>
                  </a:lnTo>
                  <a:lnTo>
                    <a:pt x="16007" y="17703"/>
                  </a:lnTo>
                  <a:lnTo>
                    <a:pt x="15994" y="17691"/>
                  </a:lnTo>
                  <a:lnTo>
                    <a:pt x="15994" y="17678"/>
                  </a:lnTo>
                  <a:lnTo>
                    <a:pt x="15881" y="17477"/>
                  </a:lnTo>
                  <a:lnTo>
                    <a:pt x="15843" y="17414"/>
                  </a:lnTo>
                  <a:lnTo>
                    <a:pt x="15730" y="17389"/>
                  </a:lnTo>
                  <a:lnTo>
                    <a:pt x="15617" y="17339"/>
                  </a:lnTo>
                  <a:lnTo>
                    <a:pt x="15416" y="17213"/>
                  </a:lnTo>
                  <a:lnTo>
                    <a:pt x="15252" y="17113"/>
                  </a:lnTo>
                  <a:lnTo>
                    <a:pt x="15252" y="17062"/>
                  </a:lnTo>
                  <a:lnTo>
                    <a:pt x="15315" y="16924"/>
                  </a:lnTo>
                  <a:lnTo>
                    <a:pt x="15428" y="16773"/>
                  </a:lnTo>
                  <a:lnTo>
                    <a:pt x="15466" y="16660"/>
                  </a:lnTo>
                  <a:lnTo>
                    <a:pt x="15453" y="16496"/>
                  </a:lnTo>
                  <a:lnTo>
                    <a:pt x="15390" y="16295"/>
                  </a:lnTo>
                  <a:lnTo>
                    <a:pt x="15189" y="16132"/>
                  </a:lnTo>
                  <a:lnTo>
                    <a:pt x="15013" y="15981"/>
                  </a:lnTo>
                  <a:lnTo>
                    <a:pt x="14900" y="15755"/>
                  </a:lnTo>
                  <a:lnTo>
                    <a:pt x="14837" y="15591"/>
                  </a:lnTo>
                  <a:lnTo>
                    <a:pt x="14636" y="15491"/>
                  </a:lnTo>
                  <a:lnTo>
                    <a:pt x="14322" y="15541"/>
                  </a:lnTo>
                  <a:lnTo>
                    <a:pt x="14271" y="15616"/>
                  </a:lnTo>
                  <a:lnTo>
                    <a:pt x="14183" y="15679"/>
                  </a:lnTo>
                  <a:lnTo>
                    <a:pt x="14070" y="15541"/>
                  </a:lnTo>
                  <a:lnTo>
                    <a:pt x="13907" y="15327"/>
                  </a:lnTo>
                  <a:lnTo>
                    <a:pt x="13768" y="15076"/>
                  </a:lnTo>
                  <a:lnTo>
                    <a:pt x="13680" y="14862"/>
                  </a:lnTo>
                  <a:lnTo>
                    <a:pt x="13718" y="14786"/>
                  </a:lnTo>
                  <a:lnTo>
                    <a:pt x="13806" y="14724"/>
                  </a:lnTo>
                  <a:lnTo>
                    <a:pt x="13869" y="14698"/>
                  </a:lnTo>
                  <a:lnTo>
                    <a:pt x="13919" y="14636"/>
                  </a:lnTo>
                  <a:lnTo>
                    <a:pt x="13945" y="14472"/>
                  </a:lnTo>
                  <a:lnTo>
                    <a:pt x="13907" y="14384"/>
                  </a:lnTo>
                  <a:lnTo>
                    <a:pt x="13907" y="14372"/>
                  </a:lnTo>
                  <a:lnTo>
                    <a:pt x="13882" y="14346"/>
                  </a:lnTo>
                  <a:lnTo>
                    <a:pt x="13756" y="14183"/>
                  </a:lnTo>
                  <a:lnTo>
                    <a:pt x="13693" y="14082"/>
                  </a:lnTo>
                  <a:lnTo>
                    <a:pt x="13680" y="14057"/>
                  </a:lnTo>
                  <a:lnTo>
                    <a:pt x="13668" y="13994"/>
                  </a:lnTo>
                  <a:lnTo>
                    <a:pt x="13655" y="13793"/>
                  </a:lnTo>
                  <a:lnTo>
                    <a:pt x="13693" y="13705"/>
                  </a:lnTo>
                  <a:lnTo>
                    <a:pt x="13844" y="13491"/>
                  </a:lnTo>
                  <a:lnTo>
                    <a:pt x="13907" y="13378"/>
                  </a:lnTo>
                  <a:lnTo>
                    <a:pt x="13907" y="13202"/>
                  </a:lnTo>
                  <a:lnTo>
                    <a:pt x="13856" y="13026"/>
                  </a:lnTo>
                  <a:lnTo>
                    <a:pt x="13756" y="12900"/>
                  </a:lnTo>
                  <a:lnTo>
                    <a:pt x="13706" y="12724"/>
                  </a:lnTo>
                  <a:lnTo>
                    <a:pt x="13794" y="12574"/>
                  </a:lnTo>
                  <a:lnTo>
                    <a:pt x="13894" y="12435"/>
                  </a:lnTo>
                  <a:lnTo>
                    <a:pt x="13932" y="12322"/>
                  </a:lnTo>
                  <a:lnTo>
                    <a:pt x="13945" y="12209"/>
                  </a:lnTo>
                  <a:lnTo>
                    <a:pt x="13919" y="12071"/>
                  </a:lnTo>
                  <a:lnTo>
                    <a:pt x="13894" y="11907"/>
                  </a:lnTo>
                  <a:lnTo>
                    <a:pt x="13894" y="11832"/>
                  </a:lnTo>
                  <a:lnTo>
                    <a:pt x="13932" y="11643"/>
                  </a:lnTo>
                  <a:lnTo>
                    <a:pt x="13982" y="11593"/>
                  </a:lnTo>
                  <a:lnTo>
                    <a:pt x="14058" y="11555"/>
                  </a:lnTo>
                  <a:lnTo>
                    <a:pt x="14171" y="11517"/>
                  </a:lnTo>
                  <a:lnTo>
                    <a:pt x="14183" y="11505"/>
                  </a:lnTo>
                  <a:lnTo>
                    <a:pt x="14209" y="11505"/>
                  </a:lnTo>
                  <a:lnTo>
                    <a:pt x="14221" y="11492"/>
                  </a:lnTo>
                  <a:lnTo>
                    <a:pt x="14246" y="11492"/>
                  </a:lnTo>
                  <a:lnTo>
                    <a:pt x="14246" y="11480"/>
                  </a:lnTo>
                  <a:lnTo>
                    <a:pt x="14297" y="11480"/>
                  </a:lnTo>
                  <a:lnTo>
                    <a:pt x="14297" y="11467"/>
                  </a:lnTo>
                  <a:lnTo>
                    <a:pt x="14422" y="11454"/>
                  </a:lnTo>
                  <a:lnTo>
                    <a:pt x="14699" y="11454"/>
                  </a:lnTo>
                  <a:lnTo>
                    <a:pt x="14963" y="11404"/>
                  </a:lnTo>
                  <a:lnTo>
                    <a:pt x="15064" y="11329"/>
                  </a:lnTo>
                  <a:lnTo>
                    <a:pt x="15227" y="11392"/>
                  </a:lnTo>
                  <a:lnTo>
                    <a:pt x="15453" y="11505"/>
                  </a:lnTo>
                  <a:lnTo>
                    <a:pt x="15466" y="11505"/>
                  </a:lnTo>
                  <a:lnTo>
                    <a:pt x="15466" y="11517"/>
                  </a:lnTo>
                  <a:lnTo>
                    <a:pt x="15478" y="11530"/>
                  </a:lnTo>
                  <a:lnTo>
                    <a:pt x="15478" y="11555"/>
                  </a:lnTo>
                  <a:lnTo>
                    <a:pt x="15504" y="11693"/>
                  </a:lnTo>
                  <a:lnTo>
                    <a:pt x="15516" y="11819"/>
                  </a:lnTo>
                  <a:lnTo>
                    <a:pt x="15516" y="11832"/>
                  </a:lnTo>
                  <a:lnTo>
                    <a:pt x="15529" y="11844"/>
                  </a:lnTo>
                  <a:lnTo>
                    <a:pt x="15642" y="11907"/>
                  </a:lnTo>
                  <a:lnTo>
                    <a:pt x="15793" y="11970"/>
                  </a:lnTo>
                  <a:lnTo>
                    <a:pt x="15831" y="11983"/>
                  </a:lnTo>
                  <a:lnTo>
                    <a:pt x="15856" y="12008"/>
                  </a:lnTo>
                  <a:lnTo>
                    <a:pt x="15856" y="12020"/>
                  </a:lnTo>
                  <a:lnTo>
                    <a:pt x="15868" y="12020"/>
                  </a:lnTo>
                  <a:lnTo>
                    <a:pt x="15868" y="12033"/>
                  </a:lnTo>
                  <a:lnTo>
                    <a:pt x="15868" y="12045"/>
                  </a:lnTo>
                  <a:lnTo>
                    <a:pt x="15868" y="12058"/>
                  </a:lnTo>
                  <a:lnTo>
                    <a:pt x="15881" y="12096"/>
                  </a:lnTo>
                  <a:lnTo>
                    <a:pt x="15881" y="12133"/>
                  </a:lnTo>
                  <a:lnTo>
                    <a:pt x="15893" y="12297"/>
                  </a:lnTo>
                  <a:lnTo>
                    <a:pt x="15906" y="12423"/>
                  </a:lnTo>
                  <a:lnTo>
                    <a:pt x="15931" y="12460"/>
                  </a:lnTo>
                  <a:lnTo>
                    <a:pt x="15956" y="12523"/>
                  </a:lnTo>
                  <a:lnTo>
                    <a:pt x="16019" y="12636"/>
                  </a:lnTo>
                  <a:lnTo>
                    <a:pt x="16120" y="12737"/>
                  </a:lnTo>
                  <a:lnTo>
                    <a:pt x="16145" y="12762"/>
                  </a:lnTo>
                  <a:lnTo>
                    <a:pt x="16183" y="12775"/>
                  </a:lnTo>
                  <a:lnTo>
                    <a:pt x="16447" y="12938"/>
                  </a:lnTo>
                  <a:lnTo>
                    <a:pt x="16598" y="13039"/>
                  </a:lnTo>
                  <a:lnTo>
                    <a:pt x="16598" y="13051"/>
                  </a:lnTo>
                  <a:lnTo>
                    <a:pt x="16660" y="13127"/>
                  </a:lnTo>
                  <a:lnTo>
                    <a:pt x="16711" y="13164"/>
                  </a:lnTo>
                  <a:lnTo>
                    <a:pt x="16786" y="13215"/>
                  </a:lnTo>
                  <a:lnTo>
                    <a:pt x="17100" y="13315"/>
                  </a:lnTo>
                  <a:lnTo>
                    <a:pt x="17264" y="13328"/>
                  </a:lnTo>
                  <a:lnTo>
                    <a:pt x="17314" y="13328"/>
                  </a:lnTo>
                  <a:lnTo>
                    <a:pt x="17390" y="13278"/>
                  </a:lnTo>
                  <a:lnTo>
                    <a:pt x="17415" y="13252"/>
                  </a:lnTo>
                  <a:lnTo>
                    <a:pt x="17440" y="13215"/>
                  </a:lnTo>
                  <a:lnTo>
                    <a:pt x="17440" y="13202"/>
                  </a:lnTo>
                  <a:lnTo>
                    <a:pt x="17453" y="13190"/>
                  </a:lnTo>
                  <a:lnTo>
                    <a:pt x="17490" y="12963"/>
                  </a:lnTo>
                  <a:lnTo>
                    <a:pt x="17528" y="12800"/>
                  </a:lnTo>
                  <a:lnTo>
                    <a:pt x="17566" y="12662"/>
                  </a:lnTo>
                  <a:lnTo>
                    <a:pt x="17629" y="12498"/>
                  </a:lnTo>
                  <a:lnTo>
                    <a:pt x="17654" y="12473"/>
                  </a:lnTo>
                  <a:lnTo>
                    <a:pt x="17666" y="12460"/>
                  </a:lnTo>
                  <a:lnTo>
                    <a:pt x="17691" y="12435"/>
                  </a:lnTo>
                  <a:lnTo>
                    <a:pt x="17717" y="12423"/>
                  </a:lnTo>
                  <a:lnTo>
                    <a:pt x="17830" y="12385"/>
                  </a:lnTo>
                  <a:lnTo>
                    <a:pt x="17943" y="12309"/>
                  </a:lnTo>
                  <a:lnTo>
                    <a:pt x="17955" y="12297"/>
                  </a:lnTo>
                  <a:lnTo>
                    <a:pt x="17968" y="12284"/>
                  </a:lnTo>
                  <a:lnTo>
                    <a:pt x="18056" y="12121"/>
                  </a:lnTo>
                  <a:lnTo>
                    <a:pt x="18106" y="11983"/>
                  </a:lnTo>
                  <a:lnTo>
                    <a:pt x="18106" y="11932"/>
                  </a:lnTo>
                  <a:lnTo>
                    <a:pt x="18094" y="11756"/>
                  </a:lnTo>
                  <a:lnTo>
                    <a:pt x="18157" y="11630"/>
                  </a:lnTo>
                  <a:lnTo>
                    <a:pt x="18207" y="11568"/>
                  </a:lnTo>
                  <a:lnTo>
                    <a:pt x="18257" y="11517"/>
                  </a:lnTo>
                  <a:lnTo>
                    <a:pt x="18421" y="11379"/>
                  </a:lnTo>
                  <a:lnTo>
                    <a:pt x="18521" y="11329"/>
                  </a:lnTo>
                  <a:lnTo>
                    <a:pt x="18685" y="11354"/>
                  </a:lnTo>
                  <a:lnTo>
                    <a:pt x="18798" y="11392"/>
                  </a:lnTo>
                  <a:lnTo>
                    <a:pt x="18810" y="11404"/>
                  </a:lnTo>
                  <a:lnTo>
                    <a:pt x="18911" y="11467"/>
                  </a:lnTo>
                  <a:lnTo>
                    <a:pt x="19012" y="11517"/>
                  </a:lnTo>
                  <a:lnTo>
                    <a:pt x="19112" y="11593"/>
                  </a:lnTo>
                  <a:lnTo>
                    <a:pt x="19263" y="11630"/>
                  </a:lnTo>
                  <a:lnTo>
                    <a:pt x="19401" y="11643"/>
                  </a:lnTo>
                  <a:lnTo>
                    <a:pt x="19527" y="11630"/>
                  </a:lnTo>
                  <a:lnTo>
                    <a:pt x="19678" y="11580"/>
                  </a:lnTo>
                  <a:lnTo>
                    <a:pt x="19804" y="11555"/>
                  </a:lnTo>
                  <a:lnTo>
                    <a:pt x="19917" y="11605"/>
                  </a:lnTo>
                  <a:lnTo>
                    <a:pt x="20068" y="11706"/>
                  </a:lnTo>
                  <a:lnTo>
                    <a:pt x="20143" y="11756"/>
                  </a:lnTo>
                  <a:lnTo>
                    <a:pt x="20332" y="11794"/>
                  </a:lnTo>
                  <a:lnTo>
                    <a:pt x="20407" y="11731"/>
                  </a:lnTo>
                  <a:lnTo>
                    <a:pt x="20420" y="11719"/>
                  </a:lnTo>
                  <a:lnTo>
                    <a:pt x="20432" y="11706"/>
                  </a:lnTo>
                  <a:lnTo>
                    <a:pt x="20458" y="11656"/>
                  </a:lnTo>
                  <a:lnTo>
                    <a:pt x="20495" y="11593"/>
                  </a:lnTo>
                  <a:lnTo>
                    <a:pt x="20520" y="11568"/>
                  </a:lnTo>
                  <a:lnTo>
                    <a:pt x="20533" y="11542"/>
                  </a:lnTo>
                  <a:lnTo>
                    <a:pt x="20621" y="11392"/>
                  </a:lnTo>
                  <a:lnTo>
                    <a:pt x="20684" y="11291"/>
                  </a:lnTo>
                  <a:lnTo>
                    <a:pt x="20709" y="11253"/>
                  </a:lnTo>
                  <a:lnTo>
                    <a:pt x="20747" y="11203"/>
                  </a:lnTo>
                  <a:lnTo>
                    <a:pt x="20822" y="11140"/>
                  </a:lnTo>
                  <a:lnTo>
                    <a:pt x="20910" y="11128"/>
                  </a:lnTo>
                  <a:lnTo>
                    <a:pt x="20998" y="11140"/>
                  </a:lnTo>
                  <a:lnTo>
                    <a:pt x="21275" y="11216"/>
                  </a:lnTo>
                  <a:lnTo>
                    <a:pt x="21388" y="11291"/>
                  </a:lnTo>
                  <a:lnTo>
                    <a:pt x="21401" y="11304"/>
                  </a:lnTo>
                  <a:lnTo>
                    <a:pt x="21413" y="11316"/>
                  </a:lnTo>
                  <a:lnTo>
                    <a:pt x="21426" y="11341"/>
                  </a:lnTo>
                  <a:lnTo>
                    <a:pt x="21463" y="11379"/>
                  </a:lnTo>
                  <a:lnTo>
                    <a:pt x="21551" y="11467"/>
                  </a:lnTo>
                  <a:lnTo>
                    <a:pt x="21652" y="11530"/>
                  </a:lnTo>
                  <a:lnTo>
                    <a:pt x="21665" y="11530"/>
                  </a:lnTo>
                  <a:lnTo>
                    <a:pt x="21677" y="11542"/>
                  </a:lnTo>
                  <a:lnTo>
                    <a:pt x="21702" y="11555"/>
                  </a:lnTo>
                  <a:lnTo>
                    <a:pt x="21728" y="11568"/>
                  </a:lnTo>
                  <a:lnTo>
                    <a:pt x="21728" y="11580"/>
                  </a:lnTo>
                  <a:lnTo>
                    <a:pt x="21740" y="11580"/>
                  </a:lnTo>
                  <a:lnTo>
                    <a:pt x="21740" y="11593"/>
                  </a:lnTo>
                  <a:lnTo>
                    <a:pt x="21778" y="11630"/>
                  </a:lnTo>
                  <a:lnTo>
                    <a:pt x="21853" y="11706"/>
                  </a:lnTo>
                  <a:lnTo>
                    <a:pt x="21866" y="11719"/>
                  </a:lnTo>
                  <a:lnTo>
                    <a:pt x="21916" y="11769"/>
                  </a:lnTo>
                  <a:lnTo>
                    <a:pt x="21966" y="11832"/>
                  </a:lnTo>
                  <a:lnTo>
                    <a:pt x="21979" y="11832"/>
                  </a:lnTo>
                  <a:lnTo>
                    <a:pt x="22017" y="11869"/>
                  </a:lnTo>
                  <a:lnTo>
                    <a:pt x="22054" y="11907"/>
                  </a:lnTo>
                  <a:lnTo>
                    <a:pt x="22168" y="12008"/>
                  </a:lnTo>
                  <a:lnTo>
                    <a:pt x="22268" y="12058"/>
                  </a:lnTo>
                  <a:lnTo>
                    <a:pt x="22281" y="12058"/>
                  </a:lnTo>
                  <a:lnTo>
                    <a:pt x="22293" y="12071"/>
                  </a:lnTo>
                  <a:lnTo>
                    <a:pt x="22658" y="12045"/>
                  </a:lnTo>
                  <a:lnTo>
                    <a:pt x="22947" y="11957"/>
                  </a:lnTo>
                  <a:lnTo>
                    <a:pt x="23073" y="11832"/>
                  </a:lnTo>
                  <a:lnTo>
                    <a:pt x="23186" y="11769"/>
                  </a:lnTo>
                  <a:lnTo>
                    <a:pt x="23261" y="11882"/>
                  </a:lnTo>
                  <a:lnTo>
                    <a:pt x="23337" y="12045"/>
                  </a:lnTo>
                  <a:lnTo>
                    <a:pt x="23450" y="12171"/>
                  </a:lnTo>
                  <a:lnTo>
                    <a:pt x="23563" y="12221"/>
                  </a:lnTo>
                  <a:lnTo>
                    <a:pt x="23676" y="12159"/>
                  </a:lnTo>
                  <a:lnTo>
                    <a:pt x="23852" y="12071"/>
                  </a:lnTo>
                  <a:lnTo>
                    <a:pt x="23928" y="12083"/>
                  </a:lnTo>
                  <a:lnTo>
                    <a:pt x="24079" y="12221"/>
                  </a:lnTo>
                  <a:lnTo>
                    <a:pt x="24129" y="12272"/>
                  </a:lnTo>
                  <a:lnTo>
                    <a:pt x="24179" y="12309"/>
                  </a:lnTo>
                  <a:lnTo>
                    <a:pt x="24280" y="12385"/>
                  </a:lnTo>
                  <a:lnTo>
                    <a:pt x="24406" y="12397"/>
                  </a:lnTo>
                  <a:lnTo>
                    <a:pt x="24607" y="12397"/>
                  </a:lnTo>
                  <a:lnTo>
                    <a:pt x="24720" y="12347"/>
                  </a:lnTo>
                  <a:lnTo>
                    <a:pt x="25047" y="12297"/>
                  </a:lnTo>
                  <a:lnTo>
                    <a:pt x="25361" y="12309"/>
                  </a:lnTo>
                  <a:lnTo>
                    <a:pt x="25550" y="12385"/>
                  </a:lnTo>
                  <a:lnTo>
                    <a:pt x="25751" y="12511"/>
                  </a:lnTo>
                  <a:lnTo>
                    <a:pt x="26091" y="12762"/>
                  </a:lnTo>
                  <a:lnTo>
                    <a:pt x="26392" y="12938"/>
                  </a:lnTo>
                  <a:lnTo>
                    <a:pt x="26493" y="12938"/>
                  </a:lnTo>
                  <a:lnTo>
                    <a:pt x="26782" y="12850"/>
                  </a:lnTo>
                  <a:lnTo>
                    <a:pt x="26946" y="12724"/>
                  </a:lnTo>
                  <a:lnTo>
                    <a:pt x="26983" y="12636"/>
                  </a:lnTo>
                  <a:lnTo>
                    <a:pt x="27021" y="12460"/>
                  </a:lnTo>
                  <a:lnTo>
                    <a:pt x="27084" y="12322"/>
                  </a:lnTo>
                  <a:lnTo>
                    <a:pt x="27134" y="12272"/>
                  </a:lnTo>
                  <a:lnTo>
                    <a:pt x="27210" y="12209"/>
                  </a:lnTo>
                  <a:lnTo>
                    <a:pt x="27386" y="12058"/>
                  </a:lnTo>
                  <a:lnTo>
                    <a:pt x="27486" y="12020"/>
                  </a:lnTo>
                  <a:lnTo>
                    <a:pt x="27599" y="12008"/>
                  </a:lnTo>
                  <a:lnTo>
                    <a:pt x="27750" y="12020"/>
                  </a:lnTo>
                  <a:lnTo>
                    <a:pt x="27826" y="12071"/>
                  </a:lnTo>
                  <a:lnTo>
                    <a:pt x="27851" y="12121"/>
                  </a:lnTo>
                  <a:lnTo>
                    <a:pt x="27901" y="12309"/>
                  </a:lnTo>
                  <a:lnTo>
                    <a:pt x="27914" y="12410"/>
                  </a:lnTo>
                  <a:lnTo>
                    <a:pt x="27901" y="12460"/>
                  </a:lnTo>
                  <a:lnTo>
                    <a:pt x="27901" y="12548"/>
                  </a:lnTo>
                  <a:lnTo>
                    <a:pt x="27989" y="12586"/>
                  </a:lnTo>
                  <a:lnTo>
                    <a:pt x="28429" y="12586"/>
                  </a:lnTo>
                  <a:lnTo>
                    <a:pt x="28505" y="12548"/>
                  </a:lnTo>
                  <a:lnTo>
                    <a:pt x="28593" y="12485"/>
                  </a:lnTo>
                  <a:lnTo>
                    <a:pt x="28693" y="12397"/>
                  </a:lnTo>
                  <a:lnTo>
                    <a:pt x="28769" y="12284"/>
                  </a:lnTo>
                  <a:lnTo>
                    <a:pt x="28794" y="12159"/>
                  </a:lnTo>
                  <a:lnTo>
                    <a:pt x="28832" y="12071"/>
                  </a:lnTo>
                  <a:lnTo>
                    <a:pt x="28869" y="12071"/>
                  </a:lnTo>
                  <a:lnTo>
                    <a:pt x="29133" y="12083"/>
                  </a:lnTo>
                  <a:lnTo>
                    <a:pt x="29196" y="12146"/>
                  </a:lnTo>
                  <a:lnTo>
                    <a:pt x="29221" y="12234"/>
                  </a:lnTo>
                  <a:lnTo>
                    <a:pt x="29334" y="12372"/>
                  </a:lnTo>
                  <a:lnTo>
                    <a:pt x="29435" y="12397"/>
                  </a:lnTo>
                  <a:lnTo>
                    <a:pt x="29649" y="12385"/>
                  </a:lnTo>
                  <a:lnTo>
                    <a:pt x="29800" y="12397"/>
                  </a:lnTo>
                  <a:lnTo>
                    <a:pt x="29850" y="12397"/>
                  </a:lnTo>
                  <a:lnTo>
                    <a:pt x="29925" y="12410"/>
                  </a:lnTo>
                  <a:lnTo>
                    <a:pt x="29988" y="12435"/>
                  </a:lnTo>
                  <a:lnTo>
                    <a:pt x="30051" y="12448"/>
                  </a:lnTo>
                  <a:lnTo>
                    <a:pt x="30076" y="12448"/>
                  </a:lnTo>
                  <a:lnTo>
                    <a:pt x="30101" y="12460"/>
                  </a:lnTo>
                  <a:lnTo>
                    <a:pt x="30139" y="12460"/>
                  </a:lnTo>
                  <a:lnTo>
                    <a:pt x="30277" y="12511"/>
                  </a:lnTo>
                  <a:lnTo>
                    <a:pt x="30315" y="12536"/>
                  </a:lnTo>
                  <a:lnTo>
                    <a:pt x="30340" y="12599"/>
                  </a:lnTo>
                  <a:lnTo>
                    <a:pt x="30516" y="12800"/>
                  </a:lnTo>
                  <a:lnTo>
                    <a:pt x="30604" y="12800"/>
                  </a:lnTo>
                  <a:lnTo>
                    <a:pt x="30642" y="12775"/>
                  </a:lnTo>
                  <a:lnTo>
                    <a:pt x="30667" y="12762"/>
                  </a:lnTo>
                  <a:lnTo>
                    <a:pt x="30730" y="12712"/>
                  </a:lnTo>
                  <a:lnTo>
                    <a:pt x="30755" y="12662"/>
                  </a:lnTo>
                  <a:lnTo>
                    <a:pt x="30768" y="12624"/>
                  </a:lnTo>
                  <a:lnTo>
                    <a:pt x="30868" y="12548"/>
                  </a:lnTo>
                  <a:lnTo>
                    <a:pt x="30994" y="12523"/>
                  </a:lnTo>
                  <a:lnTo>
                    <a:pt x="31422" y="12498"/>
                  </a:lnTo>
                  <a:lnTo>
                    <a:pt x="31661" y="12498"/>
                  </a:lnTo>
                  <a:lnTo>
                    <a:pt x="31673" y="12561"/>
                  </a:lnTo>
                  <a:lnTo>
                    <a:pt x="31698" y="12724"/>
                  </a:lnTo>
                  <a:lnTo>
                    <a:pt x="31698" y="12812"/>
                  </a:lnTo>
                  <a:lnTo>
                    <a:pt x="31711" y="12988"/>
                  </a:lnTo>
                  <a:lnTo>
                    <a:pt x="31761" y="13051"/>
                  </a:lnTo>
                  <a:lnTo>
                    <a:pt x="32038" y="13152"/>
                  </a:lnTo>
                  <a:lnTo>
                    <a:pt x="32239" y="13190"/>
                  </a:lnTo>
                  <a:lnTo>
                    <a:pt x="32252" y="13290"/>
                  </a:lnTo>
                  <a:lnTo>
                    <a:pt x="32239" y="13517"/>
                  </a:lnTo>
                  <a:lnTo>
                    <a:pt x="32201" y="13605"/>
                  </a:lnTo>
                  <a:lnTo>
                    <a:pt x="32063" y="13743"/>
                  </a:lnTo>
                  <a:lnTo>
                    <a:pt x="32038" y="13831"/>
                  </a:lnTo>
                  <a:lnTo>
                    <a:pt x="32013" y="13982"/>
                  </a:lnTo>
                  <a:lnTo>
                    <a:pt x="32063" y="14158"/>
                  </a:lnTo>
                  <a:lnTo>
                    <a:pt x="32138" y="14258"/>
                  </a:lnTo>
                  <a:lnTo>
                    <a:pt x="32453" y="14422"/>
                  </a:lnTo>
                  <a:lnTo>
                    <a:pt x="32503" y="14447"/>
                  </a:lnTo>
                  <a:lnTo>
                    <a:pt x="32855" y="14522"/>
                  </a:lnTo>
                  <a:lnTo>
                    <a:pt x="33345" y="14535"/>
                  </a:lnTo>
                  <a:lnTo>
                    <a:pt x="33459" y="14497"/>
                  </a:lnTo>
                  <a:lnTo>
                    <a:pt x="33597" y="14422"/>
                  </a:lnTo>
                  <a:lnTo>
                    <a:pt x="33609" y="14359"/>
                  </a:lnTo>
                  <a:lnTo>
                    <a:pt x="33584" y="14309"/>
                  </a:lnTo>
                  <a:lnTo>
                    <a:pt x="33521" y="14195"/>
                  </a:lnTo>
                  <a:lnTo>
                    <a:pt x="33484" y="14070"/>
                  </a:lnTo>
                  <a:lnTo>
                    <a:pt x="33521" y="14019"/>
                  </a:lnTo>
                  <a:lnTo>
                    <a:pt x="33572" y="14019"/>
                  </a:lnTo>
                  <a:lnTo>
                    <a:pt x="33773" y="14045"/>
                  </a:lnTo>
                  <a:lnTo>
                    <a:pt x="33899" y="14107"/>
                  </a:lnTo>
                  <a:lnTo>
                    <a:pt x="33974" y="14120"/>
                  </a:lnTo>
                  <a:lnTo>
                    <a:pt x="34138" y="14082"/>
                  </a:lnTo>
                  <a:lnTo>
                    <a:pt x="34226" y="14019"/>
                  </a:lnTo>
                  <a:lnTo>
                    <a:pt x="34427" y="13793"/>
                  </a:lnTo>
                  <a:lnTo>
                    <a:pt x="34527" y="13630"/>
                  </a:lnTo>
                  <a:lnTo>
                    <a:pt x="34527" y="13605"/>
                  </a:lnTo>
                  <a:lnTo>
                    <a:pt x="34515" y="13567"/>
                  </a:lnTo>
                  <a:lnTo>
                    <a:pt x="34452" y="13554"/>
                  </a:lnTo>
                  <a:lnTo>
                    <a:pt x="34339" y="13554"/>
                  </a:lnTo>
                  <a:lnTo>
                    <a:pt x="34075" y="13542"/>
                  </a:lnTo>
                  <a:lnTo>
                    <a:pt x="33949" y="13479"/>
                  </a:lnTo>
                  <a:lnTo>
                    <a:pt x="33924" y="13429"/>
                  </a:lnTo>
                  <a:lnTo>
                    <a:pt x="33936" y="13315"/>
                  </a:lnTo>
                  <a:lnTo>
                    <a:pt x="34062" y="13114"/>
                  </a:lnTo>
                  <a:lnTo>
                    <a:pt x="34100" y="13051"/>
                  </a:lnTo>
                  <a:lnTo>
                    <a:pt x="34138" y="12988"/>
                  </a:lnTo>
                  <a:lnTo>
                    <a:pt x="34188" y="12838"/>
                  </a:lnTo>
                  <a:lnTo>
                    <a:pt x="34150" y="12724"/>
                  </a:lnTo>
                  <a:lnTo>
                    <a:pt x="34075" y="12561"/>
                  </a:lnTo>
                  <a:lnTo>
                    <a:pt x="33974" y="12196"/>
                  </a:lnTo>
                  <a:lnTo>
                    <a:pt x="33987" y="12121"/>
                  </a:lnTo>
                  <a:lnTo>
                    <a:pt x="34012" y="12071"/>
                  </a:lnTo>
                  <a:lnTo>
                    <a:pt x="34050" y="12020"/>
                  </a:lnTo>
                  <a:lnTo>
                    <a:pt x="34100" y="12045"/>
                  </a:lnTo>
                  <a:lnTo>
                    <a:pt x="34301" y="12221"/>
                  </a:lnTo>
                  <a:lnTo>
                    <a:pt x="34414" y="12335"/>
                  </a:lnTo>
                  <a:lnTo>
                    <a:pt x="34452" y="12322"/>
                  </a:lnTo>
                  <a:lnTo>
                    <a:pt x="34578" y="12209"/>
                  </a:lnTo>
                  <a:lnTo>
                    <a:pt x="34628" y="12121"/>
                  </a:lnTo>
                  <a:lnTo>
                    <a:pt x="34703" y="11932"/>
                  </a:lnTo>
                  <a:lnTo>
                    <a:pt x="34691" y="11857"/>
                  </a:lnTo>
                  <a:lnTo>
                    <a:pt x="34603" y="11756"/>
                  </a:lnTo>
                  <a:lnTo>
                    <a:pt x="34565" y="11630"/>
                  </a:lnTo>
                  <a:lnTo>
                    <a:pt x="34615" y="11467"/>
                  </a:lnTo>
                  <a:lnTo>
                    <a:pt x="34691" y="11417"/>
                  </a:lnTo>
                  <a:lnTo>
                    <a:pt x="34854" y="11505"/>
                  </a:lnTo>
                  <a:lnTo>
                    <a:pt x="35018" y="11693"/>
                  </a:lnTo>
                  <a:lnTo>
                    <a:pt x="35093" y="11844"/>
                  </a:lnTo>
                  <a:lnTo>
                    <a:pt x="35143" y="11907"/>
                  </a:lnTo>
                  <a:lnTo>
                    <a:pt x="35231" y="11932"/>
                  </a:lnTo>
                  <a:lnTo>
                    <a:pt x="35332" y="11907"/>
                  </a:lnTo>
                  <a:lnTo>
                    <a:pt x="35357" y="11844"/>
                  </a:lnTo>
                  <a:lnTo>
                    <a:pt x="35332" y="11668"/>
                  </a:lnTo>
                  <a:lnTo>
                    <a:pt x="35370" y="11618"/>
                  </a:lnTo>
                  <a:lnTo>
                    <a:pt x="35395" y="11605"/>
                  </a:lnTo>
                  <a:lnTo>
                    <a:pt x="35407" y="11593"/>
                  </a:lnTo>
                  <a:lnTo>
                    <a:pt x="35508" y="11568"/>
                  </a:lnTo>
                  <a:lnTo>
                    <a:pt x="35621" y="11555"/>
                  </a:lnTo>
                  <a:lnTo>
                    <a:pt x="35609" y="11467"/>
                  </a:lnTo>
                  <a:lnTo>
                    <a:pt x="35533" y="11316"/>
                  </a:lnTo>
                  <a:lnTo>
                    <a:pt x="35470" y="11266"/>
                  </a:lnTo>
                  <a:lnTo>
                    <a:pt x="35319" y="11266"/>
                  </a:lnTo>
                  <a:lnTo>
                    <a:pt x="35093" y="11128"/>
                  </a:lnTo>
                  <a:lnTo>
                    <a:pt x="34980" y="11052"/>
                  </a:lnTo>
                  <a:lnTo>
                    <a:pt x="34879" y="11014"/>
                  </a:lnTo>
                  <a:lnTo>
                    <a:pt x="34628" y="10939"/>
                  </a:lnTo>
                  <a:lnTo>
                    <a:pt x="34552" y="10876"/>
                  </a:lnTo>
                  <a:lnTo>
                    <a:pt x="34439" y="10788"/>
                  </a:lnTo>
                  <a:lnTo>
                    <a:pt x="34314" y="10687"/>
                  </a:lnTo>
                  <a:lnTo>
                    <a:pt x="34301" y="10625"/>
                  </a:lnTo>
                  <a:lnTo>
                    <a:pt x="34263" y="10411"/>
                  </a:lnTo>
                  <a:lnTo>
                    <a:pt x="34213" y="10361"/>
                  </a:lnTo>
                  <a:lnTo>
                    <a:pt x="34100" y="10348"/>
                  </a:lnTo>
                  <a:lnTo>
                    <a:pt x="33962" y="10323"/>
                  </a:lnTo>
                  <a:lnTo>
                    <a:pt x="33936" y="10323"/>
                  </a:lnTo>
                  <a:lnTo>
                    <a:pt x="33911" y="10310"/>
                  </a:lnTo>
                  <a:lnTo>
                    <a:pt x="33760" y="10285"/>
                  </a:lnTo>
                  <a:lnTo>
                    <a:pt x="33622" y="10247"/>
                  </a:lnTo>
                  <a:lnTo>
                    <a:pt x="33597" y="10235"/>
                  </a:lnTo>
                  <a:lnTo>
                    <a:pt x="33572" y="10222"/>
                  </a:lnTo>
                  <a:lnTo>
                    <a:pt x="33547" y="10210"/>
                  </a:lnTo>
                  <a:lnTo>
                    <a:pt x="33534" y="10197"/>
                  </a:lnTo>
                  <a:lnTo>
                    <a:pt x="33509" y="10134"/>
                  </a:lnTo>
                  <a:lnTo>
                    <a:pt x="33446" y="10021"/>
                  </a:lnTo>
                  <a:lnTo>
                    <a:pt x="33471" y="9958"/>
                  </a:lnTo>
                  <a:lnTo>
                    <a:pt x="33521" y="9933"/>
                  </a:lnTo>
                  <a:lnTo>
                    <a:pt x="33635" y="9895"/>
                  </a:lnTo>
                  <a:lnTo>
                    <a:pt x="33735" y="9845"/>
                  </a:lnTo>
                  <a:lnTo>
                    <a:pt x="33748" y="9807"/>
                  </a:lnTo>
                  <a:lnTo>
                    <a:pt x="33760" y="9757"/>
                  </a:lnTo>
                  <a:lnTo>
                    <a:pt x="33773" y="9656"/>
                  </a:lnTo>
                  <a:lnTo>
                    <a:pt x="33697" y="9606"/>
                  </a:lnTo>
                  <a:lnTo>
                    <a:pt x="33647" y="9581"/>
                  </a:lnTo>
                  <a:lnTo>
                    <a:pt x="33609" y="9556"/>
                  </a:lnTo>
                  <a:lnTo>
                    <a:pt x="33484" y="9468"/>
                  </a:lnTo>
                  <a:lnTo>
                    <a:pt x="33459" y="9455"/>
                  </a:lnTo>
                  <a:lnTo>
                    <a:pt x="33446" y="9418"/>
                  </a:lnTo>
                  <a:lnTo>
                    <a:pt x="33446" y="9254"/>
                  </a:lnTo>
                  <a:lnTo>
                    <a:pt x="33471" y="9166"/>
                  </a:lnTo>
                  <a:lnTo>
                    <a:pt x="33521" y="9141"/>
                  </a:lnTo>
                  <a:lnTo>
                    <a:pt x="33723" y="9128"/>
                  </a:lnTo>
                  <a:lnTo>
                    <a:pt x="33848" y="9128"/>
                  </a:lnTo>
                  <a:lnTo>
                    <a:pt x="33999" y="9053"/>
                  </a:lnTo>
                  <a:lnTo>
                    <a:pt x="34087" y="8990"/>
                  </a:lnTo>
                  <a:lnTo>
                    <a:pt x="34125" y="8940"/>
                  </a:lnTo>
                  <a:lnTo>
                    <a:pt x="34087" y="8839"/>
                  </a:lnTo>
                  <a:lnTo>
                    <a:pt x="33861" y="8613"/>
                  </a:lnTo>
                  <a:lnTo>
                    <a:pt x="33685" y="8424"/>
                  </a:lnTo>
                  <a:lnTo>
                    <a:pt x="33635" y="8399"/>
                  </a:lnTo>
                  <a:lnTo>
                    <a:pt x="33521" y="8487"/>
                  </a:lnTo>
                  <a:lnTo>
                    <a:pt x="33496" y="8563"/>
                  </a:lnTo>
                  <a:lnTo>
                    <a:pt x="33484" y="8638"/>
                  </a:lnTo>
                  <a:lnTo>
                    <a:pt x="33421" y="8651"/>
                  </a:lnTo>
                  <a:lnTo>
                    <a:pt x="33333" y="8663"/>
                  </a:lnTo>
                  <a:lnTo>
                    <a:pt x="33220" y="8701"/>
                  </a:lnTo>
                  <a:lnTo>
                    <a:pt x="33169" y="8663"/>
                  </a:lnTo>
                  <a:lnTo>
                    <a:pt x="33144" y="8625"/>
                  </a:lnTo>
                  <a:lnTo>
                    <a:pt x="33031" y="8399"/>
                  </a:lnTo>
                  <a:lnTo>
                    <a:pt x="32981" y="8248"/>
                  </a:lnTo>
                  <a:lnTo>
                    <a:pt x="32981" y="8148"/>
                  </a:lnTo>
                  <a:lnTo>
                    <a:pt x="33056" y="8009"/>
                  </a:lnTo>
                  <a:lnTo>
                    <a:pt x="33195" y="7846"/>
                  </a:lnTo>
                  <a:lnTo>
                    <a:pt x="33270" y="7745"/>
                  </a:lnTo>
                  <a:lnTo>
                    <a:pt x="33295" y="7708"/>
                  </a:lnTo>
                  <a:lnTo>
                    <a:pt x="33358" y="7632"/>
                  </a:lnTo>
                  <a:lnTo>
                    <a:pt x="33333" y="7544"/>
                  </a:lnTo>
                  <a:lnTo>
                    <a:pt x="33283" y="7406"/>
                  </a:lnTo>
                  <a:lnTo>
                    <a:pt x="33283" y="7293"/>
                  </a:lnTo>
                  <a:lnTo>
                    <a:pt x="33320" y="7129"/>
                  </a:lnTo>
                  <a:lnTo>
                    <a:pt x="33308" y="7016"/>
                  </a:lnTo>
                  <a:lnTo>
                    <a:pt x="33195" y="6978"/>
                  </a:lnTo>
                  <a:lnTo>
                    <a:pt x="33107" y="6978"/>
                  </a:lnTo>
                  <a:lnTo>
                    <a:pt x="33031" y="7016"/>
                  </a:lnTo>
                  <a:lnTo>
                    <a:pt x="32993" y="7029"/>
                  </a:lnTo>
                  <a:lnTo>
                    <a:pt x="32918" y="6978"/>
                  </a:lnTo>
                  <a:lnTo>
                    <a:pt x="32842" y="6878"/>
                  </a:lnTo>
                  <a:lnTo>
                    <a:pt x="32780" y="6790"/>
                  </a:lnTo>
                  <a:lnTo>
                    <a:pt x="32729" y="6752"/>
                  </a:lnTo>
                  <a:lnTo>
                    <a:pt x="32729" y="6689"/>
                  </a:lnTo>
                  <a:lnTo>
                    <a:pt x="32754" y="6626"/>
                  </a:lnTo>
                  <a:lnTo>
                    <a:pt x="32880" y="6614"/>
                  </a:lnTo>
                  <a:lnTo>
                    <a:pt x="33006" y="6551"/>
                  </a:lnTo>
                  <a:lnTo>
                    <a:pt x="33044" y="6488"/>
                  </a:lnTo>
                  <a:lnTo>
                    <a:pt x="33119" y="6324"/>
                  </a:lnTo>
                  <a:lnTo>
                    <a:pt x="33119" y="6249"/>
                  </a:lnTo>
                  <a:lnTo>
                    <a:pt x="33094" y="6224"/>
                  </a:lnTo>
                  <a:lnTo>
                    <a:pt x="32893" y="6174"/>
                  </a:lnTo>
                  <a:lnTo>
                    <a:pt x="32780" y="6174"/>
                  </a:lnTo>
                  <a:lnTo>
                    <a:pt x="32754" y="6199"/>
                  </a:lnTo>
                  <a:lnTo>
                    <a:pt x="32679" y="6236"/>
                  </a:lnTo>
                  <a:lnTo>
                    <a:pt x="32641" y="6224"/>
                  </a:lnTo>
                  <a:lnTo>
                    <a:pt x="32641" y="6186"/>
                  </a:lnTo>
                  <a:lnTo>
                    <a:pt x="32679" y="6035"/>
                  </a:lnTo>
                  <a:lnTo>
                    <a:pt x="32780" y="5960"/>
                  </a:lnTo>
                  <a:lnTo>
                    <a:pt x="32830" y="5872"/>
                  </a:lnTo>
                  <a:lnTo>
                    <a:pt x="32842" y="5771"/>
                  </a:lnTo>
                  <a:lnTo>
                    <a:pt x="32805" y="5646"/>
                  </a:lnTo>
                  <a:lnTo>
                    <a:pt x="32729" y="5557"/>
                  </a:lnTo>
                  <a:lnTo>
                    <a:pt x="32692" y="5545"/>
                  </a:lnTo>
                  <a:lnTo>
                    <a:pt x="32641" y="5520"/>
                  </a:lnTo>
                  <a:lnTo>
                    <a:pt x="32591" y="5545"/>
                  </a:lnTo>
                  <a:lnTo>
                    <a:pt x="32453" y="5671"/>
                  </a:lnTo>
                  <a:lnTo>
                    <a:pt x="32327" y="5734"/>
                  </a:lnTo>
                  <a:lnTo>
                    <a:pt x="32189" y="5683"/>
                  </a:lnTo>
                  <a:lnTo>
                    <a:pt x="32126" y="5633"/>
                  </a:lnTo>
                  <a:lnTo>
                    <a:pt x="31962" y="5557"/>
                  </a:lnTo>
                  <a:lnTo>
                    <a:pt x="31749" y="5495"/>
                  </a:lnTo>
                  <a:lnTo>
                    <a:pt x="31686" y="5482"/>
                  </a:lnTo>
                  <a:lnTo>
                    <a:pt x="31535" y="5495"/>
                  </a:lnTo>
                  <a:lnTo>
                    <a:pt x="31459" y="5633"/>
                  </a:lnTo>
                  <a:lnTo>
                    <a:pt x="31346" y="5884"/>
                  </a:lnTo>
                  <a:lnTo>
                    <a:pt x="31246" y="6060"/>
                  </a:lnTo>
                  <a:lnTo>
                    <a:pt x="31082" y="6312"/>
                  </a:lnTo>
                  <a:lnTo>
                    <a:pt x="30919" y="6450"/>
                  </a:lnTo>
                  <a:lnTo>
                    <a:pt x="30780" y="6526"/>
                  </a:lnTo>
                  <a:lnTo>
                    <a:pt x="30680" y="6551"/>
                  </a:lnTo>
                  <a:lnTo>
                    <a:pt x="30592" y="6538"/>
                  </a:lnTo>
                  <a:lnTo>
                    <a:pt x="30454" y="6614"/>
                  </a:lnTo>
                  <a:lnTo>
                    <a:pt x="30303" y="6765"/>
                  </a:lnTo>
                  <a:lnTo>
                    <a:pt x="30215" y="6865"/>
                  </a:lnTo>
                  <a:lnTo>
                    <a:pt x="29913" y="6878"/>
                  </a:lnTo>
                  <a:lnTo>
                    <a:pt x="29661" y="6865"/>
                  </a:lnTo>
                  <a:lnTo>
                    <a:pt x="29649" y="6840"/>
                  </a:lnTo>
                  <a:lnTo>
                    <a:pt x="29599" y="6651"/>
                  </a:lnTo>
                  <a:lnTo>
                    <a:pt x="29561" y="6651"/>
                  </a:lnTo>
                  <a:lnTo>
                    <a:pt x="29422" y="6752"/>
                  </a:lnTo>
                  <a:lnTo>
                    <a:pt x="29347" y="6802"/>
                  </a:lnTo>
                  <a:lnTo>
                    <a:pt x="29184" y="6802"/>
                  </a:lnTo>
                  <a:lnTo>
                    <a:pt x="28932" y="6739"/>
                  </a:lnTo>
                  <a:lnTo>
                    <a:pt x="28630" y="6626"/>
                  </a:lnTo>
                  <a:lnTo>
                    <a:pt x="28354" y="6563"/>
                  </a:lnTo>
                  <a:lnTo>
                    <a:pt x="28266" y="6563"/>
                  </a:lnTo>
                  <a:lnTo>
                    <a:pt x="27977" y="6601"/>
                  </a:lnTo>
                  <a:lnTo>
                    <a:pt x="27964" y="6601"/>
                  </a:lnTo>
                  <a:lnTo>
                    <a:pt x="27813" y="6626"/>
                  </a:lnTo>
                  <a:lnTo>
                    <a:pt x="27738" y="6651"/>
                  </a:lnTo>
                  <a:lnTo>
                    <a:pt x="27725" y="6651"/>
                  </a:lnTo>
                  <a:lnTo>
                    <a:pt x="27675" y="6664"/>
                  </a:lnTo>
                  <a:lnTo>
                    <a:pt x="27624" y="6639"/>
                  </a:lnTo>
                  <a:lnTo>
                    <a:pt x="27423" y="6551"/>
                  </a:lnTo>
                  <a:lnTo>
                    <a:pt x="27298" y="6488"/>
                  </a:lnTo>
                  <a:lnTo>
                    <a:pt x="27147" y="6463"/>
                  </a:lnTo>
                  <a:lnTo>
                    <a:pt x="26908" y="6513"/>
                  </a:lnTo>
                  <a:lnTo>
                    <a:pt x="26845" y="6551"/>
                  </a:lnTo>
                  <a:lnTo>
                    <a:pt x="26769" y="6589"/>
                  </a:lnTo>
                  <a:lnTo>
                    <a:pt x="26656" y="6639"/>
                  </a:lnTo>
                  <a:lnTo>
                    <a:pt x="26581" y="6639"/>
                  </a:lnTo>
                  <a:lnTo>
                    <a:pt x="26568" y="6626"/>
                  </a:lnTo>
                  <a:lnTo>
                    <a:pt x="26531" y="6601"/>
                  </a:lnTo>
                  <a:lnTo>
                    <a:pt x="26518" y="6589"/>
                  </a:lnTo>
                  <a:lnTo>
                    <a:pt x="26505" y="6576"/>
                  </a:lnTo>
                  <a:lnTo>
                    <a:pt x="26430" y="6475"/>
                  </a:lnTo>
                  <a:lnTo>
                    <a:pt x="26355" y="6387"/>
                  </a:lnTo>
                  <a:lnTo>
                    <a:pt x="26342" y="6375"/>
                  </a:lnTo>
                  <a:lnTo>
                    <a:pt x="26329" y="6362"/>
                  </a:lnTo>
                  <a:lnTo>
                    <a:pt x="26317" y="6350"/>
                  </a:lnTo>
                  <a:lnTo>
                    <a:pt x="26292" y="6324"/>
                  </a:lnTo>
                  <a:lnTo>
                    <a:pt x="26254" y="6312"/>
                  </a:lnTo>
                  <a:lnTo>
                    <a:pt x="26204" y="6287"/>
                  </a:lnTo>
                  <a:lnTo>
                    <a:pt x="26191" y="6287"/>
                  </a:lnTo>
                  <a:lnTo>
                    <a:pt x="26179" y="6274"/>
                  </a:lnTo>
                  <a:lnTo>
                    <a:pt x="26166" y="6274"/>
                  </a:lnTo>
                  <a:lnTo>
                    <a:pt x="26141" y="6262"/>
                  </a:lnTo>
                  <a:lnTo>
                    <a:pt x="26116" y="6249"/>
                  </a:lnTo>
                  <a:lnTo>
                    <a:pt x="25826" y="6161"/>
                  </a:lnTo>
                  <a:lnTo>
                    <a:pt x="25613" y="6098"/>
                  </a:lnTo>
                  <a:lnTo>
                    <a:pt x="25525" y="6086"/>
                  </a:lnTo>
                  <a:lnTo>
                    <a:pt x="25462" y="6048"/>
                  </a:lnTo>
                  <a:lnTo>
                    <a:pt x="25449" y="6035"/>
                  </a:lnTo>
                  <a:lnTo>
                    <a:pt x="25437" y="6010"/>
                  </a:lnTo>
                  <a:lnTo>
                    <a:pt x="25349" y="5834"/>
                  </a:lnTo>
                  <a:lnTo>
                    <a:pt x="25248" y="5671"/>
                  </a:lnTo>
                  <a:lnTo>
                    <a:pt x="25185" y="5532"/>
                  </a:lnTo>
                  <a:lnTo>
                    <a:pt x="25085" y="5394"/>
                  </a:lnTo>
                  <a:lnTo>
                    <a:pt x="25072" y="5369"/>
                  </a:lnTo>
                  <a:lnTo>
                    <a:pt x="25047" y="5356"/>
                  </a:lnTo>
                  <a:lnTo>
                    <a:pt x="24883" y="5243"/>
                  </a:lnTo>
                  <a:lnTo>
                    <a:pt x="24758" y="5180"/>
                  </a:lnTo>
                  <a:lnTo>
                    <a:pt x="24657" y="5143"/>
                  </a:lnTo>
                  <a:lnTo>
                    <a:pt x="24481" y="5143"/>
                  </a:lnTo>
                  <a:lnTo>
                    <a:pt x="24204" y="5193"/>
                  </a:lnTo>
                  <a:lnTo>
                    <a:pt x="24066" y="5218"/>
                  </a:lnTo>
                  <a:lnTo>
                    <a:pt x="23752" y="5143"/>
                  </a:lnTo>
                  <a:lnTo>
                    <a:pt x="23551" y="4979"/>
                  </a:lnTo>
                  <a:lnTo>
                    <a:pt x="23274" y="4765"/>
                  </a:lnTo>
                  <a:lnTo>
                    <a:pt x="23261" y="4753"/>
                  </a:lnTo>
                  <a:lnTo>
                    <a:pt x="23173" y="4702"/>
                  </a:lnTo>
                  <a:lnTo>
                    <a:pt x="23073" y="4627"/>
                  </a:lnTo>
                  <a:lnTo>
                    <a:pt x="23060" y="4627"/>
                  </a:lnTo>
                  <a:lnTo>
                    <a:pt x="23060" y="4614"/>
                  </a:lnTo>
                  <a:lnTo>
                    <a:pt x="23048" y="4614"/>
                  </a:lnTo>
                  <a:lnTo>
                    <a:pt x="23035" y="4602"/>
                  </a:lnTo>
                  <a:lnTo>
                    <a:pt x="23023" y="4589"/>
                  </a:lnTo>
                  <a:lnTo>
                    <a:pt x="22972" y="4514"/>
                  </a:lnTo>
                  <a:lnTo>
                    <a:pt x="22947" y="4413"/>
                  </a:lnTo>
                  <a:lnTo>
                    <a:pt x="22897" y="4112"/>
                  </a:lnTo>
                  <a:lnTo>
                    <a:pt x="22796" y="3910"/>
                  </a:lnTo>
                  <a:lnTo>
                    <a:pt x="22608" y="3646"/>
                  </a:lnTo>
                  <a:lnTo>
                    <a:pt x="22444" y="3458"/>
                  </a:lnTo>
                  <a:lnTo>
                    <a:pt x="22344" y="3407"/>
                  </a:lnTo>
                  <a:lnTo>
                    <a:pt x="21992" y="3244"/>
                  </a:lnTo>
                  <a:lnTo>
                    <a:pt x="21589" y="3093"/>
                  </a:lnTo>
                  <a:lnTo>
                    <a:pt x="21363" y="2980"/>
                  </a:lnTo>
                  <a:lnTo>
                    <a:pt x="21124" y="2791"/>
                  </a:lnTo>
                  <a:lnTo>
                    <a:pt x="20860" y="2615"/>
                  </a:lnTo>
                  <a:lnTo>
                    <a:pt x="20797" y="2552"/>
                  </a:lnTo>
                  <a:lnTo>
                    <a:pt x="20747" y="2490"/>
                  </a:lnTo>
                  <a:lnTo>
                    <a:pt x="20722" y="2439"/>
                  </a:lnTo>
                  <a:lnTo>
                    <a:pt x="20696" y="2389"/>
                  </a:lnTo>
                  <a:lnTo>
                    <a:pt x="20684" y="2376"/>
                  </a:lnTo>
                  <a:lnTo>
                    <a:pt x="20684" y="2351"/>
                  </a:lnTo>
                  <a:lnTo>
                    <a:pt x="20684" y="2339"/>
                  </a:lnTo>
                  <a:lnTo>
                    <a:pt x="20671" y="2326"/>
                  </a:lnTo>
                  <a:lnTo>
                    <a:pt x="20671" y="2301"/>
                  </a:lnTo>
                  <a:lnTo>
                    <a:pt x="20659" y="2288"/>
                  </a:lnTo>
                  <a:lnTo>
                    <a:pt x="20659" y="2263"/>
                  </a:lnTo>
                  <a:lnTo>
                    <a:pt x="20659" y="2238"/>
                  </a:lnTo>
                  <a:lnTo>
                    <a:pt x="20646" y="2213"/>
                  </a:lnTo>
                  <a:lnTo>
                    <a:pt x="20646" y="2188"/>
                  </a:lnTo>
                  <a:lnTo>
                    <a:pt x="20646" y="2175"/>
                  </a:lnTo>
                  <a:lnTo>
                    <a:pt x="20634" y="2138"/>
                  </a:lnTo>
                  <a:lnTo>
                    <a:pt x="20634" y="2112"/>
                  </a:lnTo>
                  <a:lnTo>
                    <a:pt x="20634" y="2075"/>
                  </a:lnTo>
                  <a:lnTo>
                    <a:pt x="20634" y="2037"/>
                  </a:lnTo>
                  <a:lnTo>
                    <a:pt x="20621" y="2024"/>
                  </a:lnTo>
                  <a:lnTo>
                    <a:pt x="20621" y="2012"/>
                  </a:lnTo>
                  <a:lnTo>
                    <a:pt x="20621" y="1911"/>
                  </a:lnTo>
                  <a:lnTo>
                    <a:pt x="20621" y="1798"/>
                  </a:lnTo>
                  <a:lnTo>
                    <a:pt x="20621" y="1760"/>
                  </a:lnTo>
                  <a:lnTo>
                    <a:pt x="20470" y="1672"/>
                  </a:lnTo>
                  <a:lnTo>
                    <a:pt x="20294" y="1584"/>
                  </a:lnTo>
                  <a:lnTo>
                    <a:pt x="20080" y="1509"/>
                  </a:lnTo>
                  <a:lnTo>
                    <a:pt x="19791" y="1333"/>
                  </a:lnTo>
                  <a:lnTo>
                    <a:pt x="19577" y="1094"/>
                  </a:lnTo>
                  <a:lnTo>
                    <a:pt x="19452" y="893"/>
                  </a:lnTo>
                  <a:lnTo>
                    <a:pt x="19313" y="767"/>
                  </a:lnTo>
                  <a:lnTo>
                    <a:pt x="19175" y="692"/>
                  </a:lnTo>
                  <a:lnTo>
                    <a:pt x="19074" y="679"/>
                  </a:lnTo>
                  <a:lnTo>
                    <a:pt x="18584" y="604"/>
                  </a:lnTo>
                  <a:lnTo>
                    <a:pt x="18433" y="541"/>
                  </a:lnTo>
                  <a:lnTo>
                    <a:pt x="18119" y="352"/>
                  </a:lnTo>
                  <a:lnTo>
                    <a:pt x="17893" y="189"/>
                  </a:lnTo>
                  <a:lnTo>
                    <a:pt x="17704" y="63"/>
                  </a:lnTo>
                  <a:lnTo>
                    <a:pt x="17553"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grpSp>
      <p:grpSp>
        <p:nvGrpSpPr>
          <p:cNvPr id="194" name="Group 92">
            <a:extLst>
              <a:ext uri="{FF2B5EF4-FFF2-40B4-BE49-F238E27FC236}">
                <a16:creationId xmlns:a16="http://schemas.microsoft.com/office/drawing/2014/main" id="{BC38C2FA-36B7-A2E0-5EA2-D8ECFE8B9763}"/>
              </a:ext>
            </a:extLst>
          </p:cNvPr>
          <p:cNvGrpSpPr>
            <a:grpSpLocks/>
          </p:cNvGrpSpPr>
          <p:nvPr/>
        </p:nvGrpSpPr>
        <p:grpSpPr bwMode="auto">
          <a:xfrm>
            <a:off x="3657639" y="4670889"/>
            <a:ext cx="582350" cy="579048"/>
            <a:chOff x="2931" y="2742"/>
            <a:chExt cx="529" cy="526"/>
          </a:xfrm>
          <a:noFill/>
        </p:grpSpPr>
        <p:sp>
          <p:nvSpPr>
            <p:cNvPr id="195" name="Freeform 93">
              <a:extLst>
                <a:ext uri="{FF2B5EF4-FFF2-40B4-BE49-F238E27FC236}">
                  <a16:creationId xmlns:a16="http://schemas.microsoft.com/office/drawing/2014/main" id="{C28E0D74-4157-84D3-A06C-E4A8B4D9B8E5}"/>
                </a:ext>
              </a:extLst>
            </p:cNvPr>
            <p:cNvSpPr>
              <a:spLocks/>
            </p:cNvSpPr>
            <p:nvPr/>
          </p:nvSpPr>
          <p:spPr bwMode="auto">
            <a:xfrm>
              <a:off x="2931" y="3109"/>
              <a:ext cx="134" cy="159"/>
            </a:xfrm>
            <a:custGeom>
              <a:avLst/>
              <a:gdLst>
                <a:gd name="T0" fmla="*/ 0 w 63"/>
                <a:gd name="T1" fmla="*/ 15 h 75"/>
                <a:gd name="T2" fmla="*/ 21 w 63"/>
                <a:gd name="T3" fmla="*/ 1 h 75"/>
                <a:gd name="T4" fmla="*/ 26 w 63"/>
                <a:gd name="T5" fmla="*/ 3 h 75"/>
                <a:gd name="T6" fmla="*/ 62 w 63"/>
                <a:gd name="T7" fmla="*/ 60 h 75"/>
                <a:gd name="T8" fmla="*/ 60 w 63"/>
                <a:gd name="T9" fmla="*/ 65 h 75"/>
                <a:gd name="T10" fmla="*/ 44 w 63"/>
                <a:gd name="T11" fmla="*/ 75 h 75"/>
              </a:gdLst>
              <a:ahLst/>
              <a:cxnLst>
                <a:cxn ang="0">
                  <a:pos x="T0" y="T1"/>
                </a:cxn>
                <a:cxn ang="0">
                  <a:pos x="T2" y="T3"/>
                </a:cxn>
                <a:cxn ang="0">
                  <a:pos x="T4" y="T5"/>
                </a:cxn>
                <a:cxn ang="0">
                  <a:pos x="T6" y="T7"/>
                </a:cxn>
                <a:cxn ang="0">
                  <a:pos x="T8" y="T9"/>
                </a:cxn>
                <a:cxn ang="0">
                  <a:pos x="T10" y="T11"/>
                </a:cxn>
              </a:cxnLst>
              <a:rect l="0" t="0" r="r" b="b"/>
              <a:pathLst>
                <a:path w="63" h="75">
                  <a:moveTo>
                    <a:pt x="0" y="15"/>
                  </a:moveTo>
                  <a:cubicBezTo>
                    <a:pt x="21" y="1"/>
                    <a:pt x="21" y="1"/>
                    <a:pt x="21" y="1"/>
                  </a:cubicBezTo>
                  <a:cubicBezTo>
                    <a:pt x="22" y="0"/>
                    <a:pt x="25" y="1"/>
                    <a:pt x="26" y="3"/>
                  </a:cubicBezTo>
                  <a:cubicBezTo>
                    <a:pt x="62" y="60"/>
                    <a:pt x="62" y="60"/>
                    <a:pt x="62" y="60"/>
                  </a:cubicBezTo>
                  <a:cubicBezTo>
                    <a:pt x="63" y="61"/>
                    <a:pt x="62" y="64"/>
                    <a:pt x="60" y="65"/>
                  </a:cubicBezTo>
                  <a:cubicBezTo>
                    <a:pt x="44" y="75"/>
                    <a:pt x="44" y="75"/>
                    <a:pt x="44" y="75"/>
                  </a:cubicBezTo>
                </a:path>
              </a:pathLst>
            </a:cu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96" name="Freeform 94">
              <a:extLst>
                <a:ext uri="{FF2B5EF4-FFF2-40B4-BE49-F238E27FC236}">
                  <a16:creationId xmlns:a16="http://schemas.microsoft.com/office/drawing/2014/main" id="{5EFF6715-E4F5-078E-A80D-AECAA34B8B7C}"/>
                </a:ext>
              </a:extLst>
            </p:cNvPr>
            <p:cNvSpPr>
              <a:spLocks/>
            </p:cNvSpPr>
            <p:nvPr/>
          </p:nvSpPr>
          <p:spPr bwMode="auto">
            <a:xfrm>
              <a:off x="2995" y="3056"/>
              <a:ext cx="292" cy="70"/>
            </a:xfrm>
            <a:custGeom>
              <a:avLst/>
              <a:gdLst>
                <a:gd name="T0" fmla="*/ 74 w 138"/>
                <a:gd name="T1" fmla="*/ 32 h 33"/>
                <a:gd name="T2" fmla="*/ 122 w 138"/>
                <a:gd name="T3" fmla="*/ 32 h 33"/>
                <a:gd name="T4" fmla="*/ 138 w 138"/>
                <a:gd name="T5" fmla="*/ 16 h 33"/>
                <a:gd name="T6" fmla="*/ 122 w 138"/>
                <a:gd name="T7" fmla="*/ 0 h 33"/>
                <a:gd name="T8" fmla="*/ 57 w 138"/>
                <a:gd name="T9" fmla="*/ 0 h 33"/>
                <a:gd name="T10" fmla="*/ 44 w 138"/>
                <a:gd name="T11" fmla="*/ 4 h 33"/>
                <a:gd name="T12" fmla="*/ 0 w 13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38" h="33">
                  <a:moveTo>
                    <a:pt x="74" y="32"/>
                  </a:moveTo>
                  <a:cubicBezTo>
                    <a:pt x="122" y="32"/>
                    <a:pt x="122" y="32"/>
                    <a:pt x="122" y="32"/>
                  </a:cubicBezTo>
                  <a:cubicBezTo>
                    <a:pt x="131" y="32"/>
                    <a:pt x="138" y="25"/>
                    <a:pt x="138" y="16"/>
                  </a:cubicBezTo>
                  <a:cubicBezTo>
                    <a:pt x="138" y="7"/>
                    <a:pt x="131" y="0"/>
                    <a:pt x="122" y="0"/>
                  </a:cubicBezTo>
                  <a:cubicBezTo>
                    <a:pt x="57" y="0"/>
                    <a:pt x="57" y="0"/>
                    <a:pt x="57" y="0"/>
                  </a:cubicBezTo>
                  <a:cubicBezTo>
                    <a:pt x="53" y="0"/>
                    <a:pt x="48" y="1"/>
                    <a:pt x="44" y="4"/>
                  </a:cubicBezTo>
                  <a:cubicBezTo>
                    <a:pt x="0" y="33"/>
                    <a:pt x="0" y="33"/>
                    <a:pt x="0" y="33"/>
                  </a:cubicBezTo>
                </a:path>
              </a:pathLst>
            </a:cu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97" name="Freeform 95">
              <a:extLst>
                <a:ext uri="{FF2B5EF4-FFF2-40B4-BE49-F238E27FC236}">
                  <a16:creationId xmlns:a16="http://schemas.microsoft.com/office/drawing/2014/main" id="{2E46452F-8A40-179D-5087-174F9A037091}"/>
                </a:ext>
              </a:extLst>
            </p:cNvPr>
            <p:cNvSpPr>
              <a:spLocks/>
            </p:cNvSpPr>
            <p:nvPr/>
          </p:nvSpPr>
          <p:spPr bwMode="auto">
            <a:xfrm>
              <a:off x="3058" y="3060"/>
              <a:ext cx="402" cy="169"/>
            </a:xfrm>
            <a:custGeom>
              <a:avLst/>
              <a:gdLst>
                <a:gd name="T0" fmla="*/ 97 w 190"/>
                <a:gd name="T1" fmla="*/ 29 h 80"/>
                <a:gd name="T2" fmla="*/ 166 w 190"/>
                <a:gd name="T3" fmla="*/ 3 h 80"/>
                <a:gd name="T4" fmla="*/ 187 w 190"/>
                <a:gd name="T5" fmla="*/ 12 h 80"/>
                <a:gd name="T6" fmla="*/ 178 w 190"/>
                <a:gd name="T7" fmla="*/ 33 h 80"/>
                <a:gd name="T8" fmla="*/ 107 w 190"/>
                <a:gd name="T9" fmla="*/ 63 h 80"/>
                <a:gd name="T10" fmla="*/ 92 w 190"/>
                <a:gd name="T11" fmla="*/ 66 h 80"/>
                <a:gd name="T12" fmla="*/ 30 w 190"/>
                <a:gd name="T13" fmla="*/ 66 h 80"/>
                <a:gd name="T14" fmla="*/ 16 w 190"/>
                <a:gd name="T15" fmla="*/ 70 h 80"/>
                <a:gd name="T16" fmla="*/ 0 w 19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80">
                  <a:moveTo>
                    <a:pt x="97" y="29"/>
                  </a:moveTo>
                  <a:cubicBezTo>
                    <a:pt x="166" y="3"/>
                    <a:pt x="166" y="3"/>
                    <a:pt x="166" y="3"/>
                  </a:cubicBezTo>
                  <a:cubicBezTo>
                    <a:pt x="174" y="0"/>
                    <a:pt x="183" y="4"/>
                    <a:pt x="187" y="12"/>
                  </a:cubicBezTo>
                  <a:cubicBezTo>
                    <a:pt x="190" y="20"/>
                    <a:pt x="186" y="30"/>
                    <a:pt x="178" y="33"/>
                  </a:cubicBezTo>
                  <a:cubicBezTo>
                    <a:pt x="107" y="63"/>
                    <a:pt x="107" y="63"/>
                    <a:pt x="107" y="63"/>
                  </a:cubicBezTo>
                  <a:cubicBezTo>
                    <a:pt x="103" y="65"/>
                    <a:pt x="97" y="66"/>
                    <a:pt x="92" y="66"/>
                  </a:cubicBezTo>
                  <a:cubicBezTo>
                    <a:pt x="30" y="66"/>
                    <a:pt x="30" y="66"/>
                    <a:pt x="30" y="66"/>
                  </a:cubicBezTo>
                  <a:cubicBezTo>
                    <a:pt x="25" y="66"/>
                    <a:pt x="20" y="67"/>
                    <a:pt x="16" y="70"/>
                  </a:cubicBezTo>
                  <a:cubicBezTo>
                    <a:pt x="0" y="80"/>
                    <a:pt x="0" y="80"/>
                    <a:pt x="0" y="80"/>
                  </a:cubicBezTo>
                </a:path>
              </a:pathLst>
            </a:cu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98" name="Freeform 96">
              <a:extLst>
                <a:ext uri="{FF2B5EF4-FFF2-40B4-BE49-F238E27FC236}">
                  <a16:creationId xmlns:a16="http://schemas.microsoft.com/office/drawing/2014/main" id="{0B190776-6927-E20B-8BB3-A8F2F55E6E4F}"/>
                </a:ext>
              </a:extLst>
            </p:cNvPr>
            <p:cNvSpPr>
              <a:spLocks/>
            </p:cNvSpPr>
            <p:nvPr/>
          </p:nvSpPr>
          <p:spPr bwMode="auto">
            <a:xfrm>
              <a:off x="3084" y="2742"/>
              <a:ext cx="355" cy="288"/>
            </a:xfrm>
            <a:custGeom>
              <a:avLst/>
              <a:gdLst>
                <a:gd name="T0" fmla="*/ 15 w 168"/>
                <a:gd name="T1" fmla="*/ 132 h 136"/>
                <a:gd name="T2" fmla="*/ 0 w 168"/>
                <a:gd name="T3" fmla="*/ 84 h 136"/>
                <a:gd name="T4" fmla="*/ 84 w 168"/>
                <a:gd name="T5" fmla="*/ 0 h 136"/>
                <a:gd name="T6" fmla="*/ 168 w 168"/>
                <a:gd name="T7" fmla="*/ 84 h 136"/>
                <a:gd name="T8" fmla="*/ 150 w 168"/>
                <a:gd name="T9" fmla="*/ 136 h 136"/>
              </a:gdLst>
              <a:ahLst/>
              <a:cxnLst>
                <a:cxn ang="0">
                  <a:pos x="T0" y="T1"/>
                </a:cxn>
                <a:cxn ang="0">
                  <a:pos x="T2" y="T3"/>
                </a:cxn>
                <a:cxn ang="0">
                  <a:pos x="T4" y="T5"/>
                </a:cxn>
                <a:cxn ang="0">
                  <a:pos x="T6" y="T7"/>
                </a:cxn>
                <a:cxn ang="0">
                  <a:pos x="T8" y="T9"/>
                </a:cxn>
              </a:cxnLst>
              <a:rect l="0" t="0" r="r" b="b"/>
              <a:pathLst>
                <a:path w="168" h="136">
                  <a:moveTo>
                    <a:pt x="15" y="132"/>
                  </a:moveTo>
                  <a:cubicBezTo>
                    <a:pt x="6" y="118"/>
                    <a:pt x="0" y="102"/>
                    <a:pt x="0" y="84"/>
                  </a:cubicBezTo>
                  <a:cubicBezTo>
                    <a:pt x="0" y="38"/>
                    <a:pt x="38" y="0"/>
                    <a:pt x="84" y="0"/>
                  </a:cubicBezTo>
                  <a:cubicBezTo>
                    <a:pt x="130" y="0"/>
                    <a:pt x="168" y="38"/>
                    <a:pt x="168" y="84"/>
                  </a:cubicBezTo>
                  <a:cubicBezTo>
                    <a:pt x="168" y="104"/>
                    <a:pt x="161" y="122"/>
                    <a:pt x="150" y="136"/>
                  </a:cubicBezTo>
                </a:path>
              </a:pathLst>
            </a:cu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199" name="Freeform 97">
              <a:extLst>
                <a:ext uri="{FF2B5EF4-FFF2-40B4-BE49-F238E27FC236}">
                  <a16:creationId xmlns:a16="http://schemas.microsoft.com/office/drawing/2014/main" id="{7FE02DE6-F3A1-338F-F9C0-7C761A08AB39}"/>
                </a:ext>
              </a:extLst>
            </p:cNvPr>
            <p:cNvSpPr>
              <a:spLocks/>
            </p:cNvSpPr>
            <p:nvPr/>
          </p:nvSpPr>
          <p:spPr bwMode="auto">
            <a:xfrm>
              <a:off x="3202" y="2827"/>
              <a:ext cx="101" cy="186"/>
            </a:xfrm>
            <a:custGeom>
              <a:avLst/>
              <a:gdLst>
                <a:gd name="T0" fmla="*/ 48 w 48"/>
                <a:gd name="T1" fmla="*/ 80 h 88"/>
                <a:gd name="T2" fmla="*/ 28 w 48"/>
                <a:gd name="T3" fmla="*/ 88 h 88"/>
                <a:gd name="T4" fmla="*/ 0 w 48"/>
                <a:gd name="T5" fmla="*/ 60 h 88"/>
                <a:gd name="T6" fmla="*/ 0 w 48"/>
                <a:gd name="T7" fmla="*/ 28 h 88"/>
                <a:gd name="T8" fmla="*/ 28 w 48"/>
                <a:gd name="T9" fmla="*/ 0 h 88"/>
                <a:gd name="T10" fmla="*/ 48 w 48"/>
                <a:gd name="T11" fmla="*/ 8 h 88"/>
              </a:gdLst>
              <a:ahLst/>
              <a:cxnLst>
                <a:cxn ang="0">
                  <a:pos x="T0" y="T1"/>
                </a:cxn>
                <a:cxn ang="0">
                  <a:pos x="T2" y="T3"/>
                </a:cxn>
                <a:cxn ang="0">
                  <a:pos x="T4" y="T5"/>
                </a:cxn>
                <a:cxn ang="0">
                  <a:pos x="T6" y="T7"/>
                </a:cxn>
                <a:cxn ang="0">
                  <a:pos x="T8" y="T9"/>
                </a:cxn>
                <a:cxn ang="0">
                  <a:pos x="T10" y="T11"/>
                </a:cxn>
              </a:cxnLst>
              <a:rect l="0" t="0" r="r" b="b"/>
              <a:pathLst>
                <a:path w="48" h="88">
                  <a:moveTo>
                    <a:pt x="48" y="80"/>
                  </a:moveTo>
                  <a:cubicBezTo>
                    <a:pt x="40" y="88"/>
                    <a:pt x="28" y="88"/>
                    <a:pt x="28" y="88"/>
                  </a:cubicBezTo>
                  <a:cubicBezTo>
                    <a:pt x="13" y="88"/>
                    <a:pt x="0" y="75"/>
                    <a:pt x="0" y="60"/>
                  </a:cubicBezTo>
                  <a:cubicBezTo>
                    <a:pt x="0" y="28"/>
                    <a:pt x="0" y="28"/>
                    <a:pt x="0" y="28"/>
                  </a:cubicBezTo>
                  <a:cubicBezTo>
                    <a:pt x="0" y="13"/>
                    <a:pt x="13" y="0"/>
                    <a:pt x="28" y="0"/>
                  </a:cubicBezTo>
                  <a:cubicBezTo>
                    <a:pt x="28" y="0"/>
                    <a:pt x="40" y="0"/>
                    <a:pt x="48" y="8"/>
                  </a:cubicBezTo>
                </a:path>
              </a:pathLst>
            </a:cu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200" name="Line 98">
              <a:extLst>
                <a:ext uri="{FF2B5EF4-FFF2-40B4-BE49-F238E27FC236}">
                  <a16:creationId xmlns:a16="http://schemas.microsoft.com/office/drawing/2014/main" id="{8700A560-43FC-44AA-7916-AD2C74C5987B}"/>
                </a:ext>
              </a:extLst>
            </p:cNvPr>
            <p:cNvSpPr>
              <a:spLocks noChangeShapeType="1"/>
            </p:cNvSpPr>
            <p:nvPr/>
          </p:nvSpPr>
          <p:spPr bwMode="auto">
            <a:xfrm>
              <a:off x="3177" y="2895"/>
              <a:ext cx="84" cy="0"/>
            </a:xfrm>
            <a:prstGeom prst="line">
              <a:avLst/>
            </a:pr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201" name="Line 99">
              <a:extLst>
                <a:ext uri="{FF2B5EF4-FFF2-40B4-BE49-F238E27FC236}">
                  <a16:creationId xmlns:a16="http://schemas.microsoft.com/office/drawing/2014/main" id="{8916A706-5927-017F-FF26-129AD299E3AE}"/>
                </a:ext>
              </a:extLst>
            </p:cNvPr>
            <p:cNvSpPr>
              <a:spLocks noChangeShapeType="1"/>
            </p:cNvSpPr>
            <p:nvPr/>
          </p:nvSpPr>
          <p:spPr bwMode="auto">
            <a:xfrm>
              <a:off x="3177" y="2946"/>
              <a:ext cx="84" cy="0"/>
            </a:xfrm>
            <a:prstGeom prst="line">
              <a:avLst/>
            </a:prstGeom>
            <a:grpFill/>
            <a:ln w="19050" cap="rnd">
              <a:solidFill>
                <a:srgbClr val="00767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Biome" panose="020B0503030204020804" pitchFamily="34" charset="0"/>
                <a:ea typeface="+mn-ea"/>
                <a:cs typeface="Biome" panose="020B0503030204020804" pitchFamily="34" charset="0"/>
              </a:endParaRPr>
            </a:p>
          </p:txBody>
        </p:sp>
      </p:grpSp>
      <p:grpSp>
        <p:nvGrpSpPr>
          <p:cNvPr id="204" name="Google Shape;1881;p38">
            <a:extLst>
              <a:ext uri="{FF2B5EF4-FFF2-40B4-BE49-F238E27FC236}">
                <a16:creationId xmlns:a16="http://schemas.microsoft.com/office/drawing/2014/main" id="{0664E027-899E-EBD6-42C1-97A400BC17E3}"/>
              </a:ext>
            </a:extLst>
          </p:cNvPr>
          <p:cNvGrpSpPr/>
          <p:nvPr/>
        </p:nvGrpSpPr>
        <p:grpSpPr>
          <a:xfrm>
            <a:off x="6832882" y="80628"/>
            <a:ext cx="5243842" cy="4270877"/>
            <a:chOff x="2639319" y="1284558"/>
            <a:chExt cx="3859664" cy="3085187"/>
          </a:xfrm>
          <a:solidFill>
            <a:schemeClr val="bg1">
              <a:lumMod val="85000"/>
            </a:schemeClr>
          </a:solidFill>
        </p:grpSpPr>
        <p:sp>
          <p:nvSpPr>
            <p:cNvPr id="206" name="Google Shape;1883;p38">
              <a:extLst>
                <a:ext uri="{FF2B5EF4-FFF2-40B4-BE49-F238E27FC236}">
                  <a16:creationId xmlns:a16="http://schemas.microsoft.com/office/drawing/2014/main" id="{C245BCEF-1DCE-CA18-8F33-C6889B0C8E7C}"/>
                </a:ext>
              </a:extLst>
            </p:cNvPr>
            <p:cNvSpPr/>
            <p:nvPr/>
          </p:nvSpPr>
          <p:spPr>
            <a:xfrm>
              <a:off x="2639319" y="1284558"/>
              <a:ext cx="3859664" cy="3085187"/>
            </a:xfrm>
            <a:custGeom>
              <a:avLst/>
              <a:gdLst/>
              <a:ahLst/>
              <a:cxnLst/>
              <a:rect l="l" t="t" r="r" b="b"/>
              <a:pathLst>
                <a:path w="34591" h="27650" extrusionOk="0">
                  <a:moveTo>
                    <a:pt x="17378" y="0"/>
                  </a:moveTo>
                  <a:lnTo>
                    <a:pt x="16736" y="13"/>
                  </a:lnTo>
                  <a:lnTo>
                    <a:pt x="16057" y="214"/>
                  </a:lnTo>
                  <a:lnTo>
                    <a:pt x="15353" y="641"/>
                  </a:lnTo>
                  <a:lnTo>
                    <a:pt x="14976" y="956"/>
                  </a:lnTo>
                  <a:lnTo>
                    <a:pt x="14561" y="1295"/>
                  </a:lnTo>
                  <a:lnTo>
                    <a:pt x="13631" y="1823"/>
                  </a:lnTo>
                  <a:lnTo>
                    <a:pt x="13128" y="2012"/>
                  </a:lnTo>
                  <a:lnTo>
                    <a:pt x="12864" y="2125"/>
                  </a:lnTo>
                  <a:lnTo>
                    <a:pt x="12562" y="2414"/>
                  </a:lnTo>
                  <a:lnTo>
                    <a:pt x="12373" y="2967"/>
                  </a:lnTo>
                  <a:lnTo>
                    <a:pt x="12273" y="3433"/>
                  </a:lnTo>
                  <a:lnTo>
                    <a:pt x="12059" y="4011"/>
                  </a:lnTo>
                  <a:lnTo>
                    <a:pt x="11468" y="5105"/>
                  </a:lnTo>
                  <a:lnTo>
                    <a:pt x="10726" y="6149"/>
                  </a:lnTo>
                  <a:lnTo>
                    <a:pt x="9909" y="7142"/>
                  </a:lnTo>
                  <a:lnTo>
                    <a:pt x="9494" y="7620"/>
                  </a:lnTo>
                  <a:lnTo>
                    <a:pt x="9406" y="7670"/>
                  </a:lnTo>
                  <a:lnTo>
                    <a:pt x="8828" y="7695"/>
                  </a:lnTo>
                  <a:lnTo>
                    <a:pt x="8023" y="7582"/>
                  </a:lnTo>
                  <a:lnTo>
                    <a:pt x="7407" y="7356"/>
                  </a:lnTo>
                  <a:lnTo>
                    <a:pt x="7055" y="7117"/>
                  </a:lnTo>
                  <a:lnTo>
                    <a:pt x="6904" y="6966"/>
                  </a:lnTo>
                  <a:lnTo>
                    <a:pt x="6715" y="6727"/>
                  </a:lnTo>
                  <a:lnTo>
                    <a:pt x="6363" y="6425"/>
                  </a:lnTo>
                  <a:lnTo>
                    <a:pt x="6175" y="6400"/>
                  </a:lnTo>
                  <a:lnTo>
                    <a:pt x="6036" y="6463"/>
                  </a:lnTo>
                  <a:lnTo>
                    <a:pt x="5973" y="6526"/>
                  </a:lnTo>
                  <a:lnTo>
                    <a:pt x="5646" y="6828"/>
                  </a:lnTo>
                  <a:lnTo>
                    <a:pt x="4955" y="7242"/>
                  </a:lnTo>
                  <a:lnTo>
                    <a:pt x="4238" y="7481"/>
                  </a:lnTo>
                  <a:lnTo>
                    <a:pt x="3496" y="7582"/>
                  </a:lnTo>
                  <a:lnTo>
                    <a:pt x="2340" y="7582"/>
                  </a:lnTo>
                  <a:lnTo>
                    <a:pt x="1170" y="7532"/>
                  </a:lnTo>
                  <a:lnTo>
                    <a:pt x="391" y="7532"/>
                  </a:lnTo>
                  <a:lnTo>
                    <a:pt x="1" y="7569"/>
                  </a:lnTo>
                  <a:lnTo>
                    <a:pt x="76" y="8248"/>
                  </a:lnTo>
                  <a:lnTo>
                    <a:pt x="328" y="9569"/>
                  </a:lnTo>
                  <a:lnTo>
                    <a:pt x="642" y="10474"/>
                  </a:lnTo>
                  <a:lnTo>
                    <a:pt x="931" y="11040"/>
                  </a:lnTo>
                  <a:lnTo>
                    <a:pt x="1309" y="11543"/>
                  </a:lnTo>
                  <a:lnTo>
                    <a:pt x="1786" y="11995"/>
                  </a:lnTo>
                  <a:lnTo>
                    <a:pt x="2076" y="12184"/>
                  </a:lnTo>
                  <a:lnTo>
                    <a:pt x="2314" y="12310"/>
                  </a:lnTo>
                  <a:lnTo>
                    <a:pt x="2679" y="12335"/>
                  </a:lnTo>
                  <a:lnTo>
                    <a:pt x="2956" y="12146"/>
                  </a:lnTo>
                  <a:lnTo>
                    <a:pt x="3195" y="11832"/>
                  </a:lnTo>
                  <a:lnTo>
                    <a:pt x="3522" y="11253"/>
                  </a:lnTo>
                  <a:lnTo>
                    <a:pt x="3936" y="10776"/>
                  </a:lnTo>
                  <a:lnTo>
                    <a:pt x="4326" y="10625"/>
                  </a:lnTo>
                  <a:lnTo>
                    <a:pt x="4565" y="10650"/>
                  </a:lnTo>
                  <a:lnTo>
                    <a:pt x="4641" y="11040"/>
                  </a:lnTo>
                  <a:lnTo>
                    <a:pt x="4703" y="11857"/>
                  </a:lnTo>
                  <a:lnTo>
                    <a:pt x="4804" y="12460"/>
                  </a:lnTo>
                  <a:lnTo>
                    <a:pt x="4942" y="12850"/>
                  </a:lnTo>
                  <a:lnTo>
                    <a:pt x="5144" y="13215"/>
                  </a:lnTo>
                  <a:lnTo>
                    <a:pt x="5458" y="13567"/>
                  </a:lnTo>
                  <a:lnTo>
                    <a:pt x="5659" y="13730"/>
                  </a:lnTo>
                  <a:lnTo>
                    <a:pt x="5747" y="12385"/>
                  </a:lnTo>
                  <a:lnTo>
                    <a:pt x="5822" y="11216"/>
                  </a:lnTo>
                  <a:lnTo>
                    <a:pt x="6212" y="11165"/>
                  </a:lnTo>
                  <a:lnTo>
                    <a:pt x="6766" y="11191"/>
                  </a:lnTo>
                  <a:lnTo>
                    <a:pt x="7092" y="11367"/>
                  </a:lnTo>
                  <a:lnTo>
                    <a:pt x="7243" y="11643"/>
                  </a:lnTo>
                  <a:lnTo>
                    <a:pt x="7268" y="12171"/>
                  </a:lnTo>
                  <a:lnTo>
                    <a:pt x="7180" y="12762"/>
                  </a:lnTo>
                  <a:lnTo>
                    <a:pt x="7155" y="13114"/>
                  </a:lnTo>
                  <a:lnTo>
                    <a:pt x="7193" y="13278"/>
                  </a:lnTo>
                  <a:lnTo>
                    <a:pt x="7268" y="13554"/>
                  </a:lnTo>
                  <a:lnTo>
                    <a:pt x="7532" y="14045"/>
                  </a:lnTo>
                  <a:lnTo>
                    <a:pt x="8073" y="14699"/>
                  </a:lnTo>
                  <a:lnTo>
                    <a:pt x="8677" y="15302"/>
                  </a:lnTo>
                  <a:lnTo>
                    <a:pt x="9041" y="15730"/>
                  </a:lnTo>
                  <a:lnTo>
                    <a:pt x="9331" y="16195"/>
                  </a:lnTo>
                  <a:lnTo>
                    <a:pt x="9507" y="16748"/>
                  </a:lnTo>
                  <a:lnTo>
                    <a:pt x="9532" y="17050"/>
                  </a:lnTo>
                  <a:lnTo>
                    <a:pt x="8765" y="17213"/>
                  </a:lnTo>
                  <a:lnTo>
                    <a:pt x="8023" y="17364"/>
                  </a:lnTo>
                  <a:lnTo>
                    <a:pt x="8123" y="17666"/>
                  </a:lnTo>
                  <a:lnTo>
                    <a:pt x="8375" y="18131"/>
                  </a:lnTo>
                  <a:lnTo>
                    <a:pt x="8677" y="18471"/>
                  </a:lnTo>
                  <a:lnTo>
                    <a:pt x="9041" y="18709"/>
                  </a:lnTo>
                  <a:lnTo>
                    <a:pt x="9444" y="18848"/>
                  </a:lnTo>
                  <a:lnTo>
                    <a:pt x="9884" y="18923"/>
                  </a:lnTo>
                  <a:lnTo>
                    <a:pt x="10588" y="18948"/>
                  </a:lnTo>
                  <a:lnTo>
                    <a:pt x="11078" y="18911"/>
                  </a:lnTo>
                  <a:lnTo>
                    <a:pt x="11493" y="19062"/>
                  </a:lnTo>
                  <a:lnTo>
                    <a:pt x="12235" y="19502"/>
                  </a:lnTo>
                  <a:lnTo>
                    <a:pt x="13266" y="20382"/>
                  </a:lnTo>
                  <a:lnTo>
                    <a:pt x="14284" y="21274"/>
                  </a:lnTo>
                  <a:lnTo>
                    <a:pt x="15026" y="21740"/>
                  </a:lnTo>
                  <a:lnTo>
                    <a:pt x="15642" y="21953"/>
                  </a:lnTo>
                  <a:lnTo>
                    <a:pt x="16095" y="22029"/>
                  </a:lnTo>
                  <a:lnTo>
                    <a:pt x="16573" y="22016"/>
                  </a:lnTo>
                  <a:lnTo>
                    <a:pt x="17088" y="21941"/>
                  </a:lnTo>
                  <a:lnTo>
                    <a:pt x="17365" y="21853"/>
                  </a:lnTo>
                  <a:lnTo>
                    <a:pt x="17491" y="21991"/>
                  </a:lnTo>
                  <a:lnTo>
                    <a:pt x="17516" y="22217"/>
                  </a:lnTo>
                  <a:lnTo>
                    <a:pt x="17302" y="22532"/>
                  </a:lnTo>
                  <a:lnTo>
                    <a:pt x="17202" y="22746"/>
                  </a:lnTo>
                  <a:lnTo>
                    <a:pt x="17051" y="22871"/>
                  </a:lnTo>
                  <a:lnTo>
                    <a:pt x="16887" y="22984"/>
                  </a:lnTo>
                  <a:lnTo>
                    <a:pt x="17088" y="23160"/>
                  </a:lnTo>
                  <a:lnTo>
                    <a:pt x="17277" y="23349"/>
                  </a:lnTo>
                  <a:lnTo>
                    <a:pt x="17176" y="23538"/>
                  </a:lnTo>
                  <a:lnTo>
                    <a:pt x="17051" y="23877"/>
                  </a:lnTo>
                  <a:lnTo>
                    <a:pt x="17101" y="24166"/>
                  </a:lnTo>
                  <a:lnTo>
                    <a:pt x="17390" y="24405"/>
                  </a:lnTo>
                  <a:lnTo>
                    <a:pt x="17667" y="24518"/>
                  </a:lnTo>
                  <a:lnTo>
                    <a:pt x="18170" y="24669"/>
                  </a:lnTo>
                  <a:lnTo>
                    <a:pt x="19163" y="24808"/>
                  </a:lnTo>
                  <a:lnTo>
                    <a:pt x="20659" y="24745"/>
                  </a:lnTo>
                  <a:lnTo>
                    <a:pt x="21665" y="24619"/>
                  </a:lnTo>
                  <a:lnTo>
                    <a:pt x="21791" y="24694"/>
                  </a:lnTo>
                  <a:lnTo>
                    <a:pt x="22080" y="24770"/>
                  </a:lnTo>
                  <a:lnTo>
                    <a:pt x="22369" y="24858"/>
                  </a:lnTo>
                  <a:lnTo>
                    <a:pt x="22533" y="24996"/>
                  </a:lnTo>
                  <a:lnTo>
                    <a:pt x="22608" y="25147"/>
                  </a:lnTo>
                  <a:lnTo>
                    <a:pt x="22621" y="25248"/>
                  </a:lnTo>
                  <a:lnTo>
                    <a:pt x="18434" y="25248"/>
                  </a:lnTo>
                  <a:lnTo>
                    <a:pt x="18346" y="25725"/>
                  </a:lnTo>
                  <a:lnTo>
                    <a:pt x="18270" y="26216"/>
                  </a:lnTo>
                  <a:lnTo>
                    <a:pt x="18270" y="26216"/>
                  </a:lnTo>
                  <a:lnTo>
                    <a:pt x="18572" y="26140"/>
                  </a:lnTo>
                  <a:lnTo>
                    <a:pt x="19150" y="26065"/>
                  </a:lnTo>
                  <a:lnTo>
                    <a:pt x="20005" y="26052"/>
                  </a:lnTo>
                  <a:lnTo>
                    <a:pt x="21112" y="26203"/>
                  </a:lnTo>
                  <a:lnTo>
                    <a:pt x="22181" y="26492"/>
                  </a:lnTo>
                  <a:lnTo>
                    <a:pt x="23790" y="27021"/>
                  </a:lnTo>
                  <a:lnTo>
                    <a:pt x="25462" y="27486"/>
                  </a:lnTo>
                  <a:lnTo>
                    <a:pt x="26632" y="27649"/>
                  </a:lnTo>
                  <a:lnTo>
                    <a:pt x="27248" y="27649"/>
                  </a:lnTo>
                  <a:lnTo>
                    <a:pt x="25588" y="26316"/>
                  </a:lnTo>
                  <a:lnTo>
                    <a:pt x="24117" y="25147"/>
                  </a:lnTo>
                  <a:lnTo>
                    <a:pt x="23777" y="24757"/>
                  </a:lnTo>
                  <a:lnTo>
                    <a:pt x="23161" y="23852"/>
                  </a:lnTo>
                  <a:lnTo>
                    <a:pt x="22570" y="22959"/>
                  </a:lnTo>
                  <a:lnTo>
                    <a:pt x="22093" y="22394"/>
                  </a:lnTo>
                  <a:lnTo>
                    <a:pt x="21741" y="22079"/>
                  </a:lnTo>
                  <a:lnTo>
                    <a:pt x="21565" y="21966"/>
                  </a:lnTo>
                  <a:lnTo>
                    <a:pt x="20873" y="21539"/>
                  </a:lnTo>
                  <a:lnTo>
                    <a:pt x="19653" y="20570"/>
                  </a:lnTo>
                  <a:lnTo>
                    <a:pt x="18572" y="19476"/>
                  </a:lnTo>
                  <a:lnTo>
                    <a:pt x="17591" y="18307"/>
                  </a:lnTo>
                  <a:lnTo>
                    <a:pt x="16246" y="16446"/>
                  </a:lnTo>
                  <a:lnTo>
                    <a:pt x="14913" y="14573"/>
                  </a:lnTo>
                  <a:lnTo>
                    <a:pt x="13983" y="13378"/>
                  </a:lnTo>
                  <a:lnTo>
                    <a:pt x="13492" y="12800"/>
                  </a:lnTo>
                  <a:lnTo>
                    <a:pt x="13367" y="12649"/>
                  </a:lnTo>
                  <a:lnTo>
                    <a:pt x="13203" y="12335"/>
                  </a:lnTo>
                  <a:lnTo>
                    <a:pt x="13115" y="11983"/>
                  </a:lnTo>
                  <a:lnTo>
                    <a:pt x="13103" y="11618"/>
                  </a:lnTo>
                  <a:lnTo>
                    <a:pt x="13191" y="11065"/>
                  </a:lnTo>
                  <a:lnTo>
                    <a:pt x="13455" y="10386"/>
                  </a:lnTo>
                  <a:lnTo>
                    <a:pt x="13618" y="10109"/>
                  </a:lnTo>
                  <a:lnTo>
                    <a:pt x="13719" y="9958"/>
                  </a:lnTo>
                  <a:lnTo>
                    <a:pt x="13932" y="9795"/>
                  </a:lnTo>
                  <a:lnTo>
                    <a:pt x="14159" y="9745"/>
                  </a:lnTo>
                  <a:lnTo>
                    <a:pt x="14372" y="9795"/>
                  </a:lnTo>
                  <a:lnTo>
                    <a:pt x="14699" y="9996"/>
                  </a:lnTo>
                  <a:lnTo>
                    <a:pt x="15114" y="10411"/>
                  </a:lnTo>
                  <a:lnTo>
                    <a:pt x="15303" y="10612"/>
                  </a:lnTo>
                  <a:lnTo>
                    <a:pt x="15542" y="10851"/>
                  </a:lnTo>
                  <a:lnTo>
                    <a:pt x="15894" y="11027"/>
                  </a:lnTo>
                  <a:lnTo>
                    <a:pt x="16120" y="11077"/>
                  </a:lnTo>
                  <a:lnTo>
                    <a:pt x="16334" y="11040"/>
                  </a:lnTo>
                  <a:lnTo>
                    <a:pt x="16548" y="10952"/>
                  </a:lnTo>
                  <a:lnTo>
                    <a:pt x="16849" y="10700"/>
                  </a:lnTo>
                  <a:lnTo>
                    <a:pt x="17038" y="10449"/>
                  </a:lnTo>
                  <a:lnTo>
                    <a:pt x="17202" y="10235"/>
                  </a:lnTo>
                  <a:lnTo>
                    <a:pt x="17579" y="9996"/>
                  </a:lnTo>
                  <a:lnTo>
                    <a:pt x="18233" y="9858"/>
                  </a:lnTo>
                  <a:lnTo>
                    <a:pt x="18685" y="9757"/>
                  </a:lnTo>
                  <a:lnTo>
                    <a:pt x="19075" y="9657"/>
                  </a:lnTo>
                  <a:lnTo>
                    <a:pt x="19804" y="9581"/>
                  </a:lnTo>
                  <a:lnTo>
                    <a:pt x="20533" y="9619"/>
                  </a:lnTo>
                  <a:lnTo>
                    <a:pt x="21250" y="9732"/>
                  </a:lnTo>
                  <a:lnTo>
                    <a:pt x="22306" y="9996"/>
                  </a:lnTo>
                  <a:lnTo>
                    <a:pt x="23375" y="10260"/>
                  </a:lnTo>
                  <a:lnTo>
                    <a:pt x="24092" y="10373"/>
                  </a:lnTo>
                  <a:lnTo>
                    <a:pt x="24456" y="10386"/>
                  </a:lnTo>
                  <a:lnTo>
                    <a:pt x="25123" y="10386"/>
                  </a:lnTo>
                  <a:lnTo>
                    <a:pt x="26481" y="10260"/>
                  </a:lnTo>
                  <a:lnTo>
                    <a:pt x="27499" y="10197"/>
                  </a:lnTo>
                  <a:lnTo>
                    <a:pt x="28166" y="10222"/>
                  </a:lnTo>
                  <a:lnTo>
                    <a:pt x="28819" y="10336"/>
                  </a:lnTo>
                  <a:lnTo>
                    <a:pt x="29448" y="10587"/>
                  </a:lnTo>
                  <a:lnTo>
                    <a:pt x="29750" y="10763"/>
                  </a:lnTo>
                  <a:lnTo>
                    <a:pt x="30278" y="11140"/>
                  </a:lnTo>
                  <a:lnTo>
                    <a:pt x="31020" y="11693"/>
                  </a:lnTo>
                  <a:lnTo>
                    <a:pt x="31472" y="11958"/>
                  </a:lnTo>
                  <a:lnTo>
                    <a:pt x="31900" y="12058"/>
                  </a:lnTo>
                  <a:lnTo>
                    <a:pt x="32189" y="11983"/>
                  </a:lnTo>
                  <a:lnTo>
                    <a:pt x="32378" y="11857"/>
                  </a:lnTo>
                  <a:lnTo>
                    <a:pt x="32629" y="11517"/>
                  </a:lnTo>
                  <a:lnTo>
                    <a:pt x="32906" y="10725"/>
                  </a:lnTo>
                  <a:lnTo>
                    <a:pt x="33019" y="10159"/>
                  </a:lnTo>
                  <a:lnTo>
                    <a:pt x="33044" y="10097"/>
                  </a:lnTo>
                  <a:lnTo>
                    <a:pt x="33157" y="10009"/>
                  </a:lnTo>
                  <a:lnTo>
                    <a:pt x="33421" y="9971"/>
                  </a:lnTo>
                  <a:lnTo>
                    <a:pt x="33912" y="9933"/>
                  </a:lnTo>
                  <a:lnTo>
                    <a:pt x="34276" y="9807"/>
                  </a:lnTo>
                  <a:lnTo>
                    <a:pt x="34503" y="9657"/>
                  </a:lnTo>
                  <a:lnTo>
                    <a:pt x="34591" y="9543"/>
                  </a:lnTo>
                  <a:lnTo>
                    <a:pt x="34440" y="9393"/>
                  </a:lnTo>
                  <a:lnTo>
                    <a:pt x="34088" y="9141"/>
                  </a:lnTo>
                  <a:lnTo>
                    <a:pt x="33522" y="8827"/>
                  </a:lnTo>
                  <a:lnTo>
                    <a:pt x="32956" y="8487"/>
                  </a:lnTo>
                  <a:lnTo>
                    <a:pt x="32629" y="8185"/>
                  </a:lnTo>
                  <a:lnTo>
                    <a:pt x="32365" y="7821"/>
                  </a:lnTo>
                  <a:lnTo>
                    <a:pt x="32202" y="7343"/>
                  </a:lnTo>
                  <a:lnTo>
                    <a:pt x="32151" y="7041"/>
                  </a:lnTo>
                  <a:lnTo>
                    <a:pt x="32114" y="6639"/>
                  </a:lnTo>
                  <a:lnTo>
                    <a:pt x="31963" y="5910"/>
                  </a:lnTo>
                  <a:lnTo>
                    <a:pt x="31736" y="5294"/>
                  </a:lnTo>
                  <a:lnTo>
                    <a:pt x="31410" y="4828"/>
                  </a:lnTo>
                  <a:lnTo>
                    <a:pt x="31108" y="4602"/>
                  </a:lnTo>
                  <a:lnTo>
                    <a:pt x="30869" y="4501"/>
                  </a:lnTo>
                  <a:lnTo>
                    <a:pt x="30479" y="4464"/>
                  </a:lnTo>
                  <a:lnTo>
                    <a:pt x="29838" y="4627"/>
                  </a:lnTo>
                  <a:lnTo>
                    <a:pt x="29083" y="5080"/>
                  </a:lnTo>
                  <a:lnTo>
                    <a:pt x="28643" y="5432"/>
                  </a:lnTo>
                  <a:lnTo>
                    <a:pt x="28530" y="5507"/>
                  </a:lnTo>
                  <a:lnTo>
                    <a:pt x="28203" y="5570"/>
                  </a:lnTo>
                  <a:lnTo>
                    <a:pt x="27612" y="5532"/>
                  </a:lnTo>
                  <a:lnTo>
                    <a:pt x="27223" y="5495"/>
                  </a:lnTo>
                  <a:lnTo>
                    <a:pt x="26682" y="5444"/>
                  </a:lnTo>
                  <a:lnTo>
                    <a:pt x="25651" y="5231"/>
                  </a:lnTo>
                  <a:lnTo>
                    <a:pt x="24683" y="4904"/>
                  </a:lnTo>
                  <a:lnTo>
                    <a:pt x="23765" y="4464"/>
                  </a:lnTo>
                  <a:lnTo>
                    <a:pt x="22885" y="3948"/>
                  </a:lnTo>
                  <a:lnTo>
                    <a:pt x="22055" y="3370"/>
                  </a:lnTo>
                  <a:lnTo>
                    <a:pt x="20860" y="2376"/>
                  </a:lnTo>
                  <a:lnTo>
                    <a:pt x="20093" y="1672"/>
                  </a:lnTo>
                  <a:lnTo>
                    <a:pt x="19804" y="1383"/>
                  </a:lnTo>
                  <a:lnTo>
                    <a:pt x="19201" y="880"/>
                  </a:lnTo>
                  <a:lnTo>
                    <a:pt x="18610" y="453"/>
                  </a:lnTo>
                  <a:lnTo>
                    <a:pt x="18006" y="164"/>
                  </a:lnTo>
                  <a:lnTo>
                    <a:pt x="17378"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15" name="Google Shape;1892;p38">
              <a:extLst>
                <a:ext uri="{FF2B5EF4-FFF2-40B4-BE49-F238E27FC236}">
                  <a16:creationId xmlns:a16="http://schemas.microsoft.com/office/drawing/2014/main" id="{1A394B7B-20A8-21C0-6AD6-75F3AFC13C7B}"/>
                </a:ext>
              </a:extLst>
            </p:cNvPr>
            <p:cNvSpPr/>
            <p:nvPr/>
          </p:nvSpPr>
          <p:spPr>
            <a:xfrm>
              <a:off x="4177214" y="3193506"/>
              <a:ext cx="255909" cy="325985"/>
            </a:xfrm>
            <a:custGeom>
              <a:avLst/>
              <a:gdLst/>
              <a:ahLst/>
              <a:cxnLst/>
              <a:rect l="l" t="t" r="r" b="b"/>
              <a:pathLst>
                <a:path w="10839" h="13810" extrusionOk="0">
                  <a:moveTo>
                    <a:pt x="10839" y="5419"/>
                  </a:moveTo>
                  <a:cubicBezTo>
                    <a:pt x="10839" y="8411"/>
                    <a:pt x="5419" y="13810"/>
                    <a:pt x="5419" y="13810"/>
                  </a:cubicBezTo>
                  <a:cubicBezTo>
                    <a:pt x="5419" y="13810"/>
                    <a:pt x="0" y="8411"/>
                    <a:pt x="0" y="5419"/>
                  </a:cubicBezTo>
                  <a:cubicBezTo>
                    <a:pt x="0" y="2406"/>
                    <a:pt x="2427" y="0"/>
                    <a:pt x="5419" y="0"/>
                  </a:cubicBezTo>
                  <a:cubicBezTo>
                    <a:pt x="8411" y="0"/>
                    <a:pt x="10839" y="2406"/>
                    <a:pt x="10839" y="5419"/>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16" name="Google Shape;1893;p38">
              <a:extLst>
                <a:ext uri="{FF2B5EF4-FFF2-40B4-BE49-F238E27FC236}">
                  <a16:creationId xmlns:a16="http://schemas.microsoft.com/office/drawing/2014/main" id="{7928D166-7CB9-B431-A3B3-88CF5DCCA19E}"/>
                </a:ext>
              </a:extLst>
            </p:cNvPr>
            <p:cNvSpPr/>
            <p:nvPr/>
          </p:nvSpPr>
          <p:spPr>
            <a:xfrm>
              <a:off x="4236969" y="3261936"/>
              <a:ext cx="119585" cy="102469"/>
            </a:xfrm>
            <a:custGeom>
              <a:avLst/>
              <a:gdLst/>
              <a:ahLst/>
              <a:cxnLst/>
              <a:rect l="l" t="t" r="r" b="b"/>
              <a:pathLst>
                <a:path w="5065" h="4341" extrusionOk="0">
                  <a:moveTo>
                    <a:pt x="2888" y="0"/>
                  </a:moveTo>
                  <a:cubicBezTo>
                    <a:pt x="963" y="0"/>
                    <a:pt x="1" y="2323"/>
                    <a:pt x="1361" y="3704"/>
                  </a:cubicBezTo>
                  <a:cubicBezTo>
                    <a:pt x="1801" y="4144"/>
                    <a:pt x="2344" y="4341"/>
                    <a:pt x="2877" y="4341"/>
                  </a:cubicBezTo>
                  <a:cubicBezTo>
                    <a:pt x="3992" y="4341"/>
                    <a:pt x="5064" y="3479"/>
                    <a:pt x="5064" y="2176"/>
                  </a:cubicBezTo>
                  <a:cubicBezTo>
                    <a:pt x="5064" y="963"/>
                    <a:pt x="4081" y="0"/>
                    <a:pt x="288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grpSp>
      <p:pic>
        <p:nvPicPr>
          <p:cNvPr id="219" name="Obraz 52">
            <a:extLst>
              <a:ext uri="{FF2B5EF4-FFF2-40B4-BE49-F238E27FC236}">
                <a16:creationId xmlns:a16="http://schemas.microsoft.com/office/drawing/2014/main" id="{C8DF41DD-F570-4AE3-56AC-46DE10A326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2525" y="1964473"/>
            <a:ext cx="767357" cy="767357"/>
          </a:xfrm>
          <a:prstGeom prst="rect">
            <a:avLst/>
          </a:prstGeom>
        </p:spPr>
      </p:pic>
      <p:pic>
        <p:nvPicPr>
          <p:cNvPr id="220" name="Obraz 73">
            <a:extLst>
              <a:ext uri="{FF2B5EF4-FFF2-40B4-BE49-F238E27FC236}">
                <a16:creationId xmlns:a16="http://schemas.microsoft.com/office/drawing/2014/main" id="{F9137849-C86E-28CB-1A0B-E9856B6D1D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16360" y="2251592"/>
            <a:ext cx="528830" cy="528830"/>
          </a:xfrm>
          <a:prstGeom prst="rect">
            <a:avLst/>
          </a:prstGeom>
        </p:spPr>
      </p:pic>
      <p:sp>
        <p:nvSpPr>
          <p:cNvPr id="221" name="Text Placeholder 4">
            <a:extLst>
              <a:ext uri="{FF2B5EF4-FFF2-40B4-BE49-F238E27FC236}">
                <a16:creationId xmlns:a16="http://schemas.microsoft.com/office/drawing/2014/main" id="{9ED0885B-EE95-3E40-7B90-8A8ED55AED35}"/>
              </a:ext>
            </a:extLst>
          </p:cNvPr>
          <p:cNvSpPr txBox="1">
            <a:spLocks/>
          </p:cNvSpPr>
          <p:nvPr/>
        </p:nvSpPr>
        <p:spPr>
          <a:xfrm>
            <a:off x="9757768" y="2765809"/>
            <a:ext cx="1226240" cy="498955"/>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85725" algn="ctr"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Char char=" "/>
              <a:tabLst/>
              <a:defRPr/>
            </a:pPr>
            <a:r>
              <a:rPr kumimoji="0" lang="hr-HR" sz="12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Urbani tip naselja</a:t>
            </a:r>
          </a:p>
          <a:p>
            <a:pPr marL="0" marR="0" lvl="0" indent="-85725" algn="ctr"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Char char=" "/>
              <a:tabLst/>
              <a:defRPr/>
            </a:pPr>
            <a:r>
              <a:rPr kumimoji="0" lang="hr-HR" sz="1600" b="1"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63%</a:t>
            </a:r>
          </a:p>
        </p:txBody>
      </p:sp>
      <p:sp>
        <p:nvSpPr>
          <p:cNvPr id="222" name="Text Placeholder 4">
            <a:extLst>
              <a:ext uri="{FF2B5EF4-FFF2-40B4-BE49-F238E27FC236}">
                <a16:creationId xmlns:a16="http://schemas.microsoft.com/office/drawing/2014/main" id="{59F48FCB-C4EC-A43F-73DC-668497FA8E3E}"/>
              </a:ext>
            </a:extLst>
          </p:cNvPr>
          <p:cNvSpPr txBox="1">
            <a:spLocks/>
          </p:cNvSpPr>
          <p:nvPr/>
        </p:nvSpPr>
        <p:spPr>
          <a:xfrm>
            <a:off x="10750160" y="2767949"/>
            <a:ext cx="1226240" cy="498955"/>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85725" algn="ctr"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Char char=" "/>
              <a:tabLst/>
              <a:defRPr/>
            </a:pPr>
            <a:r>
              <a:rPr kumimoji="0" lang="hr-HR" sz="12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Ruralni tip naselja</a:t>
            </a:r>
          </a:p>
          <a:p>
            <a:pPr marL="0" marR="0" lvl="0" indent="-85725" algn="ctr"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Char char=" "/>
              <a:tabLst/>
              <a:defRPr/>
            </a:pPr>
            <a:r>
              <a:rPr kumimoji="0" lang="hr-HR" sz="1600" b="1"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37%</a:t>
            </a:r>
          </a:p>
        </p:txBody>
      </p:sp>
      <p:sp>
        <p:nvSpPr>
          <p:cNvPr id="245" name="Google Shape;1886;p38">
            <a:extLst>
              <a:ext uri="{FF2B5EF4-FFF2-40B4-BE49-F238E27FC236}">
                <a16:creationId xmlns:a16="http://schemas.microsoft.com/office/drawing/2014/main" id="{12B59CA2-0976-02B8-B1D7-F651E30ADC87}"/>
              </a:ext>
            </a:extLst>
          </p:cNvPr>
          <p:cNvSpPr/>
          <p:nvPr/>
        </p:nvSpPr>
        <p:spPr>
          <a:xfrm>
            <a:off x="9328603" y="162703"/>
            <a:ext cx="310984" cy="418368"/>
          </a:xfrm>
          <a:custGeom>
            <a:avLst/>
            <a:gdLst/>
            <a:ahLst/>
            <a:cxnLst/>
            <a:rect l="l" t="t" r="r" b="b"/>
            <a:pathLst>
              <a:path w="10839" h="13810" extrusionOk="0">
                <a:moveTo>
                  <a:pt x="10839" y="5419"/>
                </a:moveTo>
                <a:cubicBezTo>
                  <a:pt x="10839" y="8411"/>
                  <a:pt x="5419" y="13810"/>
                  <a:pt x="5419" y="13810"/>
                </a:cubicBezTo>
                <a:cubicBezTo>
                  <a:pt x="5419" y="13810"/>
                  <a:pt x="0" y="8411"/>
                  <a:pt x="0" y="5419"/>
                </a:cubicBezTo>
                <a:cubicBezTo>
                  <a:pt x="0" y="2406"/>
                  <a:pt x="2427" y="0"/>
                  <a:pt x="5419" y="0"/>
                </a:cubicBezTo>
                <a:cubicBezTo>
                  <a:pt x="8411" y="0"/>
                  <a:pt x="10839" y="2406"/>
                  <a:pt x="10839" y="5419"/>
                </a:cubicBezTo>
                <a:close/>
              </a:path>
            </a:pathLst>
          </a:custGeom>
          <a:solidFill>
            <a:srgbClr val="00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E4C7EC">
                  <a:lumMod val="25000"/>
                </a:srgbClr>
              </a:solidFill>
              <a:effectLst/>
              <a:uLnTx/>
              <a:uFillTx/>
              <a:latin typeface="Arial Narrow" panose="020B0606020202030204" pitchFamily="34" charset="0"/>
              <a:ea typeface="+mn-ea"/>
              <a:cs typeface="+mn-cs"/>
            </a:endParaRPr>
          </a:p>
        </p:txBody>
      </p:sp>
      <p:sp>
        <p:nvSpPr>
          <p:cNvPr id="246" name="Google Shape;1887;p38">
            <a:extLst>
              <a:ext uri="{FF2B5EF4-FFF2-40B4-BE49-F238E27FC236}">
                <a16:creationId xmlns:a16="http://schemas.microsoft.com/office/drawing/2014/main" id="{48E0E357-1072-1127-3BD8-813568F4A11E}"/>
              </a:ext>
            </a:extLst>
          </p:cNvPr>
          <p:cNvSpPr/>
          <p:nvPr/>
        </p:nvSpPr>
        <p:spPr>
          <a:xfrm>
            <a:off x="9401213" y="269189"/>
            <a:ext cx="145321" cy="131508"/>
          </a:xfrm>
          <a:custGeom>
            <a:avLst/>
            <a:gdLst/>
            <a:ahLst/>
            <a:cxnLst/>
            <a:rect l="l" t="t" r="r" b="b"/>
            <a:pathLst>
              <a:path w="5065" h="4341" extrusionOk="0">
                <a:moveTo>
                  <a:pt x="2888" y="0"/>
                </a:moveTo>
                <a:cubicBezTo>
                  <a:pt x="963" y="0"/>
                  <a:pt x="1" y="2323"/>
                  <a:pt x="1361" y="3704"/>
                </a:cubicBezTo>
                <a:cubicBezTo>
                  <a:pt x="1801" y="4144"/>
                  <a:pt x="2344" y="4341"/>
                  <a:pt x="2877" y="4341"/>
                </a:cubicBezTo>
                <a:cubicBezTo>
                  <a:pt x="3992" y="4341"/>
                  <a:pt x="5064" y="3479"/>
                  <a:pt x="5064" y="2176"/>
                </a:cubicBezTo>
                <a:cubicBezTo>
                  <a:pt x="5064" y="963"/>
                  <a:pt x="4081" y="0"/>
                  <a:pt x="28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47" name="Google Shape;1877;p38">
            <a:extLst>
              <a:ext uri="{FF2B5EF4-FFF2-40B4-BE49-F238E27FC236}">
                <a16:creationId xmlns:a16="http://schemas.microsoft.com/office/drawing/2014/main" id="{990CD144-79D5-23E6-ECDB-103FBCD24EAB}"/>
              </a:ext>
            </a:extLst>
          </p:cNvPr>
          <p:cNvSpPr txBox="1"/>
          <p:nvPr/>
        </p:nvSpPr>
        <p:spPr>
          <a:xfrm>
            <a:off x="9182459" y="711987"/>
            <a:ext cx="984036" cy="45243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Sjeverna Hrvatska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17%</a:t>
            </a:r>
          </a:p>
        </p:txBody>
      </p:sp>
      <p:sp>
        <p:nvSpPr>
          <p:cNvPr id="248" name="Google Shape;1886;p38">
            <a:extLst>
              <a:ext uri="{FF2B5EF4-FFF2-40B4-BE49-F238E27FC236}">
                <a16:creationId xmlns:a16="http://schemas.microsoft.com/office/drawing/2014/main" id="{F3BE49F3-0115-EBF5-D045-5931117721F2}"/>
              </a:ext>
            </a:extLst>
          </p:cNvPr>
          <p:cNvSpPr/>
          <p:nvPr/>
        </p:nvSpPr>
        <p:spPr>
          <a:xfrm>
            <a:off x="8731703" y="543703"/>
            <a:ext cx="310984" cy="418368"/>
          </a:xfrm>
          <a:custGeom>
            <a:avLst/>
            <a:gdLst/>
            <a:ahLst/>
            <a:cxnLst/>
            <a:rect l="l" t="t" r="r" b="b"/>
            <a:pathLst>
              <a:path w="10839" h="13810" extrusionOk="0">
                <a:moveTo>
                  <a:pt x="10839" y="5419"/>
                </a:moveTo>
                <a:cubicBezTo>
                  <a:pt x="10839" y="8411"/>
                  <a:pt x="5419" y="13810"/>
                  <a:pt x="5419" y="13810"/>
                </a:cubicBezTo>
                <a:cubicBezTo>
                  <a:pt x="5419" y="13810"/>
                  <a:pt x="0" y="8411"/>
                  <a:pt x="0" y="5419"/>
                </a:cubicBezTo>
                <a:cubicBezTo>
                  <a:pt x="0" y="2406"/>
                  <a:pt x="2427" y="0"/>
                  <a:pt x="5419" y="0"/>
                </a:cubicBezTo>
                <a:cubicBezTo>
                  <a:pt x="8411" y="0"/>
                  <a:pt x="10839" y="2406"/>
                  <a:pt x="10839" y="5419"/>
                </a:cubicBezTo>
                <a:close/>
              </a:path>
            </a:pathLst>
          </a:custGeom>
          <a:solidFill>
            <a:srgbClr val="00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49" name="Google Shape;1887;p38">
            <a:extLst>
              <a:ext uri="{FF2B5EF4-FFF2-40B4-BE49-F238E27FC236}">
                <a16:creationId xmlns:a16="http://schemas.microsoft.com/office/drawing/2014/main" id="{5AAC48DD-784C-8604-CEE3-98877B0327CA}"/>
              </a:ext>
            </a:extLst>
          </p:cNvPr>
          <p:cNvSpPr/>
          <p:nvPr/>
        </p:nvSpPr>
        <p:spPr>
          <a:xfrm>
            <a:off x="8804313" y="650189"/>
            <a:ext cx="145321" cy="131508"/>
          </a:xfrm>
          <a:custGeom>
            <a:avLst/>
            <a:gdLst/>
            <a:ahLst/>
            <a:cxnLst/>
            <a:rect l="l" t="t" r="r" b="b"/>
            <a:pathLst>
              <a:path w="5065" h="4341" extrusionOk="0">
                <a:moveTo>
                  <a:pt x="2888" y="0"/>
                </a:moveTo>
                <a:cubicBezTo>
                  <a:pt x="963" y="0"/>
                  <a:pt x="1" y="2323"/>
                  <a:pt x="1361" y="3704"/>
                </a:cubicBezTo>
                <a:cubicBezTo>
                  <a:pt x="1801" y="4144"/>
                  <a:pt x="2344" y="4341"/>
                  <a:pt x="2877" y="4341"/>
                </a:cubicBezTo>
                <a:cubicBezTo>
                  <a:pt x="3992" y="4341"/>
                  <a:pt x="5064" y="3479"/>
                  <a:pt x="5064" y="2176"/>
                </a:cubicBezTo>
                <a:cubicBezTo>
                  <a:pt x="5064" y="963"/>
                  <a:pt x="4081" y="0"/>
                  <a:pt x="28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50" name="Google Shape;1877;p38">
            <a:extLst>
              <a:ext uri="{FF2B5EF4-FFF2-40B4-BE49-F238E27FC236}">
                <a16:creationId xmlns:a16="http://schemas.microsoft.com/office/drawing/2014/main" id="{530F7256-36E9-1BCD-A98C-82D7D9755DA3}"/>
              </a:ext>
            </a:extLst>
          </p:cNvPr>
          <p:cNvSpPr txBox="1"/>
          <p:nvPr/>
        </p:nvSpPr>
        <p:spPr>
          <a:xfrm>
            <a:off x="8483959" y="1092987"/>
            <a:ext cx="984036" cy="45243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Zagreb i okolica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30%</a:t>
            </a:r>
          </a:p>
        </p:txBody>
      </p:sp>
      <p:sp>
        <p:nvSpPr>
          <p:cNvPr id="251" name="Google Shape;1886;p38">
            <a:extLst>
              <a:ext uri="{FF2B5EF4-FFF2-40B4-BE49-F238E27FC236}">
                <a16:creationId xmlns:a16="http://schemas.microsoft.com/office/drawing/2014/main" id="{4C8F9C7A-B1F7-543C-A9A1-6906FE4F9484}"/>
              </a:ext>
            </a:extLst>
          </p:cNvPr>
          <p:cNvSpPr/>
          <p:nvPr/>
        </p:nvSpPr>
        <p:spPr>
          <a:xfrm>
            <a:off x="10408103" y="975503"/>
            <a:ext cx="310984" cy="418368"/>
          </a:xfrm>
          <a:custGeom>
            <a:avLst/>
            <a:gdLst/>
            <a:ahLst/>
            <a:cxnLst/>
            <a:rect l="l" t="t" r="r" b="b"/>
            <a:pathLst>
              <a:path w="10839" h="13810" extrusionOk="0">
                <a:moveTo>
                  <a:pt x="10839" y="5419"/>
                </a:moveTo>
                <a:cubicBezTo>
                  <a:pt x="10839" y="8411"/>
                  <a:pt x="5419" y="13810"/>
                  <a:pt x="5419" y="13810"/>
                </a:cubicBezTo>
                <a:cubicBezTo>
                  <a:pt x="5419" y="13810"/>
                  <a:pt x="0" y="8411"/>
                  <a:pt x="0" y="5419"/>
                </a:cubicBezTo>
                <a:cubicBezTo>
                  <a:pt x="0" y="2406"/>
                  <a:pt x="2427" y="0"/>
                  <a:pt x="5419" y="0"/>
                </a:cubicBezTo>
                <a:cubicBezTo>
                  <a:pt x="8411" y="0"/>
                  <a:pt x="10839" y="2406"/>
                  <a:pt x="10839" y="5419"/>
                </a:cubicBezTo>
                <a:close/>
              </a:path>
            </a:pathLst>
          </a:custGeom>
          <a:solidFill>
            <a:srgbClr val="00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52" name="Google Shape;1887;p38">
            <a:extLst>
              <a:ext uri="{FF2B5EF4-FFF2-40B4-BE49-F238E27FC236}">
                <a16:creationId xmlns:a16="http://schemas.microsoft.com/office/drawing/2014/main" id="{5D8A4483-35AC-9806-5325-9B55873E15A3}"/>
              </a:ext>
            </a:extLst>
          </p:cNvPr>
          <p:cNvSpPr/>
          <p:nvPr/>
        </p:nvSpPr>
        <p:spPr>
          <a:xfrm>
            <a:off x="10480713" y="1081989"/>
            <a:ext cx="145321" cy="131508"/>
          </a:xfrm>
          <a:custGeom>
            <a:avLst/>
            <a:gdLst/>
            <a:ahLst/>
            <a:cxnLst/>
            <a:rect l="l" t="t" r="r" b="b"/>
            <a:pathLst>
              <a:path w="5065" h="4341" extrusionOk="0">
                <a:moveTo>
                  <a:pt x="2888" y="0"/>
                </a:moveTo>
                <a:cubicBezTo>
                  <a:pt x="963" y="0"/>
                  <a:pt x="1" y="2323"/>
                  <a:pt x="1361" y="3704"/>
                </a:cubicBezTo>
                <a:cubicBezTo>
                  <a:pt x="1801" y="4144"/>
                  <a:pt x="2344" y="4341"/>
                  <a:pt x="2877" y="4341"/>
                </a:cubicBezTo>
                <a:cubicBezTo>
                  <a:pt x="3992" y="4341"/>
                  <a:pt x="5064" y="3479"/>
                  <a:pt x="5064" y="2176"/>
                </a:cubicBezTo>
                <a:cubicBezTo>
                  <a:pt x="5064" y="963"/>
                  <a:pt x="4081" y="0"/>
                  <a:pt x="28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53" name="Google Shape;1877;p38">
            <a:extLst>
              <a:ext uri="{FF2B5EF4-FFF2-40B4-BE49-F238E27FC236}">
                <a16:creationId xmlns:a16="http://schemas.microsoft.com/office/drawing/2014/main" id="{70A73EF9-C558-B544-9810-27F76DEC4D11}"/>
              </a:ext>
            </a:extLst>
          </p:cNvPr>
          <p:cNvSpPr txBox="1"/>
          <p:nvPr/>
        </p:nvSpPr>
        <p:spPr>
          <a:xfrm>
            <a:off x="10629600" y="1094689"/>
            <a:ext cx="984036" cy="45243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Slavonija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15%</a:t>
            </a:r>
          </a:p>
        </p:txBody>
      </p:sp>
      <p:sp>
        <p:nvSpPr>
          <p:cNvPr id="254" name="Google Shape;1886;p38">
            <a:extLst>
              <a:ext uri="{FF2B5EF4-FFF2-40B4-BE49-F238E27FC236}">
                <a16:creationId xmlns:a16="http://schemas.microsoft.com/office/drawing/2014/main" id="{26A25316-67DB-2A95-7D1F-F2BCACBA0FE9}"/>
              </a:ext>
            </a:extLst>
          </p:cNvPr>
          <p:cNvSpPr/>
          <p:nvPr/>
        </p:nvSpPr>
        <p:spPr>
          <a:xfrm>
            <a:off x="7004503" y="1356503"/>
            <a:ext cx="310984" cy="418368"/>
          </a:xfrm>
          <a:custGeom>
            <a:avLst/>
            <a:gdLst/>
            <a:ahLst/>
            <a:cxnLst/>
            <a:rect l="l" t="t" r="r" b="b"/>
            <a:pathLst>
              <a:path w="10839" h="13810" extrusionOk="0">
                <a:moveTo>
                  <a:pt x="10839" y="5419"/>
                </a:moveTo>
                <a:cubicBezTo>
                  <a:pt x="10839" y="8411"/>
                  <a:pt x="5419" y="13810"/>
                  <a:pt x="5419" y="13810"/>
                </a:cubicBezTo>
                <a:cubicBezTo>
                  <a:pt x="5419" y="13810"/>
                  <a:pt x="0" y="8411"/>
                  <a:pt x="0" y="5419"/>
                </a:cubicBezTo>
                <a:cubicBezTo>
                  <a:pt x="0" y="2406"/>
                  <a:pt x="2427" y="0"/>
                  <a:pt x="5419" y="0"/>
                </a:cubicBezTo>
                <a:cubicBezTo>
                  <a:pt x="8411" y="0"/>
                  <a:pt x="10839" y="2406"/>
                  <a:pt x="10839" y="5419"/>
                </a:cubicBezTo>
                <a:close/>
              </a:path>
            </a:pathLst>
          </a:custGeom>
          <a:solidFill>
            <a:srgbClr val="007675"/>
          </a:solidFill>
          <a:ln>
            <a:solidFill>
              <a:srgbClr val="007675"/>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55" name="Google Shape;1887;p38">
            <a:extLst>
              <a:ext uri="{FF2B5EF4-FFF2-40B4-BE49-F238E27FC236}">
                <a16:creationId xmlns:a16="http://schemas.microsoft.com/office/drawing/2014/main" id="{B74C0107-C394-580A-BC11-A70FCE0B21E1}"/>
              </a:ext>
            </a:extLst>
          </p:cNvPr>
          <p:cNvSpPr/>
          <p:nvPr/>
        </p:nvSpPr>
        <p:spPr>
          <a:xfrm>
            <a:off x="7077113" y="1462989"/>
            <a:ext cx="145321" cy="131508"/>
          </a:xfrm>
          <a:custGeom>
            <a:avLst/>
            <a:gdLst/>
            <a:ahLst/>
            <a:cxnLst/>
            <a:rect l="l" t="t" r="r" b="b"/>
            <a:pathLst>
              <a:path w="5065" h="4341" extrusionOk="0">
                <a:moveTo>
                  <a:pt x="2888" y="0"/>
                </a:moveTo>
                <a:cubicBezTo>
                  <a:pt x="963" y="0"/>
                  <a:pt x="1" y="2323"/>
                  <a:pt x="1361" y="3704"/>
                </a:cubicBezTo>
                <a:cubicBezTo>
                  <a:pt x="1801" y="4144"/>
                  <a:pt x="2344" y="4341"/>
                  <a:pt x="2877" y="4341"/>
                </a:cubicBezTo>
                <a:cubicBezTo>
                  <a:pt x="3992" y="4341"/>
                  <a:pt x="5064" y="3479"/>
                  <a:pt x="5064" y="2176"/>
                </a:cubicBezTo>
                <a:cubicBezTo>
                  <a:pt x="5064" y="963"/>
                  <a:pt x="4081" y="0"/>
                  <a:pt x="28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56" name="Google Shape;1877;p38">
            <a:extLst>
              <a:ext uri="{FF2B5EF4-FFF2-40B4-BE49-F238E27FC236}">
                <a16:creationId xmlns:a16="http://schemas.microsoft.com/office/drawing/2014/main" id="{66777AC5-E131-73AE-3AE6-A7AD62EC1C2A}"/>
              </a:ext>
            </a:extLst>
          </p:cNvPr>
          <p:cNvSpPr txBox="1"/>
          <p:nvPr/>
        </p:nvSpPr>
        <p:spPr>
          <a:xfrm>
            <a:off x="7224544" y="1080492"/>
            <a:ext cx="1032372" cy="87496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Istra, Primorje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i Gorski Kotar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12%</a:t>
            </a:r>
          </a:p>
        </p:txBody>
      </p:sp>
      <p:sp>
        <p:nvSpPr>
          <p:cNvPr id="257" name="Google Shape;1886;p38">
            <a:extLst>
              <a:ext uri="{FF2B5EF4-FFF2-40B4-BE49-F238E27FC236}">
                <a16:creationId xmlns:a16="http://schemas.microsoft.com/office/drawing/2014/main" id="{241658E5-E143-BDD6-C298-FFCB225EA9B6}"/>
              </a:ext>
            </a:extLst>
          </p:cNvPr>
          <p:cNvSpPr/>
          <p:nvPr/>
        </p:nvSpPr>
        <p:spPr>
          <a:xfrm>
            <a:off x="8274503" y="1508903"/>
            <a:ext cx="310984" cy="418368"/>
          </a:xfrm>
          <a:custGeom>
            <a:avLst/>
            <a:gdLst/>
            <a:ahLst/>
            <a:cxnLst/>
            <a:rect l="l" t="t" r="r" b="b"/>
            <a:pathLst>
              <a:path w="10839" h="13810" extrusionOk="0">
                <a:moveTo>
                  <a:pt x="10839" y="5419"/>
                </a:moveTo>
                <a:cubicBezTo>
                  <a:pt x="10839" y="8411"/>
                  <a:pt x="5419" y="13810"/>
                  <a:pt x="5419" y="13810"/>
                </a:cubicBezTo>
                <a:cubicBezTo>
                  <a:pt x="5419" y="13810"/>
                  <a:pt x="0" y="8411"/>
                  <a:pt x="0" y="5419"/>
                </a:cubicBezTo>
                <a:cubicBezTo>
                  <a:pt x="0" y="2406"/>
                  <a:pt x="2427" y="0"/>
                  <a:pt x="5419" y="0"/>
                </a:cubicBezTo>
                <a:cubicBezTo>
                  <a:pt x="8411" y="0"/>
                  <a:pt x="10839" y="2406"/>
                  <a:pt x="10839" y="5419"/>
                </a:cubicBezTo>
                <a:close/>
              </a:path>
            </a:pathLst>
          </a:custGeom>
          <a:solidFill>
            <a:srgbClr val="00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58" name="Google Shape;1887;p38">
            <a:extLst>
              <a:ext uri="{FF2B5EF4-FFF2-40B4-BE49-F238E27FC236}">
                <a16:creationId xmlns:a16="http://schemas.microsoft.com/office/drawing/2014/main" id="{ED91AA55-1D22-ADBB-9FB7-43E1516DDB29}"/>
              </a:ext>
            </a:extLst>
          </p:cNvPr>
          <p:cNvSpPr/>
          <p:nvPr/>
        </p:nvSpPr>
        <p:spPr>
          <a:xfrm>
            <a:off x="8347113" y="1615389"/>
            <a:ext cx="145321" cy="131508"/>
          </a:xfrm>
          <a:custGeom>
            <a:avLst/>
            <a:gdLst/>
            <a:ahLst/>
            <a:cxnLst/>
            <a:rect l="l" t="t" r="r" b="b"/>
            <a:pathLst>
              <a:path w="5065" h="4341" extrusionOk="0">
                <a:moveTo>
                  <a:pt x="2888" y="0"/>
                </a:moveTo>
                <a:cubicBezTo>
                  <a:pt x="963" y="0"/>
                  <a:pt x="1" y="2323"/>
                  <a:pt x="1361" y="3704"/>
                </a:cubicBezTo>
                <a:cubicBezTo>
                  <a:pt x="1801" y="4144"/>
                  <a:pt x="2344" y="4341"/>
                  <a:pt x="2877" y="4341"/>
                </a:cubicBezTo>
                <a:cubicBezTo>
                  <a:pt x="3992" y="4341"/>
                  <a:pt x="5064" y="3479"/>
                  <a:pt x="5064" y="2176"/>
                </a:cubicBezTo>
                <a:cubicBezTo>
                  <a:pt x="5064" y="963"/>
                  <a:pt x="4081" y="0"/>
                  <a:pt x="28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59" name="Google Shape;1877;p38">
            <a:extLst>
              <a:ext uri="{FF2B5EF4-FFF2-40B4-BE49-F238E27FC236}">
                <a16:creationId xmlns:a16="http://schemas.microsoft.com/office/drawing/2014/main" id="{1E80D75D-B7ED-9D96-BA3B-7FD8E10E2AB7}"/>
              </a:ext>
            </a:extLst>
          </p:cNvPr>
          <p:cNvSpPr txBox="1"/>
          <p:nvPr/>
        </p:nvSpPr>
        <p:spPr>
          <a:xfrm>
            <a:off x="8102300" y="2072589"/>
            <a:ext cx="984036" cy="45243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Lika i Banovina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7%</a:t>
            </a:r>
          </a:p>
        </p:txBody>
      </p:sp>
      <p:sp>
        <p:nvSpPr>
          <p:cNvPr id="260" name="Google Shape;1886;p38">
            <a:extLst>
              <a:ext uri="{FF2B5EF4-FFF2-40B4-BE49-F238E27FC236}">
                <a16:creationId xmlns:a16="http://schemas.microsoft.com/office/drawing/2014/main" id="{0FE9E5C4-CF84-0FE1-DEF3-C29B86DBDEF5}"/>
              </a:ext>
            </a:extLst>
          </p:cNvPr>
          <p:cNvSpPr/>
          <p:nvPr/>
        </p:nvSpPr>
        <p:spPr>
          <a:xfrm>
            <a:off x="9023803" y="2702703"/>
            <a:ext cx="310984" cy="418368"/>
          </a:xfrm>
          <a:custGeom>
            <a:avLst/>
            <a:gdLst/>
            <a:ahLst/>
            <a:cxnLst/>
            <a:rect l="l" t="t" r="r" b="b"/>
            <a:pathLst>
              <a:path w="10839" h="13810" extrusionOk="0">
                <a:moveTo>
                  <a:pt x="10839" y="5419"/>
                </a:moveTo>
                <a:cubicBezTo>
                  <a:pt x="10839" y="8411"/>
                  <a:pt x="5419" y="13810"/>
                  <a:pt x="5419" y="13810"/>
                </a:cubicBezTo>
                <a:cubicBezTo>
                  <a:pt x="5419" y="13810"/>
                  <a:pt x="0" y="8411"/>
                  <a:pt x="0" y="5419"/>
                </a:cubicBezTo>
                <a:cubicBezTo>
                  <a:pt x="0" y="2406"/>
                  <a:pt x="2427" y="0"/>
                  <a:pt x="5419" y="0"/>
                </a:cubicBezTo>
                <a:cubicBezTo>
                  <a:pt x="8411" y="0"/>
                  <a:pt x="10839" y="2406"/>
                  <a:pt x="10839" y="5419"/>
                </a:cubicBezTo>
                <a:close/>
              </a:path>
            </a:pathLst>
          </a:custGeom>
          <a:solidFill>
            <a:srgbClr val="00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61" name="Google Shape;1887;p38">
            <a:extLst>
              <a:ext uri="{FF2B5EF4-FFF2-40B4-BE49-F238E27FC236}">
                <a16:creationId xmlns:a16="http://schemas.microsoft.com/office/drawing/2014/main" id="{53F384D5-8A18-D1F2-524A-D33DFD638217}"/>
              </a:ext>
            </a:extLst>
          </p:cNvPr>
          <p:cNvSpPr/>
          <p:nvPr/>
        </p:nvSpPr>
        <p:spPr>
          <a:xfrm>
            <a:off x="9096413" y="2809189"/>
            <a:ext cx="145321" cy="131508"/>
          </a:xfrm>
          <a:custGeom>
            <a:avLst/>
            <a:gdLst/>
            <a:ahLst/>
            <a:cxnLst/>
            <a:rect l="l" t="t" r="r" b="b"/>
            <a:pathLst>
              <a:path w="5065" h="4341" extrusionOk="0">
                <a:moveTo>
                  <a:pt x="2888" y="0"/>
                </a:moveTo>
                <a:cubicBezTo>
                  <a:pt x="963" y="0"/>
                  <a:pt x="1" y="2323"/>
                  <a:pt x="1361" y="3704"/>
                </a:cubicBezTo>
                <a:cubicBezTo>
                  <a:pt x="1801" y="4144"/>
                  <a:pt x="2344" y="4341"/>
                  <a:pt x="2877" y="4341"/>
                </a:cubicBezTo>
                <a:cubicBezTo>
                  <a:pt x="3992" y="4341"/>
                  <a:pt x="5064" y="3479"/>
                  <a:pt x="5064" y="2176"/>
                </a:cubicBezTo>
                <a:cubicBezTo>
                  <a:pt x="5064" y="963"/>
                  <a:pt x="4081" y="0"/>
                  <a:pt x="28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62" name="Google Shape;1877;p38">
            <a:extLst>
              <a:ext uri="{FF2B5EF4-FFF2-40B4-BE49-F238E27FC236}">
                <a16:creationId xmlns:a16="http://schemas.microsoft.com/office/drawing/2014/main" id="{55E48937-EFC1-51D7-B76B-5BBDB8E440EE}"/>
              </a:ext>
            </a:extLst>
          </p:cNvPr>
          <p:cNvSpPr txBox="1"/>
          <p:nvPr/>
        </p:nvSpPr>
        <p:spPr>
          <a:xfrm>
            <a:off x="8724600" y="3215589"/>
            <a:ext cx="984036" cy="45243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Dalmacija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srgbClr val="007675"/>
                </a:solidFill>
                <a:effectLst/>
                <a:uLnTx/>
                <a:uFillTx/>
                <a:latin typeface="Biome" panose="020B0503030204020804" pitchFamily="34" charset="0"/>
                <a:ea typeface="Roboto"/>
                <a:cs typeface="Biome" panose="020B0503030204020804" pitchFamily="34" charset="0"/>
                <a:sym typeface="Roboto"/>
              </a:rPr>
              <a:t>20%</a:t>
            </a:r>
          </a:p>
        </p:txBody>
      </p:sp>
      <p:graphicFrame>
        <p:nvGraphicFramePr>
          <p:cNvPr id="5" name="Table 4">
            <a:extLst>
              <a:ext uri="{FF2B5EF4-FFF2-40B4-BE49-F238E27FC236}">
                <a16:creationId xmlns:a16="http://schemas.microsoft.com/office/drawing/2014/main" id="{B2963B3E-4FBC-5AFF-AF1B-9F1E401970B8}"/>
              </a:ext>
            </a:extLst>
          </p:cNvPr>
          <p:cNvGraphicFramePr>
            <a:graphicFrameLocks noGrp="1"/>
          </p:cNvGraphicFramePr>
          <p:nvPr>
            <p:extLst>
              <p:ext uri="{D42A27DB-BD31-4B8C-83A1-F6EECF244321}">
                <p14:modId xmlns:p14="http://schemas.microsoft.com/office/powerpoint/2010/main" val="921937068"/>
              </p:ext>
            </p:extLst>
          </p:nvPr>
        </p:nvGraphicFramePr>
        <p:xfrm>
          <a:off x="7893434" y="4353172"/>
          <a:ext cx="2451038" cy="2104780"/>
        </p:xfrm>
        <a:graphic>
          <a:graphicData uri="http://schemas.openxmlformats.org/drawingml/2006/table">
            <a:tbl>
              <a:tblPr>
                <a:tableStyleId>{5C22544A-7EE6-4342-B048-85BDC9FD1C3A}</a:tableStyleId>
              </a:tblPr>
              <a:tblGrid>
                <a:gridCol w="878950">
                  <a:extLst>
                    <a:ext uri="{9D8B030D-6E8A-4147-A177-3AD203B41FA5}">
                      <a16:colId xmlns:a16="http://schemas.microsoft.com/office/drawing/2014/main" val="20000"/>
                    </a:ext>
                  </a:extLst>
                </a:gridCol>
                <a:gridCol w="1572088">
                  <a:extLst>
                    <a:ext uri="{9D8B030D-6E8A-4147-A177-3AD203B41FA5}">
                      <a16:colId xmlns:a16="http://schemas.microsoft.com/office/drawing/2014/main" val="20001"/>
                    </a:ext>
                  </a:extLst>
                </a:gridCol>
              </a:tblGrid>
              <a:tr h="420956">
                <a:tc>
                  <a:txBody>
                    <a:bodyPr/>
                    <a:lstStyle/>
                    <a:p>
                      <a:pPr algn="ctr" fontAlgn="b"/>
                      <a:r>
                        <a:rPr lang="hr-HR" sz="1800" b="1" i="0" u="none" strike="noStrike" dirty="0">
                          <a:solidFill>
                            <a:srgbClr val="007675"/>
                          </a:solidFill>
                          <a:effectLst/>
                          <a:latin typeface="Biome" panose="020B0503030204020804" pitchFamily="34" charset="0"/>
                          <a:cs typeface="Biome" panose="020B0503030204020804" pitchFamily="34" charset="0"/>
                        </a:rPr>
                        <a:t>12%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1" marR="0" lvl="0" indent="0" algn="ctr" defTabSz="1232345" rtl="0" eaLnBrk="1" fontAlgn="auto" latinLnBrk="0" hangingPunct="1">
                        <a:lnSpc>
                          <a:spcPct val="100000"/>
                        </a:lnSpc>
                        <a:spcBef>
                          <a:spcPts val="0"/>
                        </a:spcBef>
                        <a:spcAft>
                          <a:spcPts val="0"/>
                        </a:spcAft>
                        <a:buClrTx/>
                        <a:buSzTx/>
                        <a:buFontTx/>
                        <a:buNone/>
                        <a:tabLst/>
                        <a:defRPr/>
                      </a:pPr>
                      <a:r>
                        <a:rPr lang="hr-HR" sz="1200" b="0" dirty="0">
                          <a:solidFill>
                            <a:srgbClr val="007675"/>
                          </a:solidFill>
                          <a:latin typeface="Biome" panose="020B0503030204020804" pitchFamily="34" charset="0"/>
                          <a:ea typeface="ヒラギノ角ゴ Pro W3" pitchFamily="-64" charset="-128"/>
                          <a:cs typeface="Biome" panose="020B0503030204020804" pitchFamily="34" charset="0"/>
                        </a:rPr>
                        <a:t>Do godinu dana</a:t>
                      </a:r>
                      <a:endParaRPr kumimoji="0" lang="en-US" sz="1200" b="0" i="0" u="none" strike="noStrike" kern="1200" cap="none" spc="0" normalizeH="0" baseline="0" noProof="0" dirty="0">
                        <a:ln>
                          <a:noFill/>
                        </a:ln>
                        <a:solidFill>
                          <a:srgbClr val="007675"/>
                        </a:solidFill>
                        <a:effectLst/>
                        <a:uLnTx/>
                        <a:uFillTx/>
                        <a:latin typeface="Biome" panose="020B0503030204020804" pitchFamily="34" charset="0"/>
                        <a:cs typeface="Biome" panose="020B05030302040208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0956">
                <a:tc>
                  <a:txBody>
                    <a:bodyPr/>
                    <a:lstStyle/>
                    <a:p>
                      <a:pPr algn="ctr" fontAlgn="b"/>
                      <a:r>
                        <a:rPr lang="hr-HR" sz="1800" b="1" i="0" u="none" strike="noStrike" dirty="0">
                          <a:solidFill>
                            <a:srgbClr val="007675"/>
                          </a:solidFill>
                          <a:effectLst/>
                          <a:latin typeface="Biome" panose="020B0503030204020804" pitchFamily="34" charset="0"/>
                          <a:cs typeface="Biome" panose="020B0503030204020804" pitchFamily="34" charset="0"/>
                        </a:rPr>
                        <a:t>20%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1" marR="0" lvl="0" indent="0" algn="ctr" defTabSz="1232345" rtl="0" eaLnBrk="1" fontAlgn="auto" latinLnBrk="0" hangingPunct="1">
                        <a:lnSpc>
                          <a:spcPct val="100000"/>
                        </a:lnSpc>
                        <a:spcBef>
                          <a:spcPts val="0"/>
                        </a:spcBef>
                        <a:spcAft>
                          <a:spcPts val="0"/>
                        </a:spcAft>
                        <a:buClrTx/>
                        <a:buSzTx/>
                        <a:buFontTx/>
                        <a:buNone/>
                        <a:tabLst/>
                        <a:defRPr/>
                      </a:pPr>
                      <a:r>
                        <a:rPr lang="hr-HR" sz="1200" b="0" noProof="0" dirty="0">
                          <a:solidFill>
                            <a:srgbClr val="007675"/>
                          </a:solidFill>
                          <a:latin typeface="Biome" panose="020B0503030204020804" pitchFamily="34" charset="0"/>
                          <a:ea typeface="ヒラギノ角ゴ Pro W3" pitchFamily="-64" charset="-128"/>
                          <a:cs typeface="Biome" panose="020B0503030204020804" pitchFamily="34" charset="0"/>
                        </a:rPr>
                        <a:t>Od 1 do 3 godine</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0956">
                <a:tc>
                  <a:txBody>
                    <a:bodyPr/>
                    <a:lstStyle/>
                    <a:p>
                      <a:pPr algn="ctr" fontAlgn="b"/>
                      <a:r>
                        <a:rPr lang="hr-HR" sz="1800" b="1" u="none" strike="noStrike" dirty="0">
                          <a:solidFill>
                            <a:srgbClr val="007675"/>
                          </a:solidFill>
                          <a:effectLst/>
                          <a:latin typeface="Biome" panose="020B0503030204020804" pitchFamily="34" charset="0"/>
                          <a:cs typeface="Biome" panose="020B0503030204020804" pitchFamily="34" charset="0"/>
                        </a:rPr>
                        <a:t>18%</a:t>
                      </a:r>
                      <a:endParaRPr lang="hr-HR" sz="1800" b="1" i="0" u="none" strike="noStrike" dirty="0">
                        <a:solidFill>
                          <a:srgbClr val="007675"/>
                        </a:solidFill>
                        <a:effectLst/>
                        <a:latin typeface="Biome" panose="020B0503030204020804" pitchFamily="34" charset="0"/>
                        <a:cs typeface="Biome" panose="020B05030302040208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1" marR="0" lvl="0" indent="0" algn="ctr" defTabSz="1232345" rtl="0" eaLnBrk="1" fontAlgn="auto" latinLnBrk="0" hangingPunct="1">
                        <a:lnSpc>
                          <a:spcPct val="100000"/>
                        </a:lnSpc>
                        <a:spcBef>
                          <a:spcPts val="0"/>
                        </a:spcBef>
                        <a:spcAft>
                          <a:spcPts val="0"/>
                        </a:spcAft>
                        <a:buClrTx/>
                        <a:buSzTx/>
                        <a:buFontTx/>
                        <a:buNone/>
                        <a:tabLst/>
                        <a:defRPr/>
                      </a:pPr>
                      <a:r>
                        <a:rPr lang="hr-HR" sz="1200" b="0" noProof="0" dirty="0">
                          <a:solidFill>
                            <a:srgbClr val="007675"/>
                          </a:solidFill>
                          <a:latin typeface="Biome" panose="020B0503030204020804" pitchFamily="34" charset="0"/>
                          <a:ea typeface="ヒラギノ角ゴ Pro W3" pitchFamily="-64" charset="-128"/>
                          <a:cs typeface="Biome" panose="020B0503030204020804" pitchFamily="34" charset="0"/>
                        </a:rPr>
                        <a:t>Od 4 do 6 godina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095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hr-HR" sz="1800" b="1" u="none" strike="noStrike" dirty="0">
                          <a:solidFill>
                            <a:srgbClr val="007675"/>
                          </a:solidFill>
                          <a:effectLst/>
                          <a:latin typeface="Biome" panose="020B0503030204020804" pitchFamily="34" charset="0"/>
                          <a:cs typeface="Biome" panose="020B0503030204020804" pitchFamily="34" charset="0"/>
                        </a:rPr>
                        <a:t>24%</a:t>
                      </a:r>
                      <a:endParaRPr lang="hr-HR" sz="1800" b="1" i="0" u="none" strike="noStrike" dirty="0">
                        <a:solidFill>
                          <a:srgbClr val="007675"/>
                        </a:solidFill>
                        <a:effectLst/>
                        <a:latin typeface="Biome" panose="020B0503030204020804" pitchFamily="34" charset="0"/>
                        <a:cs typeface="Biome" panose="020B05030302040208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1" marR="0" lvl="0" indent="0" algn="ctr" defTabSz="1232345" rtl="0" eaLnBrk="1" fontAlgn="auto" latinLnBrk="0" hangingPunct="1">
                        <a:lnSpc>
                          <a:spcPct val="100000"/>
                        </a:lnSpc>
                        <a:spcBef>
                          <a:spcPts val="0"/>
                        </a:spcBef>
                        <a:spcAft>
                          <a:spcPts val="0"/>
                        </a:spcAft>
                        <a:buClrTx/>
                        <a:buSzTx/>
                        <a:buFontTx/>
                        <a:buNone/>
                        <a:tabLst/>
                        <a:defRPr/>
                      </a:pPr>
                      <a:r>
                        <a:rPr lang="hr-HR" sz="1200" b="0" noProof="0" dirty="0">
                          <a:solidFill>
                            <a:srgbClr val="007675"/>
                          </a:solidFill>
                          <a:latin typeface="Biome" panose="020B0503030204020804" pitchFamily="34" charset="0"/>
                          <a:ea typeface="ヒラギノ角ゴ Pro W3" pitchFamily="-64" charset="-128"/>
                          <a:cs typeface="Biome" panose="020B0503030204020804" pitchFamily="34" charset="0"/>
                        </a:rPr>
                        <a:t>Od 7 do 12 godina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1263319"/>
                  </a:ext>
                </a:extLst>
              </a:tr>
              <a:tr h="42095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hr-HR" sz="1800" b="1" i="0" u="none" strike="noStrike" dirty="0">
                          <a:solidFill>
                            <a:srgbClr val="007675"/>
                          </a:solidFill>
                          <a:effectLst/>
                          <a:latin typeface="Biome" panose="020B0503030204020804" pitchFamily="34" charset="0"/>
                          <a:cs typeface="Biome" panose="020B0503030204020804" pitchFamily="34" charset="0"/>
                        </a:rPr>
                        <a:t>19%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1" marR="0" lvl="0" indent="0" algn="ctr" defTabSz="1232345" rtl="0" eaLnBrk="1" fontAlgn="auto" latinLnBrk="0" hangingPunct="1">
                        <a:lnSpc>
                          <a:spcPct val="100000"/>
                        </a:lnSpc>
                        <a:spcBef>
                          <a:spcPts val="0"/>
                        </a:spcBef>
                        <a:spcAft>
                          <a:spcPts val="0"/>
                        </a:spcAft>
                        <a:buClrTx/>
                        <a:buSzTx/>
                        <a:buFontTx/>
                        <a:buNone/>
                        <a:tabLst/>
                        <a:defRPr/>
                      </a:pPr>
                      <a:r>
                        <a:rPr lang="hr-HR" sz="1200" b="0" noProof="0" dirty="0">
                          <a:solidFill>
                            <a:srgbClr val="007675"/>
                          </a:solidFill>
                          <a:latin typeface="Biome" panose="020B0503030204020804" pitchFamily="34" charset="0"/>
                          <a:ea typeface="ヒラギノ角ゴ Pro W3" pitchFamily="-64" charset="-128"/>
                          <a:cs typeface="Biome" panose="020B0503030204020804" pitchFamily="34" charset="0"/>
                        </a:rPr>
                        <a:t>Od 13 do 18 godina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599997"/>
                  </a:ext>
                </a:extLst>
              </a:tr>
            </a:tbl>
          </a:graphicData>
        </a:graphic>
      </p:graphicFrame>
      <p:sp>
        <p:nvSpPr>
          <p:cNvPr id="6" name="Rectangle 5">
            <a:extLst>
              <a:ext uri="{FF2B5EF4-FFF2-40B4-BE49-F238E27FC236}">
                <a16:creationId xmlns:a16="http://schemas.microsoft.com/office/drawing/2014/main" id="{D433CEF1-1AA3-E36C-9499-0BC281CB4C57}"/>
              </a:ext>
            </a:extLst>
          </p:cNvPr>
          <p:cNvSpPr/>
          <p:nvPr/>
        </p:nvSpPr>
        <p:spPr>
          <a:xfrm>
            <a:off x="6736429" y="3916237"/>
            <a:ext cx="3076147" cy="2047875"/>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srgbClr val="007675"/>
                </a:solidFill>
                <a:effectLst/>
                <a:uLnTx/>
                <a:uFillTx/>
                <a:latin typeface="Biome" panose="020B0503030204020804" pitchFamily="34" charset="0"/>
                <a:ea typeface="+mn-ea"/>
                <a:cs typeface="Biome" panose="020B0503030204020804" pitchFamily="34" charset="0"/>
              </a:rPr>
              <a:t>DJECA U KUĆANSTVU</a:t>
            </a:r>
          </a:p>
        </p:txBody>
      </p:sp>
      <p:sp>
        <p:nvSpPr>
          <p:cNvPr id="7" name="Freeform 65">
            <a:extLst>
              <a:ext uri="{FF2B5EF4-FFF2-40B4-BE49-F238E27FC236}">
                <a16:creationId xmlns:a16="http://schemas.microsoft.com/office/drawing/2014/main" id="{6BB57B0E-C175-6E57-74A2-5BDA3F75A6F8}"/>
              </a:ext>
            </a:extLst>
          </p:cNvPr>
          <p:cNvSpPr>
            <a:spLocks noChangeAspect="1"/>
          </p:cNvSpPr>
          <p:nvPr/>
        </p:nvSpPr>
        <p:spPr bwMode="auto">
          <a:xfrm>
            <a:off x="7115227" y="4648933"/>
            <a:ext cx="635196" cy="735245"/>
          </a:xfrm>
          <a:custGeom>
            <a:avLst/>
            <a:gdLst/>
            <a:ahLst/>
            <a:cxnLst>
              <a:cxn ang="0">
                <a:pos x="514" y="84"/>
              </a:cxn>
              <a:cxn ang="0">
                <a:pos x="498" y="52"/>
              </a:cxn>
              <a:cxn ang="0">
                <a:pos x="458" y="56"/>
              </a:cxn>
              <a:cxn ang="0">
                <a:pos x="446" y="76"/>
              </a:cxn>
              <a:cxn ang="0">
                <a:pos x="418" y="54"/>
              </a:cxn>
              <a:cxn ang="0">
                <a:pos x="384" y="0"/>
              </a:cxn>
              <a:cxn ang="0">
                <a:pos x="342" y="68"/>
              </a:cxn>
              <a:cxn ang="0">
                <a:pos x="306" y="188"/>
              </a:cxn>
              <a:cxn ang="0">
                <a:pos x="280" y="312"/>
              </a:cxn>
              <a:cxn ang="0">
                <a:pos x="252" y="274"/>
              </a:cxn>
              <a:cxn ang="0">
                <a:pos x="210" y="308"/>
              </a:cxn>
              <a:cxn ang="0">
                <a:pos x="176" y="188"/>
              </a:cxn>
              <a:cxn ang="0">
                <a:pos x="146" y="158"/>
              </a:cxn>
              <a:cxn ang="0">
                <a:pos x="140" y="118"/>
              </a:cxn>
              <a:cxn ang="0">
                <a:pos x="140" y="108"/>
              </a:cxn>
              <a:cxn ang="0">
                <a:pos x="128" y="94"/>
              </a:cxn>
              <a:cxn ang="0">
                <a:pos x="94" y="82"/>
              </a:cxn>
              <a:cxn ang="0">
                <a:pos x="56" y="110"/>
              </a:cxn>
              <a:cxn ang="0">
                <a:pos x="48" y="126"/>
              </a:cxn>
              <a:cxn ang="0">
                <a:pos x="52" y="140"/>
              </a:cxn>
              <a:cxn ang="0">
                <a:pos x="52" y="154"/>
              </a:cxn>
              <a:cxn ang="0">
                <a:pos x="36" y="180"/>
              </a:cxn>
              <a:cxn ang="0">
                <a:pos x="32" y="226"/>
              </a:cxn>
              <a:cxn ang="0">
                <a:pos x="4" y="362"/>
              </a:cxn>
              <a:cxn ang="0">
                <a:pos x="6" y="378"/>
              </a:cxn>
              <a:cxn ang="0">
                <a:pos x="24" y="394"/>
              </a:cxn>
              <a:cxn ang="0">
                <a:pos x="40" y="576"/>
              </a:cxn>
              <a:cxn ang="0">
                <a:pos x="34" y="598"/>
              </a:cxn>
              <a:cxn ang="0">
                <a:pos x="52" y="618"/>
              </a:cxn>
              <a:cxn ang="0">
                <a:pos x="80" y="592"/>
              </a:cxn>
              <a:cxn ang="0">
                <a:pos x="92" y="568"/>
              </a:cxn>
              <a:cxn ang="0">
                <a:pos x="88" y="494"/>
              </a:cxn>
              <a:cxn ang="0">
                <a:pos x="92" y="484"/>
              </a:cxn>
              <a:cxn ang="0">
                <a:pos x="84" y="462"/>
              </a:cxn>
              <a:cxn ang="0">
                <a:pos x="102" y="594"/>
              </a:cxn>
              <a:cxn ang="0">
                <a:pos x="98" y="630"/>
              </a:cxn>
              <a:cxn ang="0">
                <a:pos x="124" y="626"/>
              </a:cxn>
              <a:cxn ang="0">
                <a:pos x="140" y="588"/>
              </a:cxn>
              <a:cxn ang="0">
                <a:pos x="158" y="414"/>
              </a:cxn>
              <a:cxn ang="0">
                <a:pos x="172" y="370"/>
              </a:cxn>
              <a:cxn ang="0">
                <a:pos x="206" y="400"/>
              </a:cxn>
              <a:cxn ang="0">
                <a:pos x="212" y="452"/>
              </a:cxn>
              <a:cxn ang="0">
                <a:pos x="258" y="574"/>
              </a:cxn>
              <a:cxn ang="0">
                <a:pos x="258" y="606"/>
              </a:cxn>
              <a:cxn ang="0">
                <a:pos x="290" y="608"/>
              </a:cxn>
              <a:cxn ang="0">
                <a:pos x="294" y="596"/>
              </a:cxn>
              <a:cxn ang="0">
                <a:pos x="300" y="450"/>
              </a:cxn>
              <a:cxn ang="0">
                <a:pos x="300" y="378"/>
              </a:cxn>
              <a:cxn ang="0">
                <a:pos x="320" y="368"/>
              </a:cxn>
              <a:cxn ang="0">
                <a:pos x="342" y="326"/>
              </a:cxn>
              <a:cxn ang="0">
                <a:pos x="336" y="244"/>
              </a:cxn>
              <a:cxn ang="0">
                <a:pos x="408" y="596"/>
              </a:cxn>
              <a:cxn ang="0">
                <a:pos x="406" y="628"/>
              </a:cxn>
              <a:cxn ang="0">
                <a:pos x="448" y="628"/>
              </a:cxn>
              <a:cxn ang="0">
                <a:pos x="448" y="590"/>
              </a:cxn>
              <a:cxn ang="0">
                <a:pos x="458" y="450"/>
              </a:cxn>
              <a:cxn ang="0">
                <a:pos x="452" y="488"/>
              </a:cxn>
              <a:cxn ang="0">
                <a:pos x="474" y="582"/>
              </a:cxn>
              <a:cxn ang="0">
                <a:pos x="494" y="570"/>
              </a:cxn>
              <a:cxn ang="0">
                <a:pos x="506" y="462"/>
              </a:cxn>
              <a:cxn ang="0">
                <a:pos x="502" y="294"/>
              </a:cxn>
              <a:cxn ang="0">
                <a:pos x="528" y="296"/>
              </a:cxn>
              <a:cxn ang="0">
                <a:pos x="532" y="210"/>
              </a:cxn>
            </a:cxnLst>
            <a:rect l="0" t="0" r="r" b="b"/>
            <a:pathLst>
              <a:path w="546" h="632">
                <a:moveTo>
                  <a:pt x="546" y="176"/>
                </a:moveTo>
                <a:lnTo>
                  <a:pt x="546" y="176"/>
                </a:lnTo>
                <a:lnTo>
                  <a:pt x="546" y="174"/>
                </a:lnTo>
                <a:lnTo>
                  <a:pt x="544" y="170"/>
                </a:lnTo>
                <a:lnTo>
                  <a:pt x="544" y="170"/>
                </a:lnTo>
                <a:lnTo>
                  <a:pt x="544" y="170"/>
                </a:lnTo>
                <a:lnTo>
                  <a:pt x="542" y="168"/>
                </a:lnTo>
                <a:lnTo>
                  <a:pt x="542" y="168"/>
                </a:lnTo>
                <a:lnTo>
                  <a:pt x="542" y="166"/>
                </a:lnTo>
                <a:lnTo>
                  <a:pt x="538" y="162"/>
                </a:lnTo>
                <a:lnTo>
                  <a:pt x="534" y="160"/>
                </a:lnTo>
                <a:lnTo>
                  <a:pt x="530" y="134"/>
                </a:lnTo>
                <a:lnTo>
                  <a:pt x="530" y="134"/>
                </a:lnTo>
                <a:lnTo>
                  <a:pt x="530" y="134"/>
                </a:lnTo>
                <a:lnTo>
                  <a:pt x="530" y="132"/>
                </a:lnTo>
                <a:lnTo>
                  <a:pt x="530" y="132"/>
                </a:lnTo>
                <a:lnTo>
                  <a:pt x="530" y="130"/>
                </a:lnTo>
                <a:lnTo>
                  <a:pt x="530" y="128"/>
                </a:lnTo>
                <a:lnTo>
                  <a:pt x="526" y="122"/>
                </a:lnTo>
                <a:lnTo>
                  <a:pt x="526" y="122"/>
                </a:lnTo>
                <a:lnTo>
                  <a:pt x="526" y="122"/>
                </a:lnTo>
                <a:lnTo>
                  <a:pt x="524" y="118"/>
                </a:lnTo>
                <a:lnTo>
                  <a:pt x="516" y="106"/>
                </a:lnTo>
                <a:lnTo>
                  <a:pt x="506" y="94"/>
                </a:lnTo>
                <a:lnTo>
                  <a:pt x="508" y="92"/>
                </a:lnTo>
                <a:lnTo>
                  <a:pt x="508" y="92"/>
                </a:lnTo>
                <a:lnTo>
                  <a:pt x="508" y="92"/>
                </a:lnTo>
                <a:lnTo>
                  <a:pt x="510" y="90"/>
                </a:lnTo>
                <a:lnTo>
                  <a:pt x="510" y="90"/>
                </a:lnTo>
                <a:lnTo>
                  <a:pt x="510" y="90"/>
                </a:lnTo>
                <a:lnTo>
                  <a:pt x="512" y="90"/>
                </a:lnTo>
                <a:lnTo>
                  <a:pt x="512" y="90"/>
                </a:lnTo>
                <a:lnTo>
                  <a:pt x="512" y="88"/>
                </a:lnTo>
                <a:lnTo>
                  <a:pt x="512" y="86"/>
                </a:lnTo>
                <a:lnTo>
                  <a:pt x="512" y="86"/>
                </a:lnTo>
                <a:lnTo>
                  <a:pt x="514" y="86"/>
                </a:lnTo>
                <a:lnTo>
                  <a:pt x="514" y="86"/>
                </a:lnTo>
                <a:lnTo>
                  <a:pt x="514" y="86"/>
                </a:lnTo>
                <a:lnTo>
                  <a:pt x="514" y="84"/>
                </a:lnTo>
                <a:lnTo>
                  <a:pt x="514" y="84"/>
                </a:lnTo>
                <a:lnTo>
                  <a:pt x="514" y="84"/>
                </a:lnTo>
                <a:lnTo>
                  <a:pt x="514" y="82"/>
                </a:lnTo>
                <a:lnTo>
                  <a:pt x="514" y="82"/>
                </a:lnTo>
                <a:lnTo>
                  <a:pt x="514" y="82"/>
                </a:lnTo>
                <a:lnTo>
                  <a:pt x="514" y="82"/>
                </a:lnTo>
                <a:lnTo>
                  <a:pt x="514" y="80"/>
                </a:lnTo>
                <a:lnTo>
                  <a:pt x="514" y="80"/>
                </a:lnTo>
                <a:lnTo>
                  <a:pt x="514" y="80"/>
                </a:lnTo>
                <a:lnTo>
                  <a:pt x="514" y="78"/>
                </a:lnTo>
                <a:lnTo>
                  <a:pt x="514" y="78"/>
                </a:lnTo>
                <a:lnTo>
                  <a:pt x="514" y="78"/>
                </a:lnTo>
                <a:lnTo>
                  <a:pt x="514" y="76"/>
                </a:lnTo>
                <a:lnTo>
                  <a:pt x="514" y="76"/>
                </a:lnTo>
                <a:lnTo>
                  <a:pt x="514" y="76"/>
                </a:lnTo>
                <a:lnTo>
                  <a:pt x="514" y="76"/>
                </a:lnTo>
                <a:lnTo>
                  <a:pt x="514" y="76"/>
                </a:lnTo>
                <a:lnTo>
                  <a:pt x="514" y="74"/>
                </a:lnTo>
                <a:lnTo>
                  <a:pt x="514" y="74"/>
                </a:lnTo>
                <a:lnTo>
                  <a:pt x="514" y="74"/>
                </a:lnTo>
                <a:lnTo>
                  <a:pt x="514" y="74"/>
                </a:lnTo>
                <a:lnTo>
                  <a:pt x="514" y="72"/>
                </a:lnTo>
                <a:lnTo>
                  <a:pt x="514" y="72"/>
                </a:lnTo>
                <a:lnTo>
                  <a:pt x="514" y="70"/>
                </a:lnTo>
                <a:lnTo>
                  <a:pt x="514" y="70"/>
                </a:lnTo>
                <a:lnTo>
                  <a:pt x="514" y="70"/>
                </a:lnTo>
                <a:lnTo>
                  <a:pt x="514" y="70"/>
                </a:lnTo>
                <a:lnTo>
                  <a:pt x="512" y="66"/>
                </a:lnTo>
                <a:lnTo>
                  <a:pt x="512" y="66"/>
                </a:lnTo>
                <a:lnTo>
                  <a:pt x="510" y="66"/>
                </a:lnTo>
                <a:lnTo>
                  <a:pt x="510" y="66"/>
                </a:lnTo>
                <a:lnTo>
                  <a:pt x="510" y="66"/>
                </a:lnTo>
                <a:lnTo>
                  <a:pt x="506" y="60"/>
                </a:lnTo>
                <a:lnTo>
                  <a:pt x="506" y="60"/>
                </a:lnTo>
                <a:lnTo>
                  <a:pt x="506" y="60"/>
                </a:lnTo>
                <a:lnTo>
                  <a:pt x="504" y="58"/>
                </a:lnTo>
                <a:lnTo>
                  <a:pt x="504" y="58"/>
                </a:lnTo>
                <a:lnTo>
                  <a:pt x="504" y="58"/>
                </a:lnTo>
                <a:lnTo>
                  <a:pt x="498" y="52"/>
                </a:lnTo>
                <a:lnTo>
                  <a:pt x="498" y="52"/>
                </a:lnTo>
                <a:lnTo>
                  <a:pt x="498" y="52"/>
                </a:lnTo>
                <a:lnTo>
                  <a:pt x="492" y="50"/>
                </a:lnTo>
                <a:lnTo>
                  <a:pt x="492" y="50"/>
                </a:lnTo>
                <a:lnTo>
                  <a:pt x="492" y="50"/>
                </a:lnTo>
                <a:lnTo>
                  <a:pt x="492" y="50"/>
                </a:lnTo>
                <a:lnTo>
                  <a:pt x="492" y="50"/>
                </a:lnTo>
                <a:lnTo>
                  <a:pt x="488" y="48"/>
                </a:lnTo>
                <a:lnTo>
                  <a:pt x="488" y="48"/>
                </a:lnTo>
                <a:lnTo>
                  <a:pt x="488" y="48"/>
                </a:lnTo>
                <a:lnTo>
                  <a:pt x="484" y="48"/>
                </a:lnTo>
                <a:lnTo>
                  <a:pt x="484" y="48"/>
                </a:lnTo>
                <a:lnTo>
                  <a:pt x="484" y="48"/>
                </a:lnTo>
                <a:lnTo>
                  <a:pt x="484" y="48"/>
                </a:lnTo>
                <a:lnTo>
                  <a:pt x="484" y="48"/>
                </a:lnTo>
                <a:lnTo>
                  <a:pt x="482" y="48"/>
                </a:lnTo>
                <a:lnTo>
                  <a:pt x="478" y="48"/>
                </a:lnTo>
                <a:lnTo>
                  <a:pt x="478" y="48"/>
                </a:lnTo>
                <a:lnTo>
                  <a:pt x="478" y="48"/>
                </a:lnTo>
                <a:lnTo>
                  <a:pt x="474" y="48"/>
                </a:lnTo>
                <a:lnTo>
                  <a:pt x="474" y="48"/>
                </a:lnTo>
                <a:lnTo>
                  <a:pt x="474" y="48"/>
                </a:lnTo>
                <a:lnTo>
                  <a:pt x="472" y="48"/>
                </a:lnTo>
                <a:lnTo>
                  <a:pt x="472" y="48"/>
                </a:lnTo>
                <a:lnTo>
                  <a:pt x="472" y="48"/>
                </a:lnTo>
                <a:lnTo>
                  <a:pt x="468" y="50"/>
                </a:lnTo>
                <a:lnTo>
                  <a:pt x="468" y="50"/>
                </a:lnTo>
                <a:lnTo>
                  <a:pt x="468" y="52"/>
                </a:lnTo>
                <a:lnTo>
                  <a:pt x="466" y="52"/>
                </a:lnTo>
                <a:lnTo>
                  <a:pt x="466" y="52"/>
                </a:lnTo>
                <a:lnTo>
                  <a:pt x="466" y="52"/>
                </a:lnTo>
                <a:lnTo>
                  <a:pt x="466" y="52"/>
                </a:lnTo>
                <a:lnTo>
                  <a:pt x="466" y="52"/>
                </a:lnTo>
                <a:lnTo>
                  <a:pt x="462" y="54"/>
                </a:lnTo>
                <a:lnTo>
                  <a:pt x="462" y="54"/>
                </a:lnTo>
                <a:lnTo>
                  <a:pt x="462" y="54"/>
                </a:lnTo>
                <a:lnTo>
                  <a:pt x="458" y="56"/>
                </a:lnTo>
                <a:lnTo>
                  <a:pt x="458" y="56"/>
                </a:lnTo>
                <a:lnTo>
                  <a:pt x="458" y="56"/>
                </a:lnTo>
                <a:lnTo>
                  <a:pt x="458" y="56"/>
                </a:lnTo>
                <a:lnTo>
                  <a:pt x="458" y="56"/>
                </a:lnTo>
                <a:lnTo>
                  <a:pt x="458" y="56"/>
                </a:lnTo>
                <a:lnTo>
                  <a:pt x="458" y="56"/>
                </a:lnTo>
                <a:lnTo>
                  <a:pt x="456" y="56"/>
                </a:lnTo>
                <a:lnTo>
                  <a:pt x="454" y="56"/>
                </a:lnTo>
                <a:lnTo>
                  <a:pt x="454" y="56"/>
                </a:lnTo>
                <a:lnTo>
                  <a:pt x="454" y="56"/>
                </a:lnTo>
                <a:lnTo>
                  <a:pt x="452" y="56"/>
                </a:lnTo>
                <a:lnTo>
                  <a:pt x="452" y="56"/>
                </a:lnTo>
                <a:lnTo>
                  <a:pt x="452" y="58"/>
                </a:lnTo>
                <a:lnTo>
                  <a:pt x="450" y="58"/>
                </a:lnTo>
                <a:lnTo>
                  <a:pt x="450" y="58"/>
                </a:lnTo>
                <a:lnTo>
                  <a:pt x="450" y="60"/>
                </a:lnTo>
                <a:lnTo>
                  <a:pt x="450" y="60"/>
                </a:lnTo>
                <a:lnTo>
                  <a:pt x="450" y="60"/>
                </a:lnTo>
                <a:lnTo>
                  <a:pt x="448" y="60"/>
                </a:lnTo>
                <a:lnTo>
                  <a:pt x="448" y="62"/>
                </a:lnTo>
                <a:lnTo>
                  <a:pt x="448" y="62"/>
                </a:lnTo>
                <a:lnTo>
                  <a:pt x="448" y="62"/>
                </a:lnTo>
                <a:lnTo>
                  <a:pt x="448" y="62"/>
                </a:lnTo>
                <a:lnTo>
                  <a:pt x="448" y="62"/>
                </a:lnTo>
                <a:lnTo>
                  <a:pt x="446" y="64"/>
                </a:lnTo>
                <a:lnTo>
                  <a:pt x="446" y="64"/>
                </a:lnTo>
                <a:lnTo>
                  <a:pt x="446" y="64"/>
                </a:lnTo>
                <a:lnTo>
                  <a:pt x="446" y="64"/>
                </a:lnTo>
                <a:lnTo>
                  <a:pt x="446" y="66"/>
                </a:lnTo>
                <a:lnTo>
                  <a:pt x="446" y="66"/>
                </a:lnTo>
                <a:lnTo>
                  <a:pt x="446" y="68"/>
                </a:lnTo>
                <a:lnTo>
                  <a:pt x="446" y="68"/>
                </a:lnTo>
                <a:lnTo>
                  <a:pt x="446" y="68"/>
                </a:lnTo>
                <a:lnTo>
                  <a:pt x="446" y="68"/>
                </a:lnTo>
                <a:lnTo>
                  <a:pt x="446" y="70"/>
                </a:lnTo>
                <a:lnTo>
                  <a:pt x="446" y="70"/>
                </a:lnTo>
                <a:lnTo>
                  <a:pt x="446" y="70"/>
                </a:lnTo>
                <a:lnTo>
                  <a:pt x="446" y="72"/>
                </a:lnTo>
                <a:lnTo>
                  <a:pt x="446" y="72"/>
                </a:lnTo>
                <a:lnTo>
                  <a:pt x="446" y="72"/>
                </a:lnTo>
                <a:lnTo>
                  <a:pt x="446" y="74"/>
                </a:lnTo>
                <a:lnTo>
                  <a:pt x="446" y="74"/>
                </a:lnTo>
                <a:lnTo>
                  <a:pt x="446" y="76"/>
                </a:lnTo>
                <a:lnTo>
                  <a:pt x="446" y="76"/>
                </a:lnTo>
                <a:lnTo>
                  <a:pt x="446" y="76"/>
                </a:lnTo>
                <a:lnTo>
                  <a:pt x="448" y="76"/>
                </a:lnTo>
                <a:lnTo>
                  <a:pt x="448" y="78"/>
                </a:lnTo>
                <a:lnTo>
                  <a:pt x="448" y="78"/>
                </a:lnTo>
                <a:lnTo>
                  <a:pt x="448" y="78"/>
                </a:lnTo>
                <a:lnTo>
                  <a:pt x="448" y="78"/>
                </a:lnTo>
                <a:lnTo>
                  <a:pt x="448" y="78"/>
                </a:lnTo>
                <a:lnTo>
                  <a:pt x="450" y="80"/>
                </a:lnTo>
                <a:lnTo>
                  <a:pt x="450" y="80"/>
                </a:lnTo>
                <a:lnTo>
                  <a:pt x="450" y="80"/>
                </a:lnTo>
                <a:lnTo>
                  <a:pt x="450" y="80"/>
                </a:lnTo>
                <a:lnTo>
                  <a:pt x="450" y="80"/>
                </a:lnTo>
                <a:lnTo>
                  <a:pt x="450" y="80"/>
                </a:lnTo>
                <a:lnTo>
                  <a:pt x="450" y="80"/>
                </a:lnTo>
                <a:lnTo>
                  <a:pt x="450" y="80"/>
                </a:lnTo>
                <a:lnTo>
                  <a:pt x="452" y="80"/>
                </a:lnTo>
                <a:lnTo>
                  <a:pt x="452" y="82"/>
                </a:lnTo>
                <a:lnTo>
                  <a:pt x="452" y="82"/>
                </a:lnTo>
                <a:lnTo>
                  <a:pt x="454" y="82"/>
                </a:lnTo>
                <a:lnTo>
                  <a:pt x="454" y="82"/>
                </a:lnTo>
                <a:lnTo>
                  <a:pt x="454" y="82"/>
                </a:lnTo>
                <a:lnTo>
                  <a:pt x="454" y="82"/>
                </a:lnTo>
                <a:lnTo>
                  <a:pt x="454" y="84"/>
                </a:lnTo>
                <a:lnTo>
                  <a:pt x="454" y="84"/>
                </a:lnTo>
                <a:lnTo>
                  <a:pt x="434" y="86"/>
                </a:lnTo>
                <a:lnTo>
                  <a:pt x="432" y="86"/>
                </a:lnTo>
                <a:lnTo>
                  <a:pt x="430" y="86"/>
                </a:lnTo>
                <a:lnTo>
                  <a:pt x="426" y="84"/>
                </a:lnTo>
                <a:lnTo>
                  <a:pt x="426" y="84"/>
                </a:lnTo>
                <a:lnTo>
                  <a:pt x="426" y="84"/>
                </a:lnTo>
                <a:lnTo>
                  <a:pt x="420" y="82"/>
                </a:lnTo>
                <a:lnTo>
                  <a:pt x="418" y="80"/>
                </a:lnTo>
                <a:lnTo>
                  <a:pt x="418" y="80"/>
                </a:lnTo>
                <a:lnTo>
                  <a:pt x="418" y="78"/>
                </a:lnTo>
                <a:lnTo>
                  <a:pt x="414" y="74"/>
                </a:lnTo>
                <a:lnTo>
                  <a:pt x="412" y="72"/>
                </a:lnTo>
                <a:lnTo>
                  <a:pt x="412" y="72"/>
                </a:lnTo>
                <a:lnTo>
                  <a:pt x="412" y="70"/>
                </a:lnTo>
                <a:lnTo>
                  <a:pt x="418" y="56"/>
                </a:lnTo>
                <a:lnTo>
                  <a:pt x="418" y="54"/>
                </a:lnTo>
                <a:lnTo>
                  <a:pt x="418" y="54"/>
                </a:lnTo>
                <a:lnTo>
                  <a:pt x="418" y="54"/>
                </a:lnTo>
                <a:lnTo>
                  <a:pt x="418" y="54"/>
                </a:lnTo>
                <a:lnTo>
                  <a:pt x="418" y="54"/>
                </a:lnTo>
                <a:lnTo>
                  <a:pt x="418" y="52"/>
                </a:lnTo>
                <a:lnTo>
                  <a:pt x="418" y="52"/>
                </a:lnTo>
                <a:lnTo>
                  <a:pt x="418" y="52"/>
                </a:lnTo>
                <a:lnTo>
                  <a:pt x="420" y="50"/>
                </a:lnTo>
                <a:lnTo>
                  <a:pt x="420" y="50"/>
                </a:lnTo>
                <a:lnTo>
                  <a:pt x="420" y="50"/>
                </a:lnTo>
                <a:lnTo>
                  <a:pt x="420" y="44"/>
                </a:lnTo>
                <a:lnTo>
                  <a:pt x="420" y="44"/>
                </a:lnTo>
                <a:lnTo>
                  <a:pt x="420" y="42"/>
                </a:lnTo>
                <a:lnTo>
                  <a:pt x="420" y="34"/>
                </a:lnTo>
                <a:lnTo>
                  <a:pt x="418" y="28"/>
                </a:lnTo>
                <a:lnTo>
                  <a:pt x="418" y="28"/>
                </a:lnTo>
                <a:lnTo>
                  <a:pt x="418" y="26"/>
                </a:lnTo>
                <a:lnTo>
                  <a:pt x="418" y="26"/>
                </a:lnTo>
                <a:lnTo>
                  <a:pt x="418" y="26"/>
                </a:lnTo>
                <a:lnTo>
                  <a:pt x="418" y="24"/>
                </a:lnTo>
                <a:lnTo>
                  <a:pt x="418" y="24"/>
                </a:lnTo>
                <a:lnTo>
                  <a:pt x="418" y="24"/>
                </a:lnTo>
                <a:lnTo>
                  <a:pt x="412" y="16"/>
                </a:lnTo>
                <a:lnTo>
                  <a:pt x="412" y="16"/>
                </a:lnTo>
                <a:lnTo>
                  <a:pt x="412" y="14"/>
                </a:lnTo>
                <a:lnTo>
                  <a:pt x="406" y="8"/>
                </a:lnTo>
                <a:lnTo>
                  <a:pt x="406" y="8"/>
                </a:lnTo>
                <a:lnTo>
                  <a:pt x="406" y="8"/>
                </a:lnTo>
                <a:lnTo>
                  <a:pt x="404" y="8"/>
                </a:lnTo>
                <a:lnTo>
                  <a:pt x="404" y="8"/>
                </a:lnTo>
                <a:lnTo>
                  <a:pt x="404" y="8"/>
                </a:lnTo>
                <a:lnTo>
                  <a:pt x="402" y="6"/>
                </a:lnTo>
                <a:lnTo>
                  <a:pt x="394" y="2"/>
                </a:lnTo>
                <a:lnTo>
                  <a:pt x="394" y="2"/>
                </a:lnTo>
                <a:lnTo>
                  <a:pt x="394" y="2"/>
                </a:lnTo>
                <a:lnTo>
                  <a:pt x="386" y="0"/>
                </a:lnTo>
                <a:lnTo>
                  <a:pt x="386" y="0"/>
                </a:lnTo>
                <a:lnTo>
                  <a:pt x="384" y="0"/>
                </a:lnTo>
                <a:lnTo>
                  <a:pt x="384" y="0"/>
                </a:lnTo>
                <a:lnTo>
                  <a:pt x="384" y="0"/>
                </a:lnTo>
                <a:lnTo>
                  <a:pt x="384" y="0"/>
                </a:lnTo>
                <a:lnTo>
                  <a:pt x="384" y="0"/>
                </a:lnTo>
                <a:lnTo>
                  <a:pt x="376" y="0"/>
                </a:lnTo>
                <a:lnTo>
                  <a:pt x="364" y="4"/>
                </a:lnTo>
                <a:lnTo>
                  <a:pt x="364" y="4"/>
                </a:lnTo>
                <a:lnTo>
                  <a:pt x="364" y="4"/>
                </a:lnTo>
                <a:lnTo>
                  <a:pt x="360" y="6"/>
                </a:lnTo>
                <a:lnTo>
                  <a:pt x="360" y="6"/>
                </a:lnTo>
                <a:lnTo>
                  <a:pt x="360" y="6"/>
                </a:lnTo>
                <a:lnTo>
                  <a:pt x="354" y="12"/>
                </a:lnTo>
                <a:lnTo>
                  <a:pt x="342" y="26"/>
                </a:lnTo>
                <a:lnTo>
                  <a:pt x="336" y="36"/>
                </a:lnTo>
                <a:lnTo>
                  <a:pt x="336" y="36"/>
                </a:lnTo>
                <a:lnTo>
                  <a:pt x="336" y="36"/>
                </a:lnTo>
                <a:lnTo>
                  <a:pt x="336" y="36"/>
                </a:lnTo>
                <a:lnTo>
                  <a:pt x="336" y="36"/>
                </a:lnTo>
                <a:lnTo>
                  <a:pt x="336" y="38"/>
                </a:lnTo>
                <a:lnTo>
                  <a:pt x="336" y="38"/>
                </a:lnTo>
                <a:lnTo>
                  <a:pt x="336" y="38"/>
                </a:lnTo>
                <a:lnTo>
                  <a:pt x="334" y="40"/>
                </a:lnTo>
                <a:lnTo>
                  <a:pt x="334" y="40"/>
                </a:lnTo>
                <a:lnTo>
                  <a:pt x="334" y="40"/>
                </a:lnTo>
                <a:lnTo>
                  <a:pt x="334" y="42"/>
                </a:lnTo>
                <a:lnTo>
                  <a:pt x="334" y="42"/>
                </a:lnTo>
                <a:lnTo>
                  <a:pt x="334" y="42"/>
                </a:lnTo>
                <a:lnTo>
                  <a:pt x="334" y="52"/>
                </a:lnTo>
                <a:lnTo>
                  <a:pt x="334" y="52"/>
                </a:lnTo>
                <a:lnTo>
                  <a:pt x="334" y="54"/>
                </a:lnTo>
                <a:lnTo>
                  <a:pt x="334" y="58"/>
                </a:lnTo>
                <a:lnTo>
                  <a:pt x="334" y="58"/>
                </a:lnTo>
                <a:lnTo>
                  <a:pt x="334" y="58"/>
                </a:lnTo>
                <a:lnTo>
                  <a:pt x="336" y="62"/>
                </a:lnTo>
                <a:lnTo>
                  <a:pt x="336" y="62"/>
                </a:lnTo>
                <a:lnTo>
                  <a:pt x="336" y="62"/>
                </a:lnTo>
                <a:lnTo>
                  <a:pt x="338" y="64"/>
                </a:lnTo>
                <a:lnTo>
                  <a:pt x="340" y="68"/>
                </a:lnTo>
                <a:lnTo>
                  <a:pt x="340" y="68"/>
                </a:lnTo>
                <a:lnTo>
                  <a:pt x="342" y="68"/>
                </a:lnTo>
                <a:lnTo>
                  <a:pt x="342" y="68"/>
                </a:lnTo>
                <a:lnTo>
                  <a:pt x="342" y="68"/>
                </a:lnTo>
                <a:lnTo>
                  <a:pt x="342" y="68"/>
                </a:lnTo>
                <a:lnTo>
                  <a:pt x="342" y="68"/>
                </a:lnTo>
                <a:lnTo>
                  <a:pt x="342" y="68"/>
                </a:lnTo>
                <a:lnTo>
                  <a:pt x="342" y="68"/>
                </a:lnTo>
                <a:lnTo>
                  <a:pt x="342" y="68"/>
                </a:lnTo>
                <a:lnTo>
                  <a:pt x="342" y="70"/>
                </a:lnTo>
                <a:lnTo>
                  <a:pt x="350" y="76"/>
                </a:lnTo>
                <a:lnTo>
                  <a:pt x="358" y="82"/>
                </a:lnTo>
                <a:lnTo>
                  <a:pt x="358" y="82"/>
                </a:lnTo>
                <a:lnTo>
                  <a:pt x="358" y="94"/>
                </a:lnTo>
                <a:lnTo>
                  <a:pt x="358" y="96"/>
                </a:lnTo>
                <a:lnTo>
                  <a:pt x="358" y="96"/>
                </a:lnTo>
                <a:lnTo>
                  <a:pt x="356" y="110"/>
                </a:lnTo>
                <a:lnTo>
                  <a:pt x="352" y="116"/>
                </a:lnTo>
                <a:lnTo>
                  <a:pt x="348" y="122"/>
                </a:lnTo>
                <a:lnTo>
                  <a:pt x="348" y="122"/>
                </a:lnTo>
                <a:lnTo>
                  <a:pt x="346" y="122"/>
                </a:lnTo>
                <a:lnTo>
                  <a:pt x="346" y="122"/>
                </a:lnTo>
                <a:lnTo>
                  <a:pt x="336" y="130"/>
                </a:lnTo>
                <a:lnTo>
                  <a:pt x="336" y="130"/>
                </a:lnTo>
                <a:lnTo>
                  <a:pt x="336" y="130"/>
                </a:lnTo>
                <a:lnTo>
                  <a:pt x="336" y="130"/>
                </a:lnTo>
                <a:lnTo>
                  <a:pt x="336" y="130"/>
                </a:lnTo>
                <a:lnTo>
                  <a:pt x="334" y="132"/>
                </a:lnTo>
                <a:lnTo>
                  <a:pt x="324" y="138"/>
                </a:lnTo>
                <a:lnTo>
                  <a:pt x="324" y="138"/>
                </a:lnTo>
                <a:lnTo>
                  <a:pt x="324" y="138"/>
                </a:lnTo>
                <a:lnTo>
                  <a:pt x="324" y="138"/>
                </a:lnTo>
                <a:lnTo>
                  <a:pt x="324" y="138"/>
                </a:lnTo>
                <a:lnTo>
                  <a:pt x="324" y="138"/>
                </a:lnTo>
                <a:lnTo>
                  <a:pt x="318" y="144"/>
                </a:lnTo>
                <a:lnTo>
                  <a:pt x="318" y="144"/>
                </a:lnTo>
                <a:lnTo>
                  <a:pt x="318" y="144"/>
                </a:lnTo>
                <a:lnTo>
                  <a:pt x="314" y="154"/>
                </a:lnTo>
                <a:lnTo>
                  <a:pt x="314" y="154"/>
                </a:lnTo>
                <a:lnTo>
                  <a:pt x="314" y="156"/>
                </a:lnTo>
                <a:lnTo>
                  <a:pt x="312" y="158"/>
                </a:lnTo>
                <a:lnTo>
                  <a:pt x="312" y="158"/>
                </a:lnTo>
                <a:lnTo>
                  <a:pt x="312" y="160"/>
                </a:lnTo>
                <a:lnTo>
                  <a:pt x="312" y="162"/>
                </a:lnTo>
                <a:lnTo>
                  <a:pt x="306" y="188"/>
                </a:lnTo>
                <a:lnTo>
                  <a:pt x="306" y="188"/>
                </a:lnTo>
                <a:lnTo>
                  <a:pt x="306" y="188"/>
                </a:lnTo>
                <a:lnTo>
                  <a:pt x="306" y="188"/>
                </a:lnTo>
                <a:lnTo>
                  <a:pt x="306" y="188"/>
                </a:lnTo>
                <a:lnTo>
                  <a:pt x="292" y="298"/>
                </a:lnTo>
                <a:lnTo>
                  <a:pt x="292" y="298"/>
                </a:lnTo>
                <a:lnTo>
                  <a:pt x="292" y="298"/>
                </a:lnTo>
                <a:lnTo>
                  <a:pt x="292" y="298"/>
                </a:lnTo>
                <a:lnTo>
                  <a:pt x="292" y="300"/>
                </a:lnTo>
                <a:lnTo>
                  <a:pt x="292" y="312"/>
                </a:lnTo>
                <a:lnTo>
                  <a:pt x="292" y="316"/>
                </a:lnTo>
                <a:lnTo>
                  <a:pt x="292" y="316"/>
                </a:lnTo>
                <a:lnTo>
                  <a:pt x="292" y="316"/>
                </a:lnTo>
                <a:lnTo>
                  <a:pt x="292" y="316"/>
                </a:lnTo>
                <a:lnTo>
                  <a:pt x="292" y="316"/>
                </a:lnTo>
                <a:lnTo>
                  <a:pt x="292" y="318"/>
                </a:lnTo>
                <a:lnTo>
                  <a:pt x="292" y="320"/>
                </a:lnTo>
                <a:lnTo>
                  <a:pt x="292" y="320"/>
                </a:lnTo>
                <a:lnTo>
                  <a:pt x="292" y="320"/>
                </a:lnTo>
                <a:lnTo>
                  <a:pt x="296" y="324"/>
                </a:lnTo>
                <a:lnTo>
                  <a:pt x="286" y="322"/>
                </a:lnTo>
                <a:lnTo>
                  <a:pt x="286" y="322"/>
                </a:lnTo>
                <a:lnTo>
                  <a:pt x="286" y="322"/>
                </a:lnTo>
                <a:lnTo>
                  <a:pt x="286" y="322"/>
                </a:lnTo>
                <a:lnTo>
                  <a:pt x="286" y="320"/>
                </a:lnTo>
                <a:lnTo>
                  <a:pt x="286" y="320"/>
                </a:lnTo>
                <a:lnTo>
                  <a:pt x="286" y="320"/>
                </a:lnTo>
                <a:lnTo>
                  <a:pt x="284" y="318"/>
                </a:lnTo>
                <a:lnTo>
                  <a:pt x="284" y="318"/>
                </a:lnTo>
                <a:lnTo>
                  <a:pt x="284" y="316"/>
                </a:lnTo>
                <a:lnTo>
                  <a:pt x="284" y="316"/>
                </a:lnTo>
                <a:lnTo>
                  <a:pt x="284" y="316"/>
                </a:lnTo>
                <a:lnTo>
                  <a:pt x="284" y="316"/>
                </a:lnTo>
                <a:lnTo>
                  <a:pt x="282" y="314"/>
                </a:lnTo>
                <a:lnTo>
                  <a:pt x="282" y="314"/>
                </a:lnTo>
                <a:lnTo>
                  <a:pt x="282" y="314"/>
                </a:lnTo>
                <a:lnTo>
                  <a:pt x="282" y="314"/>
                </a:lnTo>
                <a:lnTo>
                  <a:pt x="282" y="314"/>
                </a:lnTo>
                <a:lnTo>
                  <a:pt x="282" y="312"/>
                </a:lnTo>
                <a:lnTo>
                  <a:pt x="280" y="312"/>
                </a:lnTo>
                <a:lnTo>
                  <a:pt x="278" y="310"/>
                </a:lnTo>
                <a:lnTo>
                  <a:pt x="276" y="308"/>
                </a:lnTo>
                <a:lnTo>
                  <a:pt x="276" y="308"/>
                </a:lnTo>
                <a:lnTo>
                  <a:pt x="276" y="306"/>
                </a:lnTo>
                <a:lnTo>
                  <a:pt x="276" y="302"/>
                </a:lnTo>
                <a:lnTo>
                  <a:pt x="276" y="302"/>
                </a:lnTo>
                <a:lnTo>
                  <a:pt x="276" y="302"/>
                </a:lnTo>
                <a:lnTo>
                  <a:pt x="276" y="300"/>
                </a:lnTo>
                <a:lnTo>
                  <a:pt x="276" y="298"/>
                </a:lnTo>
                <a:lnTo>
                  <a:pt x="276" y="298"/>
                </a:lnTo>
                <a:lnTo>
                  <a:pt x="276" y="298"/>
                </a:lnTo>
                <a:lnTo>
                  <a:pt x="276" y="296"/>
                </a:lnTo>
                <a:lnTo>
                  <a:pt x="276" y="296"/>
                </a:lnTo>
                <a:lnTo>
                  <a:pt x="276" y="296"/>
                </a:lnTo>
                <a:lnTo>
                  <a:pt x="276" y="296"/>
                </a:lnTo>
                <a:lnTo>
                  <a:pt x="276" y="296"/>
                </a:lnTo>
                <a:lnTo>
                  <a:pt x="274" y="294"/>
                </a:lnTo>
                <a:lnTo>
                  <a:pt x="274" y="294"/>
                </a:lnTo>
                <a:lnTo>
                  <a:pt x="274" y="294"/>
                </a:lnTo>
                <a:lnTo>
                  <a:pt x="274" y="294"/>
                </a:lnTo>
                <a:lnTo>
                  <a:pt x="274" y="290"/>
                </a:lnTo>
                <a:lnTo>
                  <a:pt x="274" y="290"/>
                </a:lnTo>
                <a:lnTo>
                  <a:pt x="274" y="288"/>
                </a:lnTo>
                <a:lnTo>
                  <a:pt x="272" y="286"/>
                </a:lnTo>
                <a:lnTo>
                  <a:pt x="268" y="282"/>
                </a:lnTo>
                <a:lnTo>
                  <a:pt x="268" y="282"/>
                </a:lnTo>
                <a:lnTo>
                  <a:pt x="268" y="282"/>
                </a:lnTo>
                <a:lnTo>
                  <a:pt x="268" y="282"/>
                </a:lnTo>
                <a:lnTo>
                  <a:pt x="268" y="282"/>
                </a:lnTo>
                <a:lnTo>
                  <a:pt x="268" y="282"/>
                </a:lnTo>
                <a:lnTo>
                  <a:pt x="266" y="280"/>
                </a:lnTo>
                <a:lnTo>
                  <a:pt x="260" y="278"/>
                </a:lnTo>
                <a:lnTo>
                  <a:pt x="260" y="278"/>
                </a:lnTo>
                <a:lnTo>
                  <a:pt x="260" y="276"/>
                </a:lnTo>
                <a:lnTo>
                  <a:pt x="256" y="276"/>
                </a:lnTo>
                <a:lnTo>
                  <a:pt x="256" y="276"/>
                </a:lnTo>
                <a:lnTo>
                  <a:pt x="254" y="274"/>
                </a:lnTo>
                <a:lnTo>
                  <a:pt x="252" y="274"/>
                </a:lnTo>
                <a:lnTo>
                  <a:pt x="252" y="274"/>
                </a:lnTo>
                <a:lnTo>
                  <a:pt x="252" y="274"/>
                </a:lnTo>
                <a:lnTo>
                  <a:pt x="250" y="274"/>
                </a:lnTo>
                <a:lnTo>
                  <a:pt x="250" y="274"/>
                </a:lnTo>
                <a:lnTo>
                  <a:pt x="248" y="274"/>
                </a:lnTo>
                <a:lnTo>
                  <a:pt x="238" y="274"/>
                </a:lnTo>
                <a:lnTo>
                  <a:pt x="228" y="278"/>
                </a:lnTo>
                <a:lnTo>
                  <a:pt x="222" y="284"/>
                </a:lnTo>
                <a:lnTo>
                  <a:pt x="222" y="284"/>
                </a:lnTo>
                <a:lnTo>
                  <a:pt x="222" y="284"/>
                </a:lnTo>
                <a:lnTo>
                  <a:pt x="222" y="284"/>
                </a:lnTo>
                <a:lnTo>
                  <a:pt x="220" y="284"/>
                </a:lnTo>
                <a:lnTo>
                  <a:pt x="220" y="284"/>
                </a:lnTo>
                <a:lnTo>
                  <a:pt x="220" y="284"/>
                </a:lnTo>
                <a:lnTo>
                  <a:pt x="220" y="284"/>
                </a:lnTo>
                <a:lnTo>
                  <a:pt x="220" y="286"/>
                </a:lnTo>
                <a:lnTo>
                  <a:pt x="220" y="286"/>
                </a:lnTo>
                <a:lnTo>
                  <a:pt x="220" y="286"/>
                </a:lnTo>
                <a:lnTo>
                  <a:pt x="218" y="288"/>
                </a:lnTo>
                <a:lnTo>
                  <a:pt x="218" y="288"/>
                </a:lnTo>
                <a:lnTo>
                  <a:pt x="218" y="288"/>
                </a:lnTo>
                <a:lnTo>
                  <a:pt x="218" y="290"/>
                </a:lnTo>
                <a:lnTo>
                  <a:pt x="218" y="290"/>
                </a:lnTo>
                <a:lnTo>
                  <a:pt x="218" y="292"/>
                </a:lnTo>
                <a:lnTo>
                  <a:pt x="218" y="292"/>
                </a:lnTo>
                <a:lnTo>
                  <a:pt x="218" y="292"/>
                </a:lnTo>
                <a:lnTo>
                  <a:pt x="218" y="292"/>
                </a:lnTo>
                <a:lnTo>
                  <a:pt x="218" y="294"/>
                </a:lnTo>
                <a:lnTo>
                  <a:pt x="216" y="298"/>
                </a:lnTo>
                <a:lnTo>
                  <a:pt x="216" y="298"/>
                </a:lnTo>
                <a:lnTo>
                  <a:pt x="216" y="298"/>
                </a:lnTo>
                <a:lnTo>
                  <a:pt x="216" y="300"/>
                </a:lnTo>
                <a:lnTo>
                  <a:pt x="214" y="304"/>
                </a:lnTo>
                <a:lnTo>
                  <a:pt x="214" y="304"/>
                </a:lnTo>
                <a:lnTo>
                  <a:pt x="214" y="304"/>
                </a:lnTo>
                <a:lnTo>
                  <a:pt x="212" y="306"/>
                </a:lnTo>
                <a:lnTo>
                  <a:pt x="212" y="306"/>
                </a:lnTo>
                <a:lnTo>
                  <a:pt x="212" y="308"/>
                </a:lnTo>
                <a:lnTo>
                  <a:pt x="212" y="308"/>
                </a:lnTo>
                <a:lnTo>
                  <a:pt x="210" y="308"/>
                </a:lnTo>
                <a:lnTo>
                  <a:pt x="210" y="308"/>
                </a:lnTo>
                <a:lnTo>
                  <a:pt x="210" y="308"/>
                </a:lnTo>
                <a:lnTo>
                  <a:pt x="210" y="308"/>
                </a:lnTo>
                <a:lnTo>
                  <a:pt x="210" y="308"/>
                </a:lnTo>
                <a:lnTo>
                  <a:pt x="210" y="308"/>
                </a:lnTo>
                <a:lnTo>
                  <a:pt x="210" y="308"/>
                </a:lnTo>
                <a:lnTo>
                  <a:pt x="210" y="308"/>
                </a:lnTo>
                <a:lnTo>
                  <a:pt x="210" y="308"/>
                </a:lnTo>
                <a:lnTo>
                  <a:pt x="210" y="310"/>
                </a:lnTo>
                <a:lnTo>
                  <a:pt x="208" y="312"/>
                </a:lnTo>
                <a:lnTo>
                  <a:pt x="208" y="312"/>
                </a:lnTo>
                <a:lnTo>
                  <a:pt x="208" y="312"/>
                </a:lnTo>
                <a:lnTo>
                  <a:pt x="208" y="312"/>
                </a:lnTo>
                <a:lnTo>
                  <a:pt x="208" y="314"/>
                </a:lnTo>
                <a:lnTo>
                  <a:pt x="208" y="314"/>
                </a:lnTo>
                <a:lnTo>
                  <a:pt x="208" y="314"/>
                </a:lnTo>
                <a:lnTo>
                  <a:pt x="206" y="314"/>
                </a:lnTo>
                <a:lnTo>
                  <a:pt x="206" y="314"/>
                </a:lnTo>
                <a:lnTo>
                  <a:pt x="206" y="316"/>
                </a:lnTo>
                <a:lnTo>
                  <a:pt x="206" y="318"/>
                </a:lnTo>
                <a:lnTo>
                  <a:pt x="206" y="318"/>
                </a:lnTo>
                <a:lnTo>
                  <a:pt x="206" y="318"/>
                </a:lnTo>
                <a:lnTo>
                  <a:pt x="206" y="320"/>
                </a:lnTo>
                <a:lnTo>
                  <a:pt x="206" y="320"/>
                </a:lnTo>
                <a:lnTo>
                  <a:pt x="206" y="322"/>
                </a:lnTo>
                <a:lnTo>
                  <a:pt x="206" y="324"/>
                </a:lnTo>
                <a:lnTo>
                  <a:pt x="206" y="324"/>
                </a:lnTo>
                <a:lnTo>
                  <a:pt x="206" y="332"/>
                </a:lnTo>
                <a:lnTo>
                  <a:pt x="198" y="338"/>
                </a:lnTo>
                <a:lnTo>
                  <a:pt x="192" y="326"/>
                </a:lnTo>
                <a:lnTo>
                  <a:pt x="190" y="316"/>
                </a:lnTo>
                <a:lnTo>
                  <a:pt x="190" y="316"/>
                </a:lnTo>
                <a:lnTo>
                  <a:pt x="184" y="254"/>
                </a:lnTo>
                <a:lnTo>
                  <a:pt x="184" y="254"/>
                </a:lnTo>
                <a:lnTo>
                  <a:pt x="184" y="254"/>
                </a:lnTo>
                <a:lnTo>
                  <a:pt x="182" y="252"/>
                </a:lnTo>
                <a:lnTo>
                  <a:pt x="182" y="252"/>
                </a:lnTo>
                <a:lnTo>
                  <a:pt x="180" y="222"/>
                </a:lnTo>
                <a:lnTo>
                  <a:pt x="176" y="188"/>
                </a:lnTo>
                <a:lnTo>
                  <a:pt x="176" y="188"/>
                </a:lnTo>
                <a:lnTo>
                  <a:pt x="176" y="188"/>
                </a:lnTo>
                <a:lnTo>
                  <a:pt x="176" y="188"/>
                </a:lnTo>
                <a:lnTo>
                  <a:pt x="176" y="188"/>
                </a:lnTo>
                <a:lnTo>
                  <a:pt x="174" y="182"/>
                </a:lnTo>
                <a:lnTo>
                  <a:pt x="174" y="182"/>
                </a:lnTo>
                <a:lnTo>
                  <a:pt x="174" y="182"/>
                </a:lnTo>
                <a:lnTo>
                  <a:pt x="172" y="182"/>
                </a:lnTo>
                <a:lnTo>
                  <a:pt x="172" y="182"/>
                </a:lnTo>
                <a:lnTo>
                  <a:pt x="172" y="180"/>
                </a:lnTo>
                <a:lnTo>
                  <a:pt x="172" y="178"/>
                </a:lnTo>
                <a:lnTo>
                  <a:pt x="172" y="178"/>
                </a:lnTo>
                <a:lnTo>
                  <a:pt x="170" y="178"/>
                </a:lnTo>
                <a:lnTo>
                  <a:pt x="166" y="172"/>
                </a:lnTo>
                <a:lnTo>
                  <a:pt x="166" y="172"/>
                </a:lnTo>
                <a:lnTo>
                  <a:pt x="166" y="172"/>
                </a:lnTo>
                <a:lnTo>
                  <a:pt x="160" y="168"/>
                </a:lnTo>
                <a:lnTo>
                  <a:pt x="160" y="168"/>
                </a:lnTo>
                <a:lnTo>
                  <a:pt x="158" y="168"/>
                </a:lnTo>
                <a:lnTo>
                  <a:pt x="154" y="166"/>
                </a:lnTo>
                <a:lnTo>
                  <a:pt x="154" y="166"/>
                </a:lnTo>
                <a:lnTo>
                  <a:pt x="152" y="166"/>
                </a:lnTo>
                <a:lnTo>
                  <a:pt x="152" y="166"/>
                </a:lnTo>
                <a:lnTo>
                  <a:pt x="150" y="166"/>
                </a:lnTo>
                <a:lnTo>
                  <a:pt x="146" y="164"/>
                </a:lnTo>
                <a:lnTo>
                  <a:pt x="146" y="164"/>
                </a:lnTo>
                <a:lnTo>
                  <a:pt x="146" y="164"/>
                </a:lnTo>
                <a:lnTo>
                  <a:pt x="142" y="162"/>
                </a:lnTo>
                <a:lnTo>
                  <a:pt x="142" y="162"/>
                </a:lnTo>
                <a:lnTo>
                  <a:pt x="142" y="162"/>
                </a:lnTo>
                <a:lnTo>
                  <a:pt x="140" y="162"/>
                </a:lnTo>
                <a:lnTo>
                  <a:pt x="142" y="162"/>
                </a:lnTo>
                <a:lnTo>
                  <a:pt x="142" y="162"/>
                </a:lnTo>
                <a:lnTo>
                  <a:pt x="142" y="162"/>
                </a:lnTo>
                <a:lnTo>
                  <a:pt x="144" y="160"/>
                </a:lnTo>
                <a:lnTo>
                  <a:pt x="144" y="160"/>
                </a:lnTo>
                <a:lnTo>
                  <a:pt x="144" y="160"/>
                </a:lnTo>
                <a:lnTo>
                  <a:pt x="144" y="160"/>
                </a:lnTo>
                <a:lnTo>
                  <a:pt x="144" y="160"/>
                </a:lnTo>
                <a:lnTo>
                  <a:pt x="144" y="160"/>
                </a:lnTo>
                <a:lnTo>
                  <a:pt x="146" y="160"/>
                </a:lnTo>
                <a:lnTo>
                  <a:pt x="146" y="160"/>
                </a:lnTo>
                <a:lnTo>
                  <a:pt x="146" y="158"/>
                </a:lnTo>
                <a:lnTo>
                  <a:pt x="146" y="158"/>
                </a:lnTo>
                <a:lnTo>
                  <a:pt x="146" y="158"/>
                </a:lnTo>
                <a:lnTo>
                  <a:pt x="146" y="158"/>
                </a:lnTo>
                <a:lnTo>
                  <a:pt x="148" y="156"/>
                </a:lnTo>
                <a:lnTo>
                  <a:pt x="148" y="156"/>
                </a:lnTo>
                <a:lnTo>
                  <a:pt x="148" y="156"/>
                </a:lnTo>
                <a:lnTo>
                  <a:pt x="148" y="156"/>
                </a:lnTo>
                <a:lnTo>
                  <a:pt x="148" y="156"/>
                </a:lnTo>
                <a:lnTo>
                  <a:pt x="148" y="156"/>
                </a:lnTo>
                <a:lnTo>
                  <a:pt x="148" y="154"/>
                </a:lnTo>
                <a:lnTo>
                  <a:pt x="148" y="154"/>
                </a:lnTo>
                <a:lnTo>
                  <a:pt x="148" y="154"/>
                </a:lnTo>
                <a:lnTo>
                  <a:pt x="150" y="152"/>
                </a:lnTo>
                <a:lnTo>
                  <a:pt x="150" y="152"/>
                </a:lnTo>
                <a:lnTo>
                  <a:pt x="150" y="152"/>
                </a:lnTo>
                <a:lnTo>
                  <a:pt x="150" y="150"/>
                </a:lnTo>
                <a:lnTo>
                  <a:pt x="150" y="150"/>
                </a:lnTo>
                <a:lnTo>
                  <a:pt x="150" y="150"/>
                </a:lnTo>
                <a:lnTo>
                  <a:pt x="150" y="148"/>
                </a:lnTo>
                <a:lnTo>
                  <a:pt x="150" y="148"/>
                </a:lnTo>
                <a:lnTo>
                  <a:pt x="150" y="146"/>
                </a:lnTo>
                <a:lnTo>
                  <a:pt x="150" y="146"/>
                </a:lnTo>
                <a:lnTo>
                  <a:pt x="150" y="146"/>
                </a:lnTo>
                <a:lnTo>
                  <a:pt x="150" y="146"/>
                </a:lnTo>
                <a:lnTo>
                  <a:pt x="148" y="142"/>
                </a:lnTo>
                <a:lnTo>
                  <a:pt x="148" y="142"/>
                </a:lnTo>
                <a:lnTo>
                  <a:pt x="148" y="142"/>
                </a:lnTo>
                <a:lnTo>
                  <a:pt x="148" y="142"/>
                </a:lnTo>
                <a:lnTo>
                  <a:pt x="148" y="142"/>
                </a:lnTo>
                <a:lnTo>
                  <a:pt x="148" y="142"/>
                </a:lnTo>
                <a:lnTo>
                  <a:pt x="148" y="142"/>
                </a:lnTo>
                <a:lnTo>
                  <a:pt x="142" y="130"/>
                </a:lnTo>
                <a:lnTo>
                  <a:pt x="140" y="122"/>
                </a:lnTo>
                <a:lnTo>
                  <a:pt x="140" y="122"/>
                </a:lnTo>
                <a:lnTo>
                  <a:pt x="140" y="120"/>
                </a:lnTo>
                <a:lnTo>
                  <a:pt x="140" y="120"/>
                </a:lnTo>
                <a:lnTo>
                  <a:pt x="140" y="120"/>
                </a:lnTo>
                <a:lnTo>
                  <a:pt x="140" y="120"/>
                </a:lnTo>
                <a:lnTo>
                  <a:pt x="140" y="118"/>
                </a:lnTo>
                <a:lnTo>
                  <a:pt x="140" y="118"/>
                </a:lnTo>
                <a:lnTo>
                  <a:pt x="140" y="118"/>
                </a:lnTo>
                <a:lnTo>
                  <a:pt x="140" y="118"/>
                </a:lnTo>
                <a:lnTo>
                  <a:pt x="140" y="118"/>
                </a:lnTo>
                <a:lnTo>
                  <a:pt x="142" y="118"/>
                </a:lnTo>
                <a:lnTo>
                  <a:pt x="142" y="118"/>
                </a:lnTo>
                <a:lnTo>
                  <a:pt x="142" y="118"/>
                </a:lnTo>
                <a:lnTo>
                  <a:pt x="142" y="116"/>
                </a:lnTo>
                <a:lnTo>
                  <a:pt x="142" y="116"/>
                </a:lnTo>
                <a:lnTo>
                  <a:pt x="142" y="116"/>
                </a:lnTo>
                <a:lnTo>
                  <a:pt x="142" y="116"/>
                </a:lnTo>
                <a:lnTo>
                  <a:pt x="142" y="116"/>
                </a:lnTo>
                <a:lnTo>
                  <a:pt x="142" y="116"/>
                </a:lnTo>
                <a:lnTo>
                  <a:pt x="142" y="116"/>
                </a:lnTo>
                <a:lnTo>
                  <a:pt x="142" y="116"/>
                </a:lnTo>
                <a:lnTo>
                  <a:pt x="142" y="116"/>
                </a:lnTo>
                <a:lnTo>
                  <a:pt x="142" y="116"/>
                </a:lnTo>
                <a:lnTo>
                  <a:pt x="142" y="114"/>
                </a:lnTo>
                <a:lnTo>
                  <a:pt x="142" y="114"/>
                </a:lnTo>
                <a:lnTo>
                  <a:pt x="142" y="114"/>
                </a:lnTo>
                <a:lnTo>
                  <a:pt x="142" y="112"/>
                </a:lnTo>
                <a:lnTo>
                  <a:pt x="142" y="112"/>
                </a:lnTo>
                <a:lnTo>
                  <a:pt x="142" y="112"/>
                </a:lnTo>
                <a:lnTo>
                  <a:pt x="142" y="112"/>
                </a:lnTo>
                <a:lnTo>
                  <a:pt x="142" y="110"/>
                </a:lnTo>
                <a:lnTo>
                  <a:pt x="142" y="110"/>
                </a:lnTo>
                <a:lnTo>
                  <a:pt x="142" y="110"/>
                </a:lnTo>
                <a:lnTo>
                  <a:pt x="142" y="110"/>
                </a:lnTo>
                <a:lnTo>
                  <a:pt x="142" y="110"/>
                </a:lnTo>
                <a:lnTo>
                  <a:pt x="140" y="112"/>
                </a:lnTo>
                <a:lnTo>
                  <a:pt x="142" y="110"/>
                </a:lnTo>
                <a:lnTo>
                  <a:pt x="142" y="110"/>
                </a:lnTo>
                <a:lnTo>
                  <a:pt x="142" y="110"/>
                </a:lnTo>
                <a:lnTo>
                  <a:pt x="142" y="110"/>
                </a:lnTo>
                <a:lnTo>
                  <a:pt x="142" y="110"/>
                </a:lnTo>
                <a:lnTo>
                  <a:pt x="142" y="110"/>
                </a:lnTo>
                <a:lnTo>
                  <a:pt x="140" y="108"/>
                </a:lnTo>
                <a:lnTo>
                  <a:pt x="140" y="108"/>
                </a:lnTo>
                <a:lnTo>
                  <a:pt x="140" y="108"/>
                </a:lnTo>
                <a:lnTo>
                  <a:pt x="140" y="108"/>
                </a:lnTo>
                <a:lnTo>
                  <a:pt x="140" y="108"/>
                </a:lnTo>
                <a:lnTo>
                  <a:pt x="138" y="108"/>
                </a:lnTo>
                <a:lnTo>
                  <a:pt x="138" y="108"/>
                </a:lnTo>
                <a:lnTo>
                  <a:pt x="138" y="108"/>
                </a:lnTo>
                <a:lnTo>
                  <a:pt x="140" y="108"/>
                </a:lnTo>
                <a:lnTo>
                  <a:pt x="140" y="108"/>
                </a:lnTo>
                <a:lnTo>
                  <a:pt x="138" y="106"/>
                </a:lnTo>
                <a:lnTo>
                  <a:pt x="138" y="106"/>
                </a:lnTo>
                <a:lnTo>
                  <a:pt x="138" y="106"/>
                </a:lnTo>
                <a:lnTo>
                  <a:pt x="138" y="106"/>
                </a:lnTo>
                <a:lnTo>
                  <a:pt x="138" y="106"/>
                </a:lnTo>
                <a:lnTo>
                  <a:pt x="136" y="106"/>
                </a:lnTo>
                <a:lnTo>
                  <a:pt x="136" y="106"/>
                </a:lnTo>
                <a:lnTo>
                  <a:pt x="136" y="106"/>
                </a:lnTo>
                <a:lnTo>
                  <a:pt x="136" y="106"/>
                </a:lnTo>
                <a:lnTo>
                  <a:pt x="136" y="106"/>
                </a:lnTo>
                <a:lnTo>
                  <a:pt x="136" y="106"/>
                </a:lnTo>
                <a:lnTo>
                  <a:pt x="134" y="106"/>
                </a:lnTo>
                <a:lnTo>
                  <a:pt x="134" y="106"/>
                </a:lnTo>
                <a:lnTo>
                  <a:pt x="134" y="106"/>
                </a:lnTo>
                <a:lnTo>
                  <a:pt x="134" y="106"/>
                </a:lnTo>
                <a:lnTo>
                  <a:pt x="134" y="106"/>
                </a:lnTo>
                <a:lnTo>
                  <a:pt x="134" y="106"/>
                </a:lnTo>
                <a:lnTo>
                  <a:pt x="134" y="104"/>
                </a:lnTo>
                <a:lnTo>
                  <a:pt x="132" y="104"/>
                </a:lnTo>
                <a:lnTo>
                  <a:pt x="132" y="104"/>
                </a:lnTo>
                <a:lnTo>
                  <a:pt x="132" y="104"/>
                </a:lnTo>
                <a:lnTo>
                  <a:pt x="132" y="102"/>
                </a:lnTo>
                <a:lnTo>
                  <a:pt x="132" y="102"/>
                </a:lnTo>
                <a:lnTo>
                  <a:pt x="130" y="102"/>
                </a:lnTo>
                <a:lnTo>
                  <a:pt x="130" y="102"/>
                </a:lnTo>
                <a:lnTo>
                  <a:pt x="130" y="100"/>
                </a:lnTo>
                <a:lnTo>
                  <a:pt x="130" y="100"/>
                </a:lnTo>
                <a:lnTo>
                  <a:pt x="130" y="100"/>
                </a:lnTo>
                <a:lnTo>
                  <a:pt x="130" y="100"/>
                </a:lnTo>
                <a:lnTo>
                  <a:pt x="130" y="100"/>
                </a:lnTo>
                <a:lnTo>
                  <a:pt x="130" y="96"/>
                </a:lnTo>
                <a:lnTo>
                  <a:pt x="130" y="96"/>
                </a:lnTo>
                <a:lnTo>
                  <a:pt x="130" y="94"/>
                </a:lnTo>
                <a:lnTo>
                  <a:pt x="128" y="94"/>
                </a:lnTo>
                <a:lnTo>
                  <a:pt x="128" y="94"/>
                </a:lnTo>
                <a:lnTo>
                  <a:pt x="128" y="94"/>
                </a:lnTo>
                <a:lnTo>
                  <a:pt x="128" y="92"/>
                </a:lnTo>
                <a:lnTo>
                  <a:pt x="128" y="92"/>
                </a:lnTo>
                <a:lnTo>
                  <a:pt x="128" y="92"/>
                </a:lnTo>
                <a:lnTo>
                  <a:pt x="124" y="86"/>
                </a:lnTo>
                <a:lnTo>
                  <a:pt x="124" y="86"/>
                </a:lnTo>
                <a:lnTo>
                  <a:pt x="122" y="84"/>
                </a:lnTo>
                <a:lnTo>
                  <a:pt x="122" y="84"/>
                </a:lnTo>
                <a:lnTo>
                  <a:pt x="116" y="80"/>
                </a:lnTo>
                <a:lnTo>
                  <a:pt x="116" y="80"/>
                </a:lnTo>
                <a:lnTo>
                  <a:pt x="116" y="80"/>
                </a:lnTo>
                <a:lnTo>
                  <a:pt x="114" y="80"/>
                </a:lnTo>
                <a:lnTo>
                  <a:pt x="114" y="80"/>
                </a:lnTo>
                <a:lnTo>
                  <a:pt x="114" y="80"/>
                </a:lnTo>
                <a:lnTo>
                  <a:pt x="112" y="80"/>
                </a:lnTo>
                <a:lnTo>
                  <a:pt x="112" y="80"/>
                </a:lnTo>
                <a:lnTo>
                  <a:pt x="112" y="78"/>
                </a:lnTo>
                <a:lnTo>
                  <a:pt x="110" y="78"/>
                </a:lnTo>
                <a:lnTo>
                  <a:pt x="110" y="78"/>
                </a:lnTo>
                <a:lnTo>
                  <a:pt x="108" y="78"/>
                </a:lnTo>
                <a:lnTo>
                  <a:pt x="106" y="78"/>
                </a:lnTo>
                <a:lnTo>
                  <a:pt x="106" y="78"/>
                </a:lnTo>
                <a:lnTo>
                  <a:pt x="104" y="78"/>
                </a:lnTo>
                <a:lnTo>
                  <a:pt x="104" y="78"/>
                </a:lnTo>
                <a:lnTo>
                  <a:pt x="104" y="78"/>
                </a:lnTo>
                <a:lnTo>
                  <a:pt x="104" y="78"/>
                </a:lnTo>
                <a:lnTo>
                  <a:pt x="100" y="80"/>
                </a:lnTo>
                <a:lnTo>
                  <a:pt x="100" y="80"/>
                </a:lnTo>
                <a:lnTo>
                  <a:pt x="100" y="80"/>
                </a:lnTo>
                <a:lnTo>
                  <a:pt x="98" y="80"/>
                </a:lnTo>
                <a:lnTo>
                  <a:pt x="98" y="80"/>
                </a:lnTo>
                <a:lnTo>
                  <a:pt x="98" y="80"/>
                </a:lnTo>
                <a:lnTo>
                  <a:pt x="98" y="80"/>
                </a:lnTo>
                <a:lnTo>
                  <a:pt x="98" y="80"/>
                </a:lnTo>
                <a:lnTo>
                  <a:pt x="98" y="80"/>
                </a:lnTo>
                <a:lnTo>
                  <a:pt x="96" y="82"/>
                </a:lnTo>
                <a:lnTo>
                  <a:pt x="96" y="82"/>
                </a:lnTo>
                <a:lnTo>
                  <a:pt x="94" y="82"/>
                </a:lnTo>
                <a:lnTo>
                  <a:pt x="94" y="82"/>
                </a:lnTo>
                <a:lnTo>
                  <a:pt x="94" y="82"/>
                </a:lnTo>
                <a:lnTo>
                  <a:pt x="94" y="82"/>
                </a:lnTo>
                <a:lnTo>
                  <a:pt x="94" y="82"/>
                </a:lnTo>
                <a:lnTo>
                  <a:pt x="94" y="82"/>
                </a:lnTo>
                <a:lnTo>
                  <a:pt x="94" y="82"/>
                </a:lnTo>
                <a:lnTo>
                  <a:pt x="92" y="82"/>
                </a:lnTo>
                <a:lnTo>
                  <a:pt x="92" y="84"/>
                </a:lnTo>
                <a:lnTo>
                  <a:pt x="92" y="84"/>
                </a:lnTo>
                <a:lnTo>
                  <a:pt x="92" y="84"/>
                </a:lnTo>
                <a:lnTo>
                  <a:pt x="70" y="86"/>
                </a:lnTo>
                <a:lnTo>
                  <a:pt x="70" y="86"/>
                </a:lnTo>
                <a:lnTo>
                  <a:pt x="70" y="86"/>
                </a:lnTo>
                <a:lnTo>
                  <a:pt x="70" y="86"/>
                </a:lnTo>
                <a:lnTo>
                  <a:pt x="70" y="86"/>
                </a:lnTo>
                <a:lnTo>
                  <a:pt x="68" y="88"/>
                </a:lnTo>
                <a:lnTo>
                  <a:pt x="62" y="90"/>
                </a:lnTo>
                <a:lnTo>
                  <a:pt x="62" y="90"/>
                </a:lnTo>
                <a:lnTo>
                  <a:pt x="60" y="92"/>
                </a:lnTo>
                <a:lnTo>
                  <a:pt x="58" y="96"/>
                </a:lnTo>
                <a:lnTo>
                  <a:pt x="58" y="96"/>
                </a:lnTo>
                <a:lnTo>
                  <a:pt x="58" y="96"/>
                </a:lnTo>
                <a:lnTo>
                  <a:pt x="56" y="100"/>
                </a:lnTo>
                <a:lnTo>
                  <a:pt x="56" y="100"/>
                </a:lnTo>
                <a:lnTo>
                  <a:pt x="56" y="100"/>
                </a:lnTo>
                <a:lnTo>
                  <a:pt x="56" y="102"/>
                </a:lnTo>
                <a:lnTo>
                  <a:pt x="56" y="102"/>
                </a:lnTo>
                <a:lnTo>
                  <a:pt x="56" y="102"/>
                </a:lnTo>
                <a:lnTo>
                  <a:pt x="56" y="102"/>
                </a:lnTo>
                <a:lnTo>
                  <a:pt x="56" y="102"/>
                </a:lnTo>
                <a:lnTo>
                  <a:pt x="56" y="102"/>
                </a:lnTo>
                <a:lnTo>
                  <a:pt x="56" y="104"/>
                </a:lnTo>
                <a:lnTo>
                  <a:pt x="56" y="104"/>
                </a:lnTo>
                <a:lnTo>
                  <a:pt x="56" y="106"/>
                </a:lnTo>
                <a:lnTo>
                  <a:pt x="56" y="106"/>
                </a:lnTo>
                <a:lnTo>
                  <a:pt x="56" y="106"/>
                </a:lnTo>
                <a:lnTo>
                  <a:pt x="56" y="106"/>
                </a:lnTo>
                <a:lnTo>
                  <a:pt x="56" y="106"/>
                </a:lnTo>
                <a:lnTo>
                  <a:pt x="56" y="106"/>
                </a:lnTo>
                <a:lnTo>
                  <a:pt x="56" y="108"/>
                </a:lnTo>
                <a:lnTo>
                  <a:pt x="56" y="110"/>
                </a:lnTo>
                <a:lnTo>
                  <a:pt x="56" y="110"/>
                </a:lnTo>
                <a:lnTo>
                  <a:pt x="56" y="110"/>
                </a:lnTo>
                <a:lnTo>
                  <a:pt x="56" y="110"/>
                </a:lnTo>
                <a:lnTo>
                  <a:pt x="56" y="110"/>
                </a:lnTo>
                <a:lnTo>
                  <a:pt x="56" y="112"/>
                </a:lnTo>
                <a:lnTo>
                  <a:pt x="56" y="112"/>
                </a:lnTo>
                <a:lnTo>
                  <a:pt x="56" y="112"/>
                </a:lnTo>
                <a:lnTo>
                  <a:pt x="58" y="112"/>
                </a:lnTo>
                <a:lnTo>
                  <a:pt x="58" y="112"/>
                </a:lnTo>
                <a:lnTo>
                  <a:pt x="58" y="114"/>
                </a:lnTo>
                <a:lnTo>
                  <a:pt x="58" y="114"/>
                </a:lnTo>
                <a:lnTo>
                  <a:pt x="58" y="114"/>
                </a:lnTo>
                <a:lnTo>
                  <a:pt x="58" y="114"/>
                </a:lnTo>
                <a:lnTo>
                  <a:pt x="58" y="116"/>
                </a:lnTo>
                <a:lnTo>
                  <a:pt x="56" y="116"/>
                </a:lnTo>
                <a:lnTo>
                  <a:pt x="56" y="116"/>
                </a:lnTo>
                <a:lnTo>
                  <a:pt x="56" y="116"/>
                </a:lnTo>
                <a:lnTo>
                  <a:pt x="56" y="118"/>
                </a:lnTo>
                <a:lnTo>
                  <a:pt x="56" y="118"/>
                </a:lnTo>
                <a:lnTo>
                  <a:pt x="56" y="118"/>
                </a:lnTo>
                <a:lnTo>
                  <a:pt x="56" y="120"/>
                </a:lnTo>
                <a:lnTo>
                  <a:pt x="56" y="120"/>
                </a:lnTo>
                <a:lnTo>
                  <a:pt x="56" y="120"/>
                </a:lnTo>
                <a:lnTo>
                  <a:pt x="54" y="120"/>
                </a:lnTo>
                <a:lnTo>
                  <a:pt x="54" y="122"/>
                </a:lnTo>
                <a:lnTo>
                  <a:pt x="54" y="122"/>
                </a:lnTo>
                <a:lnTo>
                  <a:pt x="54" y="122"/>
                </a:lnTo>
                <a:lnTo>
                  <a:pt x="54" y="122"/>
                </a:lnTo>
                <a:lnTo>
                  <a:pt x="52" y="124"/>
                </a:lnTo>
                <a:lnTo>
                  <a:pt x="52" y="124"/>
                </a:lnTo>
                <a:lnTo>
                  <a:pt x="50" y="124"/>
                </a:lnTo>
                <a:lnTo>
                  <a:pt x="50" y="124"/>
                </a:lnTo>
                <a:lnTo>
                  <a:pt x="50" y="124"/>
                </a:lnTo>
                <a:lnTo>
                  <a:pt x="50" y="124"/>
                </a:lnTo>
                <a:lnTo>
                  <a:pt x="50" y="124"/>
                </a:lnTo>
                <a:lnTo>
                  <a:pt x="50" y="124"/>
                </a:lnTo>
                <a:lnTo>
                  <a:pt x="50" y="124"/>
                </a:lnTo>
                <a:lnTo>
                  <a:pt x="50" y="124"/>
                </a:lnTo>
                <a:lnTo>
                  <a:pt x="48" y="126"/>
                </a:lnTo>
                <a:lnTo>
                  <a:pt x="48" y="126"/>
                </a:lnTo>
                <a:lnTo>
                  <a:pt x="48" y="126"/>
                </a:lnTo>
                <a:lnTo>
                  <a:pt x="48" y="126"/>
                </a:lnTo>
                <a:lnTo>
                  <a:pt x="46" y="128"/>
                </a:lnTo>
                <a:lnTo>
                  <a:pt x="46" y="128"/>
                </a:lnTo>
                <a:lnTo>
                  <a:pt x="48" y="130"/>
                </a:lnTo>
                <a:lnTo>
                  <a:pt x="46" y="128"/>
                </a:lnTo>
                <a:lnTo>
                  <a:pt x="46" y="128"/>
                </a:lnTo>
                <a:lnTo>
                  <a:pt x="46" y="130"/>
                </a:lnTo>
                <a:lnTo>
                  <a:pt x="46" y="130"/>
                </a:lnTo>
                <a:lnTo>
                  <a:pt x="46" y="130"/>
                </a:lnTo>
                <a:lnTo>
                  <a:pt x="46" y="130"/>
                </a:lnTo>
                <a:lnTo>
                  <a:pt x="46" y="132"/>
                </a:lnTo>
                <a:lnTo>
                  <a:pt x="46" y="132"/>
                </a:lnTo>
                <a:lnTo>
                  <a:pt x="46" y="132"/>
                </a:lnTo>
                <a:lnTo>
                  <a:pt x="46" y="132"/>
                </a:lnTo>
                <a:lnTo>
                  <a:pt x="46" y="132"/>
                </a:lnTo>
                <a:lnTo>
                  <a:pt x="46" y="132"/>
                </a:lnTo>
                <a:lnTo>
                  <a:pt x="46" y="134"/>
                </a:lnTo>
                <a:lnTo>
                  <a:pt x="46" y="134"/>
                </a:lnTo>
                <a:lnTo>
                  <a:pt x="46" y="134"/>
                </a:lnTo>
                <a:lnTo>
                  <a:pt x="46" y="134"/>
                </a:lnTo>
                <a:lnTo>
                  <a:pt x="46" y="136"/>
                </a:lnTo>
                <a:lnTo>
                  <a:pt x="48" y="134"/>
                </a:lnTo>
                <a:lnTo>
                  <a:pt x="46" y="136"/>
                </a:lnTo>
                <a:lnTo>
                  <a:pt x="46" y="136"/>
                </a:lnTo>
                <a:lnTo>
                  <a:pt x="48" y="136"/>
                </a:lnTo>
                <a:lnTo>
                  <a:pt x="50" y="136"/>
                </a:lnTo>
                <a:lnTo>
                  <a:pt x="48" y="136"/>
                </a:lnTo>
                <a:lnTo>
                  <a:pt x="48" y="138"/>
                </a:lnTo>
                <a:lnTo>
                  <a:pt x="48" y="138"/>
                </a:lnTo>
                <a:lnTo>
                  <a:pt x="50" y="138"/>
                </a:lnTo>
                <a:lnTo>
                  <a:pt x="50" y="138"/>
                </a:lnTo>
                <a:lnTo>
                  <a:pt x="50" y="138"/>
                </a:lnTo>
                <a:lnTo>
                  <a:pt x="50" y="138"/>
                </a:lnTo>
                <a:lnTo>
                  <a:pt x="50" y="138"/>
                </a:lnTo>
                <a:lnTo>
                  <a:pt x="50" y="138"/>
                </a:lnTo>
                <a:lnTo>
                  <a:pt x="50" y="138"/>
                </a:lnTo>
                <a:lnTo>
                  <a:pt x="50" y="138"/>
                </a:lnTo>
                <a:lnTo>
                  <a:pt x="52" y="138"/>
                </a:lnTo>
                <a:lnTo>
                  <a:pt x="52" y="138"/>
                </a:lnTo>
                <a:lnTo>
                  <a:pt x="52" y="140"/>
                </a:lnTo>
                <a:lnTo>
                  <a:pt x="52" y="140"/>
                </a:lnTo>
                <a:lnTo>
                  <a:pt x="52" y="140"/>
                </a:lnTo>
                <a:lnTo>
                  <a:pt x="52" y="140"/>
                </a:lnTo>
                <a:lnTo>
                  <a:pt x="52" y="140"/>
                </a:lnTo>
                <a:lnTo>
                  <a:pt x="54" y="140"/>
                </a:lnTo>
                <a:lnTo>
                  <a:pt x="56" y="142"/>
                </a:lnTo>
                <a:lnTo>
                  <a:pt x="56" y="142"/>
                </a:lnTo>
                <a:lnTo>
                  <a:pt x="56" y="142"/>
                </a:lnTo>
                <a:lnTo>
                  <a:pt x="56" y="142"/>
                </a:lnTo>
                <a:lnTo>
                  <a:pt x="56" y="142"/>
                </a:lnTo>
                <a:lnTo>
                  <a:pt x="56" y="144"/>
                </a:lnTo>
                <a:lnTo>
                  <a:pt x="56" y="144"/>
                </a:lnTo>
                <a:lnTo>
                  <a:pt x="56" y="144"/>
                </a:lnTo>
                <a:lnTo>
                  <a:pt x="56" y="144"/>
                </a:lnTo>
                <a:lnTo>
                  <a:pt x="56" y="146"/>
                </a:lnTo>
                <a:lnTo>
                  <a:pt x="56" y="146"/>
                </a:lnTo>
                <a:lnTo>
                  <a:pt x="56" y="146"/>
                </a:lnTo>
                <a:lnTo>
                  <a:pt x="56" y="146"/>
                </a:lnTo>
                <a:lnTo>
                  <a:pt x="56" y="146"/>
                </a:lnTo>
                <a:lnTo>
                  <a:pt x="56" y="148"/>
                </a:lnTo>
                <a:lnTo>
                  <a:pt x="56" y="148"/>
                </a:lnTo>
                <a:lnTo>
                  <a:pt x="56" y="148"/>
                </a:lnTo>
                <a:lnTo>
                  <a:pt x="56" y="150"/>
                </a:lnTo>
                <a:lnTo>
                  <a:pt x="56" y="150"/>
                </a:lnTo>
                <a:lnTo>
                  <a:pt x="56" y="150"/>
                </a:lnTo>
                <a:lnTo>
                  <a:pt x="54" y="150"/>
                </a:lnTo>
                <a:lnTo>
                  <a:pt x="54" y="150"/>
                </a:lnTo>
                <a:lnTo>
                  <a:pt x="54" y="152"/>
                </a:lnTo>
                <a:lnTo>
                  <a:pt x="54" y="152"/>
                </a:lnTo>
                <a:lnTo>
                  <a:pt x="54" y="152"/>
                </a:lnTo>
                <a:lnTo>
                  <a:pt x="54" y="152"/>
                </a:lnTo>
                <a:lnTo>
                  <a:pt x="54" y="152"/>
                </a:lnTo>
                <a:lnTo>
                  <a:pt x="54" y="152"/>
                </a:lnTo>
                <a:lnTo>
                  <a:pt x="52" y="152"/>
                </a:lnTo>
                <a:lnTo>
                  <a:pt x="52" y="152"/>
                </a:lnTo>
                <a:lnTo>
                  <a:pt x="52" y="154"/>
                </a:lnTo>
                <a:lnTo>
                  <a:pt x="52" y="154"/>
                </a:lnTo>
                <a:lnTo>
                  <a:pt x="52" y="154"/>
                </a:lnTo>
                <a:lnTo>
                  <a:pt x="52" y="154"/>
                </a:lnTo>
                <a:lnTo>
                  <a:pt x="52" y="154"/>
                </a:lnTo>
                <a:lnTo>
                  <a:pt x="52" y="154"/>
                </a:lnTo>
                <a:lnTo>
                  <a:pt x="50" y="156"/>
                </a:lnTo>
                <a:lnTo>
                  <a:pt x="50" y="156"/>
                </a:lnTo>
                <a:lnTo>
                  <a:pt x="50" y="156"/>
                </a:lnTo>
                <a:lnTo>
                  <a:pt x="50" y="156"/>
                </a:lnTo>
                <a:lnTo>
                  <a:pt x="50" y="156"/>
                </a:lnTo>
                <a:lnTo>
                  <a:pt x="50" y="158"/>
                </a:lnTo>
                <a:lnTo>
                  <a:pt x="50" y="158"/>
                </a:lnTo>
                <a:lnTo>
                  <a:pt x="50" y="158"/>
                </a:lnTo>
                <a:lnTo>
                  <a:pt x="50" y="158"/>
                </a:lnTo>
                <a:lnTo>
                  <a:pt x="50" y="158"/>
                </a:lnTo>
                <a:lnTo>
                  <a:pt x="50" y="160"/>
                </a:lnTo>
                <a:lnTo>
                  <a:pt x="50" y="162"/>
                </a:lnTo>
                <a:lnTo>
                  <a:pt x="50" y="162"/>
                </a:lnTo>
                <a:lnTo>
                  <a:pt x="50" y="162"/>
                </a:lnTo>
                <a:lnTo>
                  <a:pt x="50" y="162"/>
                </a:lnTo>
                <a:lnTo>
                  <a:pt x="50" y="162"/>
                </a:lnTo>
                <a:lnTo>
                  <a:pt x="50" y="162"/>
                </a:lnTo>
                <a:lnTo>
                  <a:pt x="50" y="164"/>
                </a:lnTo>
                <a:lnTo>
                  <a:pt x="50" y="164"/>
                </a:lnTo>
                <a:lnTo>
                  <a:pt x="50" y="164"/>
                </a:lnTo>
                <a:lnTo>
                  <a:pt x="50" y="164"/>
                </a:lnTo>
                <a:lnTo>
                  <a:pt x="52" y="164"/>
                </a:lnTo>
                <a:lnTo>
                  <a:pt x="50" y="166"/>
                </a:lnTo>
                <a:lnTo>
                  <a:pt x="50" y="166"/>
                </a:lnTo>
                <a:lnTo>
                  <a:pt x="52" y="166"/>
                </a:lnTo>
                <a:lnTo>
                  <a:pt x="52" y="166"/>
                </a:lnTo>
                <a:lnTo>
                  <a:pt x="52" y="168"/>
                </a:lnTo>
                <a:lnTo>
                  <a:pt x="52" y="168"/>
                </a:lnTo>
                <a:lnTo>
                  <a:pt x="52" y="168"/>
                </a:lnTo>
                <a:lnTo>
                  <a:pt x="52" y="168"/>
                </a:lnTo>
                <a:lnTo>
                  <a:pt x="54" y="168"/>
                </a:lnTo>
                <a:lnTo>
                  <a:pt x="54" y="168"/>
                </a:lnTo>
                <a:lnTo>
                  <a:pt x="54" y="168"/>
                </a:lnTo>
                <a:lnTo>
                  <a:pt x="54" y="168"/>
                </a:lnTo>
                <a:lnTo>
                  <a:pt x="54" y="168"/>
                </a:lnTo>
                <a:lnTo>
                  <a:pt x="56" y="168"/>
                </a:lnTo>
                <a:lnTo>
                  <a:pt x="36" y="180"/>
                </a:lnTo>
                <a:lnTo>
                  <a:pt x="36" y="180"/>
                </a:lnTo>
                <a:lnTo>
                  <a:pt x="36" y="180"/>
                </a:lnTo>
                <a:lnTo>
                  <a:pt x="36" y="180"/>
                </a:lnTo>
                <a:lnTo>
                  <a:pt x="36" y="180"/>
                </a:lnTo>
                <a:lnTo>
                  <a:pt x="36" y="180"/>
                </a:lnTo>
                <a:lnTo>
                  <a:pt x="36" y="180"/>
                </a:lnTo>
                <a:lnTo>
                  <a:pt x="34" y="182"/>
                </a:lnTo>
                <a:lnTo>
                  <a:pt x="34" y="182"/>
                </a:lnTo>
                <a:lnTo>
                  <a:pt x="34" y="182"/>
                </a:lnTo>
                <a:lnTo>
                  <a:pt x="34" y="182"/>
                </a:lnTo>
                <a:lnTo>
                  <a:pt x="34" y="182"/>
                </a:lnTo>
                <a:lnTo>
                  <a:pt x="34" y="182"/>
                </a:lnTo>
                <a:lnTo>
                  <a:pt x="34" y="184"/>
                </a:lnTo>
                <a:lnTo>
                  <a:pt x="32" y="184"/>
                </a:lnTo>
                <a:lnTo>
                  <a:pt x="32" y="184"/>
                </a:lnTo>
                <a:lnTo>
                  <a:pt x="32" y="184"/>
                </a:lnTo>
                <a:lnTo>
                  <a:pt x="32" y="186"/>
                </a:lnTo>
                <a:lnTo>
                  <a:pt x="32" y="186"/>
                </a:lnTo>
                <a:lnTo>
                  <a:pt x="30" y="186"/>
                </a:lnTo>
                <a:lnTo>
                  <a:pt x="30" y="188"/>
                </a:lnTo>
                <a:lnTo>
                  <a:pt x="30" y="188"/>
                </a:lnTo>
                <a:lnTo>
                  <a:pt x="30" y="188"/>
                </a:lnTo>
                <a:lnTo>
                  <a:pt x="30" y="188"/>
                </a:lnTo>
                <a:lnTo>
                  <a:pt x="30" y="188"/>
                </a:lnTo>
                <a:lnTo>
                  <a:pt x="30" y="190"/>
                </a:lnTo>
                <a:lnTo>
                  <a:pt x="30" y="190"/>
                </a:lnTo>
                <a:lnTo>
                  <a:pt x="30" y="190"/>
                </a:lnTo>
                <a:lnTo>
                  <a:pt x="30" y="190"/>
                </a:lnTo>
                <a:lnTo>
                  <a:pt x="30" y="190"/>
                </a:lnTo>
                <a:lnTo>
                  <a:pt x="30" y="192"/>
                </a:lnTo>
                <a:lnTo>
                  <a:pt x="30" y="192"/>
                </a:lnTo>
                <a:lnTo>
                  <a:pt x="30" y="192"/>
                </a:lnTo>
                <a:lnTo>
                  <a:pt x="30" y="194"/>
                </a:lnTo>
                <a:lnTo>
                  <a:pt x="30" y="194"/>
                </a:lnTo>
                <a:lnTo>
                  <a:pt x="30" y="194"/>
                </a:lnTo>
                <a:lnTo>
                  <a:pt x="30" y="196"/>
                </a:lnTo>
                <a:lnTo>
                  <a:pt x="30" y="196"/>
                </a:lnTo>
                <a:lnTo>
                  <a:pt x="30" y="196"/>
                </a:lnTo>
                <a:lnTo>
                  <a:pt x="30" y="196"/>
                </a:lnTo>
                <a:lnTo>
                  <a:pt x="30" y="196"/>
                </a:lnTo>
                <a:lnTo>
                  <a:pt x="30" y="206"/>
                </a:lnTo>
                <a:lnTo>
                  <a:pt x="32" y="226"/>
                </a:lnTo>
                <a:lnTo>
                  <a:pt x="32" y="228"/>
                </a:lnTo>
                <a:lnTo>
                  <a:pt x="32" y="232"/>
                </a:lnTo>
                <a:lnTo>
                  <a:pt x="30" y="248"/>
                </a:lnTo>
                <a:lnTo>
                  <a:pt x="26" y="274"/>
                </a:lnTo>
                <a:lnTo>
                  <a:pt x="22" y="280"/>
                </a:lnTo>
                <a:lnTo>
                  <a:pt x="22" y="280"/>
                </a:lnTo>
                <a:lnTo>
                  <a:pt x="16" y="292"/>
                </a:lnTo>
                <a:lnTo>
                  <a:pt x="12" y="312"/>
                </a:lnTo>
                <a:lnTo>
                  <a:pt x="8" y="330"/>
                </a:lnTo>
                <a:lnTo>
                  <a:pt x="8" y="332"/>
                </a:lnTo>
                <a:lnTo>
                  <a:pt x="8" y="334"/>
                </a:lnTo>
                <a:lnTo>
                  <a:pt x="8" y="346"/>
                </a:lnTo>
                <a:lnTo>
                  <a:pt x="8" y="346"/>
                </a:lnTo>
                <a:lnTo>
                  <a:pt x="8" y="346"/>
                </a:lnTo>
                <a:lnTo>
                  <a:pt x="8" y="346"/>
                </a:lnTo>
                <a:lnTo>
                  <a:pt x="8" y="346"/>
                </a:lnTo>
                <a:lnTo>
                  <a:pt x="8" y="346"/>
                </a:lnTo>
                <a:lnTo>
                  <a:pt x="8" y="346"/>
                </a:lnTo>
                <a:lnTo>
                  <a:pt x="8" y="348"/>
                </a:lnTo>
                <a:lnTo>
                  <a:pt x="8" y="348"/>
                </a:lnTo>
                <a:lnTo>
                  <a:pt x="8" y="348"/>
                </a:lnTo>
                <a:lnTo>
                  <a:pt x="8" y="348"/>
                </a:lnTo>
                <a:lnTo>
                  <a:pt x="8" y="348"/>
                </a:lnTo>
                <a:lnTo>
                  <a:pt x="8" y="350"/>
                </a:lnTo>
                <a:lnTo>
                  <a:pt x="8" y="354"/>
                </a:lnTo>
                <a:lnTo>
                  <a:pt x="8" y="354"/>
                </a:lnTo>
                <a:lnTo>
                  <a:pt x="8" y="354"/>
                </a:lnTo>
                <a:lnTo>
                  <a:pt x="8" y="356"/>
                </a:lnTo>
                <a:lnTo>
                  <a:pt x="8" y="356"/>
                </a:lnTo>
                <a:lnTo>
                  <a:pt x="8" y="356"/>
                </a:lnTo>
                <a:lnTo>
                  <a:pt x="8" y="358"/>
                </a:lnTo>
                <a:lnTo>
                  <a:pt x="6" y="360"/>
                </a:lnTo>
                <a:lnTo>
                  <a:pt x="6" y="360"/>
                </a:lnTo>
                <a:lnTo>
                  <a:pt x="6" y="360"/>
                </a:lnTo>
                <a:lnTo>
                  <a:pt x="4" y="362"/>
                </a:lnTo>
                <a:lnTo>
                  <a:pt x="4" y="362"/>
                </a:lnTo>
                <a:lnTo>
                  <a:pt x="4" y="362"/>
                </a:lnTo>
                <a:lnTo>
                  <a:pt x="4" y="362"/>
                </a:lnTo>
                <a:lnTo>
                  <a:pt x="4" y="362"/>
                </a:lnTo>
                <a:lnTo>
                  <a:pt x="4" y="362"/>
                </a:lnTo>
                <a:lnTo>
                  <a:pt x="4" y="362"/>
                </a:lnTo>
                <a:lnTo>
                  <a:pt x="2" y="364"/>
                </a:lnTo>
                <a:lnTo>
                  <a:pt x="2" y="364"/>
                </a:lnTo>
                <a:lnTo>
                  <a:pt x="2" y="364"/>
                </a:lnTo>
                <a:lnTo>
                  <a:pt x="2" y="364"/>
                </a:lnTo>
                <a:lnTo>
                  <a:pt x="2" y="364"/>
                </a:lnTo>
                <a:lnTo>
                  <a:pt x="2" y="364"/>
                </a:lnTo>
                <a:lnTo>
                  <a:pt x="2" y="366"/>
                </a:lnTo>
                <a:lnTo>
                  <a:pt x="2" y="366"/>
                </a:lnTo>
                <a:lnTo>
                  <a:pt x="2" y="366"/>
                </a:lnTo>
                <a:lnTo>
                  <a:pt x="2" y="366"/>
                </a:lnTo>
                <a:lnTo>
                  <a:pt x="0" y="366"/>
                </a:lnTo>
                <a:lnTo>
                  <a:pt x="0" y="366"/>
                </a:lnTo>
                <a:lnTo>
                  <a:pt x="0" y="368"/>
                </a:lnTo>
                <a:lnTo>
                  <a:pt x="0" y="368"/>
                </a:lnTo>
                <a:lnTo>
                  <a:pt x="0" y="370"/>
                </a:lnTo>
                <a:lnTo>
                  <a:pt x="0" y="372"/>
                </a:lnTo>
                <a:lnTo>
                  <a:pt x="0" y="372"/>
                </a:lnTo>
                <a:lnTo>
                  <a:pt x="0" y="372"/>
                </a:lnTo>
                <a:lnTo>
                  <a:pt x="0" y="372"/>
                </a:lnTo>
                <a:lnTo>
                  <a:pt x="0" y="372"/>
                </a:lnTo>
                <a:lnTo>
                  <a:pt x="0" y="372"/>
                </a:lnTo>
                <a:lnTo>
                  <a:pt x="0" y="372"/>
                </a:lnTo>
                <a:lnTo>
                  <a:pt x="2" y="374"/>
                </a:lnTo>
                <a:lnTo>
                  <a:pt x="2" y="374"/>
                </a:lnTo>
                <a:lnTo>
                  <a:pt x="2" y="374"/>
                </a:lnTo>
                <a:lnTo>
                  <a:pt x="2" y="376"/>
                </a:lnTo>
                <a:lnTo>
                  <a:pt x="2" y="376"/>
                </a:lnTo>
                <a:lnTo>
                  <a:pt x="2" y="376"/>
                </a:lnTo>
                <a:lnTo>
                  <a:pt x="2" y="376"/>
                </a:lnTo>
                <a:lnTo>
                  <a:pt x="2" y="376"/>
                </a:lnTo>
                <a:lnTo>
                  <a:pt x="4" y="376"/>
                </a:lnTo>
                <a:lnTo>
                  <a:pt x="4" y="376"/>
                </a:lnTo>
                <a:lnTo>
                  <a:pt x="4" y="378"/>
                </a:lnTo>
                <a:lnTo>
                  <a:pt x="6" y="376"/>
                </a:lnTo>
                <a:lnTo>
                  <a:pt x="4" y="378"/>
                </a:lnTo>
                <a:lnTo>
                  <a:pt x="4" y="378"/>
                </a:lnTo>
                <a:lnTo>
                  <a:pt x="6" y="378"/>
                </a:lnTo>
                <a:lnTo>
                  <a:pt x="6" y="378"/>
                </a:lnTo>
                <a:lnTo>
                  <a:pt x="6" y="378"/>
                </a:lnTo>
                <a:lnTo>
                  <a:pt x="6" y="380"/>
                </a:lnTo>
                <a:lnTo>
                  <a:pt x="6" y="380"/>
                </a:lnTo>
                <a:lnTo>
                  <a:pt x="8" y="380"/>
                </a:lnTo>
                <a:lnTo>
                  <a:pt x="8" y="380"/>
                </a:lnTo>
                <a:lnTo>
                  <a:pt x="8" y="380"/>
                </a:lnTo>
                <a:lnTo>
                  <a:pt x="8" y="380"/>
                </a:lnTo>
                <a:lnTo>
                  <a:pt x="8" y="380"/>
                </a:lnTo>
                <a:lnTo>
                  <a:pt x="8" y="380"/>
                </a:lnTo>
                <a:lnTo>
                  <a:pt x="10" y="380"/>
                </a:lnTo>
                <a:lnTo>
                  <a:pt x="10" y="380"/>
                </a:lnTo>
                <a:lnTo>
                  <a:pt x="10" y="380"/>
                </a:lnTo>
                <a:lnTo>
                  <a:pt x="12" y="382"/>
                </a:lnTo>
                <a:lnTo>
                  <a:pt x="12" y="382"/>
                </a:lnTo>
                <a:lnTo>
                  <a:pt x="12" y="382"/>
                </a:lnTo>
                <a:lnTo>
                  <a:pt x="12" y="382"/>
                </a:lnTo>
                <a:lnTo>
                  <a:pt x="14" y="382"/>
                </a:lnTo>
                <a:lnTo>
                  <a:pt x="14" y="382"/>
                </a:lnTo>
                <a:lnTo>
                  <a:pt x="14" y="384"/>
                </a:lnTo>
                <a:lnTo>
                  <a:pt x="14" y="384"/>
                </a:lnTo>
                <a:lnTo>
                  <a:pt x="14" y="384"/>
                </a:lnTo>
                <a:lnTo>
                  <a:pt x="16" y="386"/>
                </a:lnTo>
                <a:lnTo>
                  <a:pt x="16" y="386"/>
                </a:lnTo>
                <a:lnTo>
                  <a:pt x="16" y="386"/>
                </a:lnTo>
                <a:lnTo>
                  <a:pt x="16" y="386"/>
                </a:lnTo>
                <a:lnTo>
                  <a:pt x="16" y="386"/>
                </a:lnTo>
                <a:lnTo>
                  <a:pt x="18" y="390"/>
                </a:lnTo>
                <a:lnTo>
                  <a:pt x="18" y="390"/>
                </a:lnTo>
                <a:lnTo>
                  <a:pt x="18" y="390"/>
                </a:lnTo>
                <a:lnTo>
                  <a:pt x="18" y="390"/>
                </a:lnTo>
                <a:lnTo>
                  <a:pt x="18" y="390"/>
                </a:lnTo>
                <a:lnTo>
                  <a:pt x="20" y="390"/>
                </a:lnTo>
                <a:lnTo>
                  <a:pt x="20" y="390"/>
                </a:lnTo>
                <a:lnTo>
                  <a:pt x="20" y="392"/>
                </a:lnTo>
                <a:lnTo>
                  <a:pt x="20" y="392"/>
                </a:lnTo>
                <a:lnTo>
                  <a:pt x="20" y="392"/>
                </a:lnTo>
                <a:lnTo>
                  <a:pt x="22" y="392"/>
                </a:lnTo>
                <a:lnTo>
                  <a:pt x="22" y="392"/>
                </a:lnTo>
                <a:lnTo>
                  <a:pt x="22" y="392"/>
                </a:lnTo>
                <a:lnTo>
                  <a:pt x="22" y="392"/>
                </a:lnTo>
                <a:lnTo>
                  <a:pt x="24" y="394"/>
                </a:lnTo>
                <a:lnTo>
                  <a:pt x="24" y="394"/>
                </a:lnTo>
                <a:lnTo>
                  <a:pt x="26" y="394"/>
                </a:lnTo>
                <a:lnTo>
                  <a:pt x="26" y="394"/>
                </a:lnTo>
                <a:lnTo>
                  <a:pt x="26" y="394"/>
                </a:lnTo>
                <a:lnTo>
                  <a:pt x="26" y="394"/>
                </a:lnTo>
                <a:lnTo>
                  <a:pt x="30" y="394"/>
                </a:lnTo>
                <a:lnTo>
                  <a:pt x="30" y="394"/>
                </a:lnTo>
                <a:lnTo>
                  <a:pt x="30" y="394"/>
                </a:lnTo>
                <a:lnTo>
                  <a:pt x="30" y="394"/>
                </a:lnTo>
                <a:lnTo>
                  <a:pt x="30" y="394"/>
                </a:lnTo>
                <a:lnTo>
                  <a:pt x="30" y="394"/>
                </a:lnTo>
                <a:lnTo>
                  <a:pt x="34" y="392"/>
                </a:lnTo>
                <a:lnTo>
                  <a:pt x="34" y="392"/>
                </a:lnTo>
                <a:lnTo>
                  <a:pt x="34" y="392"/>
                </a:lnTo>
                <a:lnTo>
                  <a:pt x="34" y="392"/>
                </a:lnTo>
                <a:lnTo>
                  <a:pt x="34" y="392"/>
                </a:lnTo>
                <a:lnTo>
                  <a:pt x="36" y="392"/>
                </a:lnTo>
                <a:lnTo>
                  <a:pt x="36" y="392"/>
                </a:lnTo>
                <a:lnTo>
                  <a:pt x="36" y="392"/>
                </a:lnTo>
                <a:lnTo>
                  <a:pt x="36" y="390"/>
                </a:lnTo>
                <a:lnTo>
                  <a:pt x="32" y="456"/>
                </a:lnTo>
                <a:lnTo>
                  <a:pt x="32" y="456"/>
                </a:lnTo>
                <a:lnTo>
                  <a:pt x="32" y="456"/>
                </a:lnTo>
                <a:lnTo>
                  <a:pt x="32" y="456"/>
                </a:lnTo>
                <a:lnTo>
                  <a:pt x="32" y="456"/>
                </a:lnTo>
                <a:lnTo>
                  <a:pt x="32" y="458"/>
                </a:lnTo>
                <a:lnTo>
                  <a:pt x="32" y="460"/>
                </a:lnTo>
                <a:lnTo>
                  <a:pt x="34" y="478"/>
                </a:lnTo>
                <a:lnTo>
                  <a:pt x="34" y="478"/>
                </a:lnTo>
                <a:lnTo>
                  <a:pt x="40" y="574"/>
                </a:lnTo>
                <a:lnTo>
                  <a:pt x="40" y="574"/>
                </a:lnTo>
                <a:lnTo>
                  <a:pt x="40" y="574"/>
                </a:lnTo>
                <a:lnTo>
                  <a:pt x="40" y="574"/>
                </a:lnTo>
                <a:lnTo>
                  <a:pt x="40" y="574"/>
                </a:lnTo>
                <a:lnTo>
                  <a:pt x="40" y="574"/>
                </a:lnTo>
                <a:lnTo>
                  <a:pt x="40" y="574"/>
                </a:lnTo>
                <a:lnTo>
                  <a:pt x="40" y="576"/>
                </a:lnTo>
                <a:lnTo>
                  <a:pt x="40" y="576"/>
                </a:lnTo>
                <a:lnTo>
                  <a:pt x="40" y="576"/>
                </a:lnTo>
                <a:lnTo>
                  <a:pt x="40" y="576"/>
                </a:lnTo>
                <a:lnTo>
                  <a:pt x="40" y="578"/>
                </a:lnTo>
                <a:lnTo>
                  <a:pt x="40" y="578"/>
                </a:lnTo>
                <a:lnTo>
                  <a:pt x="42" y="578"/>
                </a:lnTo>
                <a:lnTo>
                  <a:pt x="42" y="578"/>
                </a:lnTo>
                <a:lnTo>
                  <a:pt x="42" y="578"/>
                </a:lnTo>
                <a:lnTo>
                  <a:pt x="42" y="580"/>
                </a:lnTo>
                <a:lnTo>
                  <a:pt x="42" y="580"/>
                </a:lnTo>
                <a:lnTo>
                  <a:pt x="42" y="580"/>
                </a:lnTo>
                <a:lnTo>
                  <a:pt x="42" y="580"/>
                </a:lnTo>
                <a:lnTo>
                  <a:pt x="42" y="580"/>
                </a:lnTo>
                <a:lnTo>
                  <a:pt x="44" y="578"/>
                </a:lnTo>
                <a:lnTo>
                  <a:pt x="44" y="580"/>
                </a:lnTo>
                <a:lnTo>
                  <a:pt x="46" y="580"/>
                </a:lnTo>
                <a:lnTo>
                  <a:pt x="44" y="582"/>
                </a:lnTo>
                <a:lnTo>
                  <a:pt x="44" y="582"/>
                </a:lnTo>
                <a:lnTo>
                  <a:pt x="44" y="582"/>
                </a:lnTo>
                <a:lnTo>
                  <a:pt x="44" y="582"/>
                </a:lnTo>
                <a:lnTo>
                  <a:pt x="46" y="582"/>
                </a:lnTo>
                <a:lnTo>
                  <a:pt x="46" y="582"/>
                </a:lnTo>
                <a:lnTo>
                  <a:pt x="46" y="582"/>
                </a:lnTo>
                <a:lnTo>
                  <a:pt x="46" y="582"/>
                </a:lnTo>
                <a:lnTo>
                  <a:pt x="46" y="584"/>
                </a:lnTo>
                <a:lnTo>
                  <a:pt x="48" y="584"/>
                </a:lnTo>
                <a:lnTo>
                  <a:pt x="48" y="584"/>
                </a:lnTo>
                <a:lnTo>
                  <a:pt x="48" y="584"/>
                </a:lnTo>
                <a:lnTo>
                  <a:pt x="48" y="584"/>
                </a:lnTo>
                <a:lnTo>
                  <a:pt x="48" y="584"/>
                </a:lnTo>
                <a:lnTo>
                  <a:pt x="48" y="584"/>
                </a:lnTo>
                <a:lnTo>
                  <a:pt x="42" y="588"/>
                </a:lnTo>
                <a:lnTo>
                  <a:pt x="36" y="594"/>
                </a:lnTo>
                <a:lnTo>
                  <a:pt x="36" y="594"/>
                </a:lnTo>
                <a:lnTo>
                  <a:pt x="36" y="594"/>
                </a:lnTo>
                <a:lnTo>
                  <a:pt x="36" y="594"/>
                </a:lnTo>
                <a:lnTo>
                  <a:pt x="36" y="596"/>
                </a:lnTo>
                <a:lnTo>
                  <a:pt x="36" y="596"/>
                </a:lnTo>
                <a:lnTo>
                  <a:pt x="34" y="596"/>
                </a:lnTo>
                <a:lnTo>
                  <a:pt x="34" y="596"/>
                </a:lnTo>
                <a:lnTo>
                  <a:pt x="34" y="596"/>
                </a:lnTo>
                <a:lnTo>
                  <a:pt x="34" y="596"/>
                </a:lnTo>
                <a:lnTo>
                  <a:pt x="34" y="598"/>
                </a:lnTo>
                <a:lnTo>
                  <a:pt x="34" y="598"/>
                </a:lnTo>
                <a:lnTo>
                  <a:pt x="34" y="598"/>
                </a:lnTo>
                <a:lnTo>
                  <a:pt x="34" y="598"/>
                </a:lnTo>
                <a:lnTo>
                  <a:pt x="34" y="598"/>
                </a:lnTo>
                <a:lnTo>
                  <a:pt x="34" y="598"/>
                </a:lnTo>
                <a:lnTo>
                  <a:pt x="34" y="598"/>
                </a:lnTo>
                <a:lnTo>
                  <a:pt x="34" y="600"/>
                </a:lnTo>
                <a:lnTo>
                  <a:pt x="34" y="600"/>
                </a:lnTo>
                <a:lnTo>
                  <a:pt x="34" y="600"/>
                </a:lnTo>
                <a:lnTo>
                  <a:pt x="34" y="602"/>
                </a:lnTo>
                <a:lnTo>
                  <a:pt x="34" y="602"/>
                </a:lnTo>
                <a:lnTo>
                  <a:pt x="34" y="604"/>
                </a:lnTo>
                <a:lnTo>
                  <a:pt x="34" y="604"/>
                </a:lnTo>
                <a:lnTo>
                  <a:pt x="34" y="604"/>
                </a:lnTo>
                <a:lnTo>
                  <a:pt x="34" y="604"/>
                </a:lnTo>
                <a:lnTo>
                  <a:pt x="34" y="604"/>
                </a:lnTo>
                <a:lnTo>
                  <a:pt x="34" y="606"/>
                </a:lnTo>
                <a:lnTo>
                  <a:pt x="34" y="606"/>
                </a:lnTo>
                <a:lnTo>
                  <a:pt x="34" y="606"/>
                </a:lnTo>
                <a:lnTo>
                  <a:pt x="34" y="606"/>
                </a:lnTo>
                <a:lnTo>
                  <a:pt x="34" y="606"/>
                </a:lnTo>
                <a:lnTo>
                  <a:pt x="36" y="608"/>
                </a:lnTo>
                <a:lnTo>
                  <a:pt x="36" y="608"/>
                </a:lnTo>
                <a:lnTo>
                  <a:pt x="36" y="608"/>
                </a:lnTo>
                <a:lnTo>
                  <a:pt x="36" y="608"/>
                </a:lnTo>
                <a:lnTo>
                  <a:pt x="36" y="610"/>
                </a:lnTo>
                <a:lnTo>
                  <a:pt x="36" y="610"/>
                </a:lnTo>
                <a:lnTo>
                  <a:pt x="38" y="610"/>
                </a:lnTo>
                <a:lnTo>
                  <a:pt x="38" y="610"/>
                </a:lnTo>
                <a:lnTo>
                  <a:pt x="38" y="610"/>
                </a:lnTo>
                <a:lnTo>
                  <a:pt x="38" y="610"/>
                </a:lnTo>
                <a:lnTo>
                  <a:pt x="38" y="610"/>
                </a:lnTo>
                <a:lnTo>
                  <a:pt x="38" y="610"/>
                </a:lnTo>
                <a:lnTo>
                  <a:pt x="44" y="614"/>
                </a:lnTo>
                <a:lnTo>
                  <a:pt x="50" y="616"/>
                </a:lnTo>
                <a:lnTo>
                  <a:pt x="50" y="616"/>
                </a:lnTo>
                <a:lnTo>
                  <a:pt x="50" y="616"/>
                </a:lnTo>
                <a:lnTo>
                  <a:pt x="50" y="616"/>
                </a:lnTo>
                <a:lnTo>
                  <a:pt x="50" y="618"/>
                </a:lnTo>
                <a:lnTo>
                  <a:pt x="52" y="618"/>
                </a:lnTo>
                <a:lnTo>
                  <a:pt x="52" y="618"/>
                </a:lnTo>
                <a:lnTo>
                  <a:pt x="52" y="618"/>
                </a:lnTo>
                <a:lnTo>
                  <a:pt x="52" y="618"/>
                </a:lnTo>
                <a:lnTo>
                  <a:pt x="52" y="618"/>
                </a:lnTo>
                <a:lnTo>
                  <a:pt x="54" y="618"/>
                </a:lnTo>
                <a:lnTo>
                  <a:pt x="54" y="618"/>
                </a:lnTo>
                <a:lnTo>
                  <a:pt x="54" y="618"/>
                </a:lnTo>
                <a:lnTo>
                  <a:pt x="56" y="618"/>
                </a:lnTo>
                <a:lnTo>
                  <a:pt x="56" y="618"/>
                </a:lnTo>
                <a:lnTo>
                  <a:pt x="56" y="618"/>
                </a:lnTo>
                <a:lnTo>
                  <a:pt x="56" y="618"/>
                </a:lnTo>
                <a:lnTo>
                  <a:pt x="56" y="618"/>
                </a:lnTo>
                <a:lnTo>
                  <a:pt x="56" y="616"/>
                </a:lnTo>
                <a:lnTo>
                  <a:pt x="56" y="616"/>
                </a:lnTo>
                <a:lnTo>
                  <a:pt x="58" y="616"/>
                </a:lnTo>
                <a:lnTo>
                  <a:pt x="56" y="616"/>
                </a:lnTo>
                <a:lnTo>
                  <a:pt x="56" y="616"/>
                </a:lnTo>
                <a:lnTo>
                  <a:pt x="58" y="616"/>
                </a:lnTo>
                <a:lnTo>
                  <a:pt x="58" y="616"/>
                </a:lnTo>
                <a:lnTo>
                  <a:pt x="58" y="616"/>
                </a:lnTo>
                <a:lnTo>
                  <a:pt x="58" y="616"/>
                </a:lnTo>
                <a:lnTo>
                  <a:pt x="58" y="616"/>
                </a:lnTo>
                <a:lnTo>
                  <a:pt x="60" y="616"/>
                </a:lnTo>
                <a:lnTo>
                  <a:pt x="58" y="616"/>
                </a:lnTo>
                <a:lnTo>
                  <a:pt x="58" y="616"/>
                </a:lnTo>
                <a:lnTo>
                  <a:pt x="60" y="614"/>
                </a:lnTo>
                <a:lnTo>
                  <a:pt x="60" y="614"/>
                </a:lnTo>
                <a:lnTo>
                  <a:pt x="60" y="614"/>
                </a:lnTo>
                <a:lnTo>
                  <a:pt x="60" y="614"/>
                </a:lnTo>
                <a:lnTo>
                  <a:pt x="60" y="614"/>
                </a:lnTo>
                <a:lnTo>
                  <a:pt x="60" y="614"/>
                </a:lnTo>
                <a:lnTo>
                  <a:pt x="78" y="596"/>
                </a:lnTo>
                <a:lnTo>
                  <a:pt x="78" y="596"/>
                </a:lnTo>
                <a:lnTo>
                  <a:pt x="78" y="596"/>
                </a:lnTo>
                <a:lnTo>
                  <a:pt x="78" y="596"/>
                </a:lnTo>
                <a:lnTo>
                  <a:pt x="78" y="596"/>
                </a:lnTo>
                <a:lnTo>
                  <a:pt x="80" y="594"/>
                </a:lnTo>
                <a:lnTo>
                  <a:pt x="80" y="594"/>
                </a:lnTo>
                <a:lnTo>
                  <a:pt x="80" y="594"/>
                </a:lnTo>
                <a:lnTo>
                  <a:pt x="80" y="592"/>
                </a:lnTo>
                <a:lnTo>
                  <a:pt x="80" y="592"/>
                </a:lnTo>
                <a:lnTo>
                  <a:pt x="80" y="592"/>
                </a:lnTo>
                <a:lnTo>
                  <a:pt x="82" y="588"/>
                </a:lnTo>
                <a:lnTo>
                  <a:pt x="82" y="588"/>
                </a:lnTo>
                <a:lnTo>
                  <a:pt x="82" y="588"/>
                </a:lnTo>
                <a:lnTo>
                  <a:pt x="82" y="588"/>
                </a:lnTo>
                <a:lnTo>
                  <a:pt x="82" y="588"/>
                </a:lnTo>
                <a:lnTo>
                  <a:pt x="82" y="586"/>
                </a:lnTo>
                <a:lnTo>
                  <a:pt x="82" y="584"/>
                </a:lnTo>
                <a:lnTo>
                  <a:pt x="82" y="584"/>
                </a:lnTo>
                <a:lnTo>
                  <a:pt x="82" y="584"/>
                </a:lnTo>
                <a:lnTo>
                  <a:pt x="82" y="584"/>
                </a:lnTo>
                <a:lnTo>
                  <a:pt x="82" y="584"/>
                </a:lnTo>
                <a:lnTo>
                  <a:pt x="82" y="574"/>
                </a:lnTo>
                <a:lnTo>
                  <a:pt x="86" y="572"/>
                </a:lnTo>
                <a:lnTo>
                  <a:pt x="86" y="572"/>
                </a:lnTo>
                <a:lnTo>
                  <a:pt x="86" y="572"/>
                </a:lnTo>
                <a:lnTo>
                  <a:pt x="86" y="572"/>
                </a:lnTo>
                <a:lnTo>
                  <a:pt x="86" y="572"/>
                </a:lnTo>
                <a:lnTo>
                  <a:pt x="88" y="572"/>
                </a:lnTo>
                <a:lnTo>
                  <a:pt x="88" y="572"/>
                </a:lnTo>
                <a:lnTo>
                  <a:pt x="88" y="572"/>
                </a:lnTo>
                <a:lnTo>
                  <a:pt x="88" y="572"/>
                </a:lnTo>
                <a:lnTo>
                  <a:pt x="88" y="572"/>
                </a:lnTo>
                <a:lnTo>
                  <a:pt x="88" y="572"/>
                </a:lnTo>
                <a:lnTo>
                  <a:pt x="90" y="572"/>
                </a:lnTo>
                <a:lnTo>
                  <a:pt x="90" y="572"/>
                </a:lnTo>
                <a:lnTo>
                  <a:pt x="90" y="570"/>
                </a:lnTo>
                <a:lnTo>
                  <a:pt x="88" y="568"/>
                </a:lnTo>
                <a:lnTo>
                  <a:pt x="90" y="570"/>
                </a:lnTo>
                <a:lnTo>
                  <a:pt x="90" y="570"/>
                </a:lnTo>
                <a:lnTo>
                  <a:pt x="90" y="570"/>
                </a:lnTo>
                <a:lnTo>
                  <a:pt x="90" y="570"/>
                </a:lnTo>
                <a:lnTo>
                  <a:pt x="92" y="570"/>
                </a:lnTo>
                <a:lnTo>
                  <a:pt x="92" y="570"/>
                </a:lnTo>
                <a:lnTo>
                  <a:pt x="92" y="568"/>
                </a:lnTo>
                <a:lnTo>
                  <a:pt x="92" y="568"/>
                </a:lnTo>
                <a:lnTo>
                  <a:pt x="92" y="568"/>
                </a:lnTo>
                <a:lnTo>
                  <a:pt x="92" y="568"/>
                </a:lnTo>
                <a:lnTo>
                  <a:pt x="92" y="568"/>
                </a:lnTo>
                <a:lnTo>
                  <a:pt x="92" y="566"/>
                </a:lnTo>
                <a:lnTo>
                  <a:pt x="92" y="566"/>
                </a:lnTo>
                <a:lnTo>
                  <a:pt x="92" y="566"/>
                </a:lnTo>
                <a:lnTo>
                  <a:pt x="92" y="566"/>
                </a:lnTo>
                <a:lnTo>
                  <a:pt x="92" y="566"/>
                </a:lnTo>
                <a:lnTo>
                  <a:pt x="94" y="564"/>
                </a:lnTo>
                <a:lnTo>
                  <a:pt x="94" y="564"/>
                </a:lnTo>
                <a:lnTo>
                  <a:pt x="94" y="564"/>
                </a:lnTo>
                <a:lnTo>
                  <a:pt x="94" y="564"/>
                </a:lnTo>
                <a:lnTo>
                  <a:pt x="94" y="564"/>
                </a:lnTo>
                <a:lnTo>
                  <a:pt x="94" y="564"/>
                </a:lnTo>
                <a:lnTo>
                  <a:pt x="92" y="502"/>
                </a:lnTo>
                <a:lnTo>
                  <a:pt x="92" y="502"/>
                </a:lnTo>
                <a:lnTo>
                  <a:pt x="92" y="502"/>
                </a:lnTo>
                <a:lnTo>
                  <a:pt x="92" y="502"/>
                </a:lnTo>
                <a:lnTo>
                  <a:pt x="92" y="502"/>
                </a:lnTo>
                <a:lnTo>
                  <a:pt x="92" y="500"/>
                </a:lnTo>
                <a:lnTo>
                  <a:pt x="92" y="500"/>
                </a:lnTo>
                <a:lnTo>
                  <a:pt x="92" y="500"/>
                </a:lnTo>
                <a:lnTo>
                  <a:pt x="92" y="500"/>
                </a:lnTo>
                <a:lnTo>
                  <a:pt x="92" y="500"/>
                </a:lnTo>
                <a:lnTo>
                  <a:pt x="92" y="500"/>
                </a:lnTo>
                <a:lnTo>
                  <a:pt x="92" y="500"/>
                </a:lnTo>
                <a:lnTo>
                  <a:pt x="92" y="498"/>
                </a:lnTo>
                <a:lnTo>
                  <a:pt x="92" y="498"/>
                </a:lnTo>
                <a:lnTo>
                  <a:pt x="92" y="498"/>
                </a:lnTo>
                <a:lnTo>
                  <a:pt x="90" y="498"/>
                </a:lnTo>
                <a:lnTo>
                  <a:pt x="90" y="498"/>
                </a:lnTo>
                <a:lnTo>
                  <a:pt x="90" y="498"/>
                </a:lnTo>
                <a:lnTo>
                  <a:pt x="90" y="498"/>
                </a:lnTo>
                <a:lnTo>
                  <a:pt x="90" y="498"/>
                </a:lnTo>
                <a:lnTo>
                  <a:pt x="90" y="496"/>
                </a:lnTo>
                <a:lnTo>
                  <a:pt x="90" y="496"/>
                </a:lnTo>
                <a:lnTo>
                  <a:pt x="90" y="496"/>
                </a:lnTo>
                <a:lnTo>
                  <a:pt x="90" y="496"/>
                </a:lnTo>
                <a:lnTo>
                  <a:pt x="88" y="494"/>
                </a:lnTo>
                <a:lnTo>
                  <a:pt x="88" y="494"/>
                </a:lnTo>
                <a:lnTo>
                  <a:pt x="88" y="494"/>
                </a:lnTo>
                <a:lnTo>
                  <a:pt x="88" y="494"/>
                </a:lnTo>
                <a:lnTo>
                  <a:pt x="88" y="494"/>
                </a:lnTo>
                <a:lnTo>
                  <a:pt x="86" y="494"/>
                </a:lnTo>
                <a:lnTo>
                  <a:pt x="86" y="494"/>
                </a:lnTo>
                <a:lnTo>
                  <a:pt x="86" y="494"/>
                </a:lnTo>
                <a:lnTo>
                  <a:pt x="86" y="494"/>
                </a:lnTo>
                <a:lnTo>
                  <a:pt x="86" y="494"/>
                </a:lnTo>
                <a:lnTo>
                  <a:pt x="86" y="492"/>
                </a:lnTo>
                <a:lnTo>
                  <a:pt x="86" y="492"/>
                </a:lnTo>
                <a:lnTo>
                  <a:pt x="86" y="492"/>
                </a:lnTo>
                <a:lnTo>
                  <a:pt x="86" y="492"/>
                </a:lnTo>
                <a:lnTo>
                  <a:pt x="86" y="492"/>
                </a:lnTo>
                <a:lnTo>
                  <a:pt x="86" y="492"/>
                </a:lnTo>
                <a:lnTo>
                  <a:pt x="86" y="492"/>
                </a:lnTo>
                <a:lnTo>
                  <a:pt x="86" y="492"/>
                </a:lnTo>
                <a:lnTo>
                  <a:pt x="86" y="492"/>
                </a:lnTo>
                <a:lnTo>
                  <a:pt x="86" y="492"/>
                </a:lnTo>
                <a:lnTo>
                  <a:pt x="86" y="492"/>
                </a:lnTo>
                <a:lnTo>
                  <a:pt x="86" y="492"/>
                </a:lnTo>
                <a:lnTo>
                  <a:pt x="86" y="492"/>
                </a:lnTo>
                <a:lnTo>
                  <a:pt x="86" y="490"/>
                </a:lnTo>
                <a:lnTo>
                  <a:pt x="86" y="490"/>
                </a:lnTo>
                <a:lnTo>
                  <a:pt x="86" y="490"/>
                </a:lnTo>
                <a:lnTo>
                  <a:pt x="86" y="490"/>
                </a:lnTo>
                <a:lnTo>
                  <a:pt x="86" y="490"/>
                </a:lnTo>
                <a:lnTo>
                  <a:pt x="86" y="490"/>
                </a:lnTo>
                <a:lnTo>
                  <a:pt x="86" y="490"/>
                </a:lnTo>
                <a:lnTo>
                  <a:pt x="88" y="490"/>
                </a:lnTo>
                <a:lnTo>
                  <a:pt x="88" y="490"/>
                </a:lnTo>
                <a:lnTo>
                  <a:pt x="88" y="490"/>
                </a:lnTo>
                <a:lnTo>
                  <a:pt x="88" y="490"/>
                </a:lnTo>
                <a:lnTo>
                  <a:pt x="88" y="490"/>
                </a:lnTo>
                <a:lnTo>
                  <a:pt x="90" y="488"/>
                </a:lnTo>
                <a:lnTo>
                  <a:pt x="90" y="488"/>
                </a:lnTo>
                <a:lnTo>
                  <a:pt x="88" y="486"/>
                </a:lnTo>
                <a:lnTo>
                  <a:pt x="90" y="488"/>
                </a:lnTo>
                <a:lnTo>
                  <a:pt x="90" y="488"/>
                </a:lnTo>
                <a:lnTo>
                  <a:pt x="90" y="488"/>
                </a:lnTo>
                <a:lnTo>
                  <a:pt x="92" y="486"/>
                </a:lnTo>
                <a:lnTo>
                  <a:pt x="92" y="486"/>
                </a:lnTo>
                <a:lnTo>
                  <a:pt x="92" y="486"/>
                </a:lnTo>
                <a:lnTo>
                  <a:pt x="92" y="484"/>
                </a:lnTo>
                <a:lnTo>
                  <a:pt x="92" y="484"/>
                </a:lnTo>
                <a:lnTo>
                  <a:pt x="92" y="484"/>
                </a:lnTo>
                <a:lnTo>
                  <a:pt x="92" y="484"/>
                </a:lnTo>
                <a:lnTo>
                  <a:pt x="92" y="484"/>
                </a:lnTo>
                <a:lnTo>
                  <a:pt x="92" y="482"/>
                </a:lnTo>
                <a:lnTo>
                  <a:pt x="92" y="480"/>
                </a:lnTo>
                <a:lnTo>
                  <a:pt x="92" y="480"/>
                </a:lnTo>
                <a:lnTo>
                  <a:pt x="92" y="480"/>
                </a:lnTo>
                <a:lnTo>
                  <a:pt x="92" y="478"/>
                </a:lnTo>
                <a:lnTo>
                  <a:pt x="92" y="478"/>
                </a:lnTo>
                <a:lnTo>
                  <a:pt x="92" y="478"/>
                </a:lnTo>
                <a:lnTo>
                  <a:pt x="92" y="476"/>
                </a:lnTo>
                <a:lnTo>
                  <a:pt x="92" y="476"/>
                </a:lnTo>
                <a:lnTo>
                  <a:pt x="92" y="476"/>
                </a:lnTo>
                <a:lnTo>
                  <a:pt x="92" y="476"/>
                </a:lnTo>
                <a:lnTo>
                  <a:pt x="92" y="476"/>
                </a:lnTo>
                <a:lnTo>
                  <a:pt x="90" y="474"/>
                </a:lnTo>
                <a:lnTo>
                  <a:pt x="90" y="474"/>
                </a:lnTo>
                <a:lnTo>
                  <a:pt x="90" y="474"/>
                </a:lnTo>
                <a:lnTo>
                  <a:pt x="90" y="474"/>
                </a:lnTo>
                <a:lnTo>
                  <a:pt x="90" y="474"/>
                </a:lnTo>
                <a:lnTo>
                  <a:pt x="90" y="472"/>
                </a:lnTo>
                <a:lnTo>
                  <a:pt x="90" y="472"/>
                </a:lnTo>
                <a:lnTo>
                  <a:pt x="90" y="472"/>
                </a:lnTo>
                <a:lnTo>
                  <a:pt x="90" y="472"/>
                </a:lnTo>
                <a:lnTo>
                  <a:pt x="88" y="472"/>
                </a:lnTo>
                <a:lnTo>
                  <a:pt x="88" y="472"/>
                </a:lnTo>
                <a:lnTo>
                  <a:pt x="86" y="468"/>
                </a:lnTo>
                <a:lnTo>
                  <a:pt x="86" y="468"/>
                </a:lnTo>
                <a:lnTo>
                  <a:pt x="86" y="468"/>
                </a:lnTo>
                <a:lnTo>
                  <a:pt x="86" y="466"/>
                </a:lnTo>
                <a:lnTo>
                  <a:pt x="86" y="466"/>
                </a:lnTo>
                <a:lnTo>
                  <a:pt x="86" y="466"/>
                </a:lnTo>
                <a:lnTo>
                  <a:pt x="84" y="464"/>
                </a:lnTo>
                <a:lnTo>
                  <a:pt x="84" y="464"/>
                </a:lnTo>
                <a:lnTo>
                  <a:pt x="84" y="462"/>
                </a:lnTo>
                <a:lnTo>
                  <a:pt x="84" y="462"/>
                </a:lnTo>
                <a:lnTo>
                  <a:pt x="84" y="462"/>
                </a:lnTo>
                <a:lnTo>
                  <a:pt x="84" y="462"/>
                </a:lnTo>
                <a:lnTo>
                  <a:pt x="84" y="462"/>
                </a:lnTo>
                <a:lnTo>
                  <a:pt x="84" y="460"/>
                </a:lnTo>
                <a:lnTo>
                  <a:pt x="84" y="460"/>
                </a:lnTo>
                <a:lnTo>
                  <a:pt x="84" y="460"/>
                </a:lnTo>
                <a:lnTo>
                  <a:pt x="86" y="458"/>
                </a:lnTo>
                <a:lnTo>
                  <a:pt x="100" y="418"/>
                </a:lnTo>
                <a:lnTo>
                  <a:pt x="104" y="456"/>
                </a:lnTo>
                <a:lnTo>
                  <a:pt x="104" y="456"/>
                </a:lnTo>
                <a:lnTo>
                  <a:pt x="106" y="472"/>
                </a:lnTo>
                <a:lnTo>
                  <a:pt x="106" y="506"/>
                </a:lnTo>
                <a:lnTo>
                  <a:pt x="106" y="508"/>
                </a:lnTo>
                <a:lnTo>
                  <a:pt x="106" y="510"/>
                </a:lnTo>
                <a:lnTo>
                  <a:pt x="104" y="540"/>
                </a:lnTo>
                <a:lnTo>
                  <a:pt x="104" y="540"/>
                </a:lnTo>
                <a:lnTo>
                  <a:pt x="98" y="584"/>
                </a:lnTo>
                <a:lnTo>
                  <a:pt x="98" y="584"/>
                </a:lnTo>
                <a:lnTo>
                  <a:pt x="98" y="584"/>
                </a:lnTo>
                <a:lnTo>
                  <a:pt x="98" y="584"/>
                </a:lnTo>
                <a:lnTo>
                  <a:pt x="98" y="586"/>
                </a:lnTo>
                <a:lnTo>
                  <a:pt x="98" y="586"/>
                </a:lnTo>
                <a:lnTo>
                  <a:pt x="98" y="586"/>
                </a:lnTo>
                <a:lnTo>
                  <a:pt x="98" y="586"/>
                </a:lnTo>
                <a:lnTo>
                  <a:pt x="98" y="586"/>
                </a:lnTo>
                <a:lnTo>
                  <a:pt x="98" y="588"/>
                </a:lnTo>
                <a:lnTo>
                  <a:pt x="98" y="588"/>
                </a:lnTo>
                <a:lnTo>
                  <a:pt x="98" y="588"/>
                </a:lnTo>
                <a:lnTo>
                  <a:pt x="98" y="588"/>
                </a:lnTo>
                <a:lnTo>
                  <a:pt x="100" y="590"/>
                </a:lnTo>
                <a:lnTo>
                  <a:pt x="100" y="590"/>
                </a:lnTo>
                <a:lnTo>
                  <a:pt x="100" y="590"/>
                </a:lnTo>
                <a:lnTo>
                  <a:pt x="100" y="590"/>
                </a:lnTo>
                <a:lnTo>
                  <a:pt x="100" y="590"/>
                </a:lnTo>
                <a:lnTo>
                  <a:pt x="100" y="590"/>
                </a:lnTo>
                <a:lnTo>
                  <a:pt x="100" y="592"/>
                </a:lnTo>
                <a:lnTo>
                  <a:pt x="100" y="592"/>
                </a:lnTo>
                <a:lnTo>
                  <a:pt x="102" y="592"/>
                </a:lnTo>
                <a:lnTo>
                  <a:pt x="102" y="592"/>
                </a:lnTo>
                <a:lnTo>
                  <a:pt x="102" y="592"/>
                </a:lnTo>
                <a:lnTo>
                  <a:pt x="102" y="592"/>
                </a:lnTo>
                <a:lnTo>
                  <a:pt x="102" y="594"/>
                </a:lnTo>
                <a:lnTo>
                  <a:pt x="102" y="594"/>
                </a:lnTo>
                <a:lnTo>
                  <a:pt x="104" y="594"/>
                </a:lnTo>
                <a:lnTo>
                  <a:pt x="104" y="594"/>
                </a:lnTo>
                <a:lnTo>
                  <a:pt x="104" y="594"/>
                </a:lnTo>
                <a:lnTo>
                  <a:pt x="94" y="618"/>
                </a:lnTo>
                <a:lnTo>
                  <a:pt x="94" y="618"/>
                </a:lnTo>
                <a:lnTo>
                  <a:pt x="94" y="618"/>
                </a:lnTo>
                <a:lnTo>
                  <a:pt x="94" y="618"/>
                </a:lnTo>
                <a:lnTo>
                  <a:pt x="94" y="618"/>
                </a:lnTo>
                <a:lnTo>
                  <a:pt x="94" y="618"/>
                </a:lnTo>
                <a:lnTo>
                  <a:pt x="94" y="618"/>
                </a:lnTo>
                <a:lnTo>
                  <a:pt x="94" y="618"/>
                </a:lnTo>
                <a:lnTo>
                  <a:pt x="94" y="618"/>
                </a:lnTo>
                <a:lnTo>
                  <a:pt x="94" y="620"/>
                </a:lnTo>
                <a:lnTo>
                  <a:pt x="94" y="622"/>
                </a:lnTo>
                <a:lnTo>
                  <a:pt x="94" y="622"/>
                </a:lnTo>
                <a:lnTo>
                  <a:pt x="94" y="622"/>
                </a:lnTo>
                <a:lnTo>
                  <a:pt x="94" y="624"/>
                </a:lnTo>
                <a:lnTo>
                  <a:pt x="94" y="624"/>
                </a:lnTo>
                <a:lnTo>
                  <a:pt x="94" y="624"/>
                </a:lnTo>
                <a:lnTo>
                  <a:pt x="94" y="624"/>
                </a:lnTo>
                <a:lnTo>
                  <a:pt x="94" y="624"/>
                </a:lnTo>
                <a:lnTo>
                  <a:pt x="94" y="624"/>
                </a:lnTo>
                <a:lnTo>
                  <a:pt x="94" y="624"/>
                </a:lnTo>
                <a:lnTo>
                  <a:pt x="94" y="626"/>
                </a:lnTo>
                <a:lnTo>
                  <a:pt x="94" y="626"/>
                </a:lnTo>
                <a:lnTo>
                  <a:pt x="94" y="626"/>
                </a:lnTo>
                <a:lnTo>
                  <a:pt x="94" y="626"/>
                </a:lnTo>
                <a:lnTo>
                  <a:pt x="94" y="626"/>
                </a:lnTo>
                <a:lnTo>
                  <a:pt x="96" y="626"/>
                </a:lnTo>
                <a:lnTo>
                  <a:pt x="96" y="626"/>
                </a:lnTo>
                <a:lnTo>
                  <a:pt x="96" y="628"/>
                </a:lnTo>
                <a:lnTo>
                  <a:pt x="96" y="628"/>
                </a:lnTo>
                <a:lnTo>
                  <a:pt x="98" y="628"/>
                </a:lnTo>
                <a:lnTo>
                  <a:pt x="98" y="628"/>
                </a:lnTo>
                <a:lnTo>
                  <a:pt x="98" y="626"/>
                </a:lnTo>
                <a:lnTo>
                  <a:pt x="98" y="628"/>
                </a:lnTo>
                <a:lnTo>
                  <a:pt x="98" y="628"/>
                </a:lnTo>
                <a:lnTo>
                  <a:pt x="98" y="630"/>
                </a:lnTo>
                <a:lnTo>
                  <a:pt x="98" y="630"/>
                </a:lnTo>
                <a:lnTo>
                  <a:pt x="98" y="630"/>
                </a:lnTo>
                <a:lnTo>
                  <a:pt x="100" y="630"/>
                </a:lnTo>
                <a:lnTo>
                  <a:pt x="100" y="630"/>
                </a:lnTo>
                <a:lnTo>
                  <a:pt x="100" y="630"/>
                </a:lnTo>
                <a:lnTo>
                  <a:pt x="100" y="630"/>
                </a:lnTo>
                <a:lnTo>
                  <a:pt x="100" y="630"/>
                </a:lnTo>
                <a:lnTo>
                  <a:pt x="100" y="630"/>
                </a:lnTo>
                <a:lnTo>
                  <a:pt x="102" y="630"/>
                </a:lnTo>
                <a:lnTo>
                  <a:pt x="102" y="630"/>
                </a:lnTo>
                <a:lnTo>
                  <a:pt x="102" y="630"/>
                </a:lnTo>
                <a:lnTo>
                  <a:pt x="102" y="630"/>
                </a:lnTo>
                <a:lnTo>
                  <a:pt x="102" y="630"/>
                </a:lnTo>
                <a:lnTo>
                  <a:pt x="102" y="630"/>
                </a:lnTo>
                <a:lnTo>
                  <a:pt x="102" y="630"/>
                </a:lnTo>
                <a:lnTo>
                  <a:pt x="102" y="630"/>
                </a:lnTo>
                <a:lnTo>
                  <a:pt x="104" y="630"/>
                </a:lnTo>
                <a:lnTo>
                  <a:pt x="104" y="630"/>
                </a:lnTo>
                <a:lnTo>
                  <a:pt x="104" y="632"/>
                </a:lnTo>
                <a:lnTo>
                  <a:pt x="108" y="632"/>
                </a:lnTo>
                <a:lnTo>
                  <a:pt x="108" y="632"/>
                </a:lnTo>
                <a:lnTo>
                  <a:pt x="110" y="630"/>
                </a:lnTo>
                <a:lnTo>
                  <a:pt x="116" y="630"/>
                </a:lnTo>
                <a:lnTo>
                  <a:pt x="116" y="630"/>
                </a:lnTo>
                <a:lnTo>
                  <a:pt x="116" y="630"/>
                </a:lnTo>
                <a:lnTo>
                  <a:pt x="118" y="630"/>
                </a:lnTo>
                <a:lnTo>
                  <a:pt x="118" y="630"/>
                </a:lnTo>
                <a:lnTo>
                  <a:pt x="120" y="628"/>
                </a:lnTo>
                <a:lnTo>
                  <a:pt x="120" y="628"/>
                </a:lnTo>
                <a:lnTo>
                  <a:pt x="120" y="628"/>
                </a:lnTo>
                <a:lnTo>
                  <a:pt x="120" y="628"/>
                </a:lnTo>
                <a:lnTo>
                  <a:pt x="120" y="628"/>
                </a:lnTo>
                <a:lnTo>
                  <a:pt x="120" y="628"/>
                </a:lnTo>
                <a:lnTo>
                  <a:pt x="120" y="628"/>
                </a:lnTo>
                <a:lnTo>
                  <a:pt x="122" y="628"/>
                </a:lnTo>
                <a:lnTo>
                  <a:pt x="122" y="628"/>
                </a:lnTo>
                <a:lnTo>
                  <a:pt x="122" y="628"/>
                </a:lnTo>
                <a:lnTo>
                  <a:pt x="122" y="628"/>
                </a:lnTo>
                <a:lnTo>
                  <a:pt x="124" y="628"/>
                </a:lnTo>
                <a:lnTo>
                  <a:pt x="124" y="628"/>
                </a:lnTo>
                <a:lnTo>
                  <a:pt x="124" y="626"/>
                </a:lnTo>
                <a:lnTo>
                  <a:pt x="124" y="626"/>
                </a:lnTo>
                <a:lnTo>
                  <a:pt x="124" y="626"/>
                </a:lnTo>
                <a:lnTo>
                  <a:pt x="124" y="626"/>
                </a:lnTo>
                <a:lnTo>
                  <a:pt x="124" y="626"/>
                </a:lnTo>
                <a:lnTo>
                  <a:pt x="126" y="626"/>
                </a:lnTo>
                <a:lnTo>
                  <a:pt x="126" y="626"/>
                </a:lnTo>
                <a:lnTo>
                  <a:pt x="126" y="626"/>
                </a:lnTo>
                <a:lnTo>
                  <a:pt x="126" y="624"/>
                </a:lnTo>
                <a:lnTo>
                  <a:pt x="126" y="624"/>
                </a:lnTo>
                <a:lnTo>
                  <a:pt x="126" y="624"/>
                </a:lnTo>
                <a:lnTo>
                  <a:pt x="126" y="624"/>
                </a:lnTo>
                <a:lnTo>
                  <a:pt x="126" y="624"/>
                </a:lnTo>
                <a:lnTo>
                  <a:pt x="128" y="624"/>
                </a:lnTo>
                <a:lnTo>
                  <a:pt x="128" y="622"/>
                </a:lnTo>
                <a:lnTo>
                  <a:pt x="128" y="622"/>
                </a:lnTo>
                <a:lnTo>
                  <a:pt x="128" y="622"/>
                </a:lnTo>
                <a:lnTo>
                  <a:pt x="128" y="620"/>
                </a:lnTo>
                <a:lnTo>
                  <a:pt x="128" y="620"/>
                </a:lnTo>
                <a:lnTo>
                  <a:pt x="128" y="620"/>
                </a:lnTo>
                <a:lnTo>
                  <a:pt x="128" y="620"/>
                </a:lnTo>
                <a:lnTo>
                  <a:pt x="128" y="620"/>
                </a:lnTo>
                <a:lnTo>
                  <a:pt x="128" y="618"/>
                </a:lnTo>
                <a:lnTo>
                  <a:pt x="130" y="618"/>
                </a:lnTo>
                <a:lnTo>
                  <a:pt x="130" y="618"/>
                </a:lnTo>
                <a:lnTo>
                  <a:pt x="130" y="618"/>
                </a:lnTo>
                <a:lnTo>
                  <a:pt x="130" y="618"/>
                </a:lnTo>
                <a:lnTo>
                  <a:pt x="130" y="618"/>
                </a:lnTo>
                <a:lnTo>
                  <a:pt x="132" y="598"/>
                </a:lnTo>
                <a:lnTo>
                  <a:pt x="134" y="594"/>
                </a:lnTo>
                <a:lnTo>
                  <a:pt x="134" y="594"/>
                </a:lnTo>
                <a:lnTo>
                  <a:pt x="134" y="594"/>
                </a:lnTo>
                <a:lnTo>
                  <a:pt x="136" y="592"/>
                </a:lnTo>
                <a:lnTo>
                  <a:pt x="136" y="592"/>
                </a:lnTo>
                <a:lnTo>
                  <a:pt x="136" y="592"/>
                </a:lnTo>
                <a:lnTo>
                  <a:pt x="136" y="592"/>
                </a:lnTo>
                <a:lnTo>
                  <a:pt x="136" y="592"/>
                </a:lnTo>
                <a:lnTo>
                  <a:pt x="138" y="590"/>
                </a:lnTo>
                <a:lnTo>
                  <a:pt x="138" y="590"/>
                </a:lnTo>
                <a:lnTo>
                  <a:pt x="138" y="590"/>
                </a:lnTo>
                <a:lnTo>
                  <a:pt x="140" y="588"/>
                </a:lnTo>
                <a:lnTo>
                  <a:pt x="140" y="588"/>
                </a:lnTo>
                <a:lnTo>
                  <a:pt x="140" y="588"/>
                </a:lnTo>
                <a:lnTo>
                  <a:pt x="140" y="586"/>
                </a:lnTo>
                <a:lnTo>
                  <a:pt x="140" y="586"/>
                </a:lnTo>
                <a:lnTo>
                  <a:pt x="140" y="586"/>
                </a:lnTo>
                <a:lnTo>
                  <a:pt x="140" y="586"/>
                </a:lnTo>
                <a:lnTo>
                  <a:pt x="142" y="582"/>
                </a:lnTo>
                <a:lnTo>
                  <a:pt x="142" y="582"/>
                </a:lnTo>
                <a:lnTo>
                  <a:pt x="142" y="582"/>
                </a:lnTo>
                <a:lnTo>
                  <a:pt x="142" y="582"/>
                </a:lnTo>
                <a:lnTo>
                  <a:pt x="146" y="546"/>
                </a:lnTo>
                <a:lnTo>
                  <a:pt x="146" y="546"/>
                </a:lnTo>
                <a:lnTo>
                  <a:pt x="148" y="540"/>
                </a:lnTo>
                <a:lnTo>
                  <a:pt x="152" y="526"/>
                </a:lnTo>
                <a:lnTo>
                  <a:pt x="152" y="526"/>
                </a:lnTo>
                <a:lnTo>
                  <a:pt x="152" y="526"/>
                </a:lnTo>
                <a:lnTo>
                  <a:pt x="156" y="514"/>
                </a:lnTo>
                <a:lnTo>
                  <a:pt x="156" y="514"/>
                </a:lnTo>
                <a:lnTo>
                  <a:pt x="156" y="512"/>
                </a:lnTo>
                <a:lnTo>
                  <a:pt x="156" y="512"/>
                </a:lnTo>
                <a:lnTo>
                  <a:pt x="156" y="510"/>
                </a:lnTo>
                <a:lnTo>
                  <a:pt x="156" y="508"/>
                </a:lnTo>
                <a:lnTo>
                  <a:pt x="156" y="508"/>
                </a:lnTo>
                <a:lnTo>
                  <a:pt x="156" y="498"/>
                </a:lnTo>
                <a:lnTo>
                  <a:pt x="156" y="498"/>
                </a:lnTo>
                <a:lnTo>
                  <a:pt x="156" y="498"/>
                </a:lnTo>
                <a:lnTo>
                  <a:pt x="156" y="498"/>
                </a:lnTo>
                <a:lnTo>
                  <a:pt x="154" y="490"/>
                </a:lnTo>
                <a:lnTo>
                  <a:pt x="154" y="466"/>
                </a:lnTo>
                <a:lnTo>
                  <a:pt x="154" y="464"/>
                </a:lnTo>
                <a:lnTo>
                  <a:pt x="154" y="462"/>
                </a:lnTo>
                <a:lnTo>
                  <a:pt x="158" y="432"/>
                </a:lnTo>
                <a:lnTo>
                  <a:pt x="158" y="432"/>
                </a:lnTo>
                <a:lnTo>
                  <a:pt x="158" y="432"/>
                </a:lnTo>
                <a:lnTo>
                  <a:pt x="160" y="430"/>
                </a:lnTo>
                <a:lnTo>
                  <a:pt x="160" y="428"/>
                </a:lnTo>
                <a:lnTo>
                  <a:pt x="160" y="428"/>
                </a:lnTo>
                <a:lnTo>
                  <a:pt x="160" y="428"/>
                </a:lnTo>
                <a:lnTo>
                  <a:pt x="160" y="426"/>
                </a:lnTo>
                <a:lnTo>
                  <a:pt x="160" y="420"/>
                </a:lnTo>
                <a:lnTo>
                  <a:pt x="158" y="414"/>
                </a:lnTo>
                <a:lnTo>
                  <a:pt x="158" y="414"/>
                </a:lnTo>
                <a:lnTo>
                  <a:pt x="158" y="414"/>
                </a:lnTo>
                <a:lnTo>
                  <a:pt x="156" y="410"/>
                </a:lnTo>
                <a:lnTo>
                  <a:pt x="156" y="410"/>
                </a:lnTo>
                <a:lnTo>
                  <a:pt x="156" y="410"/>
                </a:lnTo>
                <a:lnTo>
                  <a:pt x="156" y="408"/>
                </a:lnTo>
                <a:lnTo>
                  <a:pt x="156" y="406"/>
                </a:lnTo>
                <a:lnTo>
                  <a:pt x="156" y="406"/>
                </a:lnTo>
                <a:lnTo>
                  <a:pt x="156" y="406"/>
                </a:lnTo>
                <a:lnTo>
                  <a:pt x="156" y="404"/>
                </a:lnTo>
                <a:lnTo>
                  <a:pt x="156" y="404"/>
                </a:lnTo>
                <a:lnTo>
                  <a:pt x="156" y="404"/>
                </a:lnTo>
                <a:lnTo>
                  <a:pt x="158" y="402"/>
                </a:lnTo>
                <a:lnTo>
                  <a:pt x="158" y="402"/>
                </a:lnTo>
                <a:lnTo>
                  <a:pt x="158" y="402"/>
                </a:lnTo>
                <a:lnTo>
                  <a:pt x="158" y="400"/>
                </a:lnTo>
                <a:lnTo>
                  <a:pt x="158" y="400"/>
                </a:lnTo>
                <a:lnTo>
                  <a:pt x="158" y="400"/>
                </a:lnTo>
                <a:lnTo>
                  <a:pt x="158" y="400"/>
                </a:lnTo>
                <a:lnTo>
                  <a:pt x="158" y="400"/>
                </a:lnTo>
                <a:lnTo>
                  <a:pt x="160" y="394"/>
                </a:lnTo>
                <a:lnTo>
                  <a:pt x="166" y="376"/>
                </a:lnTo>
                <a:lnTo>
                  <a:pt x="168" y="364"/>
                </a:lnTo>
                <a:lnTo>
                  <a:pt x="168" y="364"/>
                </a:lnTo>
                <a:lnTo>
                  <a:pt x="168" y="364"/>
                </a:lnTo>
                <a:lnTo>
                  <a:pt x="168" y="364"/>
                </a:lnTo>
                <a:lnTo>
                  <a:pt x="168" y="364"/>
                </a:lnTo>
                <a:lnTo>
                  <a:pt x="168" y="366"/>
                </a:lnTo>
                <a:lnTo>
                  <a:pt x="168" y="366"/>
                </a:lnTo>
                <a:lnTo>
                  <a:pt x="168" y="366"/>
                </a:lnTo>
                <a:lnTo>
                  <a:pt x="170" y="368"/>
                </a:lnTo>
                <a:lnTo>
                  <a:pt x="170" y="368"/>
                </a:lnTo>
                <a:lnTo>
                  <a:pt x="170" y="368"/>
                </a:lnTo>
                <a:lnTo>
                  <a:pt x="170" y="368"/>
                </a:lnTo>
                <a:lnTo>
                  <a:pt x="172" y="366"/>
                </a:lnTo>
                <a:lnTo>
                  <a:pt x="170" y="368"/>
                </a:lnTo>
                <a:lnTo>
                  <a:pt x="170" y="368"/>
                </a:lnTo>
                <a:lnTo>
                  <a:pt x="172" y="368"/>
                </a:lnTo>
                <a:lnTo>
                  <a:pt x="172" y="368"/>
                </a:lnTo>
                <a:lnTo>
                  <a:pt x="172" y="370"/>
                </a:lnTo>
                <a:lnTo>
                  <a:pt x="172" y="370"/>
                </a:lnTo>
                <a:lnTo>
                  <a:pt x="172" y="370"/>
                </a:lnTo>
                <a:lnTo>
                  <a:pt x="172" y="370"/>
                </a:lnTo>
                <a:lnTo>
                  <a:pt x="174" y="370"/>
                </a:lnTo>
                <a:lnTo>
                  <a:pt x="174" y="370"/>
                </a:lnTo>
                <a:lnTo>
                  <a:pt x="174" y="370"/>
                </a:lnTo>
                <a:lnTo>
                  <a:pt x="174" y="370"/>
                </a:lnTo>
                <a:lnTo>
                  <a:pt x="174" y="370"/>
                </a:lnTo>
                <a:lnTo>
                  <a:pt x="174" y="370"/>
                </a:lnTo>
                <a:lnTo>
                  <a:pt x="178" y="378"/>
                </a:lnTo>
                <a:lnTo>
                  <a:pt x="178" y="378"/>
                </a:lnTo>
                <a:lnTo>
                  <a:pt x="178" y="378"/>
                </a:lnTo>
                <a:lnTo>
                  <a:pt x="184" y="384"/>
                </a:lnTo>
                <a:lnTo>
                  <a:pt x="184" y="384"/>
                </a:lnTo>
                <a:lnTo>
                  <a:pt x="184" y="386"/>
                </a:lnTo>
                <a:lnTo>
                  <a:pt x="186" y="386"/>
                </a:lnTo>
                <a:lnTo>
                  <a:pt x="186" y="386"/>
                </a:lnTo>
                <a:lnTo>
                  <a:pt x="186" y="386"/>
                </a:lnTo>
                <a:lnTo>
                  <a:pt x="188" y="388"/>
                </a:lnTo>
                <a:lnTo>
                  <a:pt x="198" y="394"/>
                </a:lnTo>
                <a:lnTo>
                  <a:pt x="198" y="394"/>
                </a:lnTo>
                <a:lnTo>
                  <a:pt x="198" y="394"/>
                </a:lnTo>
                <a:lnTo>
                  <a:pt x="198" y="396"/>
                </a:lnTo>
                <a:lnTo>
                  <a:pt x="198" y="396"/>
                </a:lnTo>
                <a:lnTo>
                  <a:pt x="200" y="396"/>
                </a:lnTo>
                <a:lnTo>
                  <a:pt x="202" y="396"/>
                </a:lnTo>
                <a:lnTo>
                  <a:pt x="202" y="396"/>
                </a:lnTo>
                <a:lnTo>
                  <a:pt x="202" y="396"/>
                </a:lnTo>
                <a:lnTo>
                  <a:pt x="202" y="396"/>
                </a:lnTo>
                <a:lnTo>
                  <a:pt x="202" y="396"/>
                </a:lnTo>
                <a:lnTo>
                  <a:pt x="202" y="396"/>
                </a:lnTo>
                <a:lnTo>
                  <a:pt x="202" y="396"/>
                </a:lnTo>
                <a:lnTo>
                  <a:pt x="202" y="396"/>
                </a:lnTo>
                <a:lnTo>
                  <a:pt x="204" y="398"/>
                </a:lnTo>
                <a:lnTo>
                  <a:pt x="204" y="398"/>
                </a:lnTo>
                <a:lnTo>
                  <a:pt x="206" y="398"/>
                </a:lnTo>
                <a:lnTo>
                  <a:pt x="206" y="398"/>
                </a:lnTo>
                <a:lnTo>
                  <a:pt x="206" y="400"/>
                </a:lnTo>
                <a:lnTo>
                  <a:pt x="206" y="400"/>
                </a:lnTo>
                <a:lnTo>
                  <a:pt x="206" y="400"/>
                </a:lnTo>
                <a:lnTo>
                  <a:pt x="206" y="400"/>
                </a:lnTo>
                <a:lnTo>
                  <a:pt x="206" y="400"/>
                </a:lnTo>
                <a:lnTo>
                  <a:pt x="206" y="400"/>
                </a:lnTo>
                <a:lnTo>
                  <a:pt x="206" y="402"/>
                </a:lnTo>
                <a:lnTo>
                  <a:pt x="208" y="402"/>
                </a:lnTo>
                <a:lnTo>
                  <a:pt x="208" y="402"/>
                </a:lnTo>
                <a:lnTo>
                  <a:pt x="208" y="404"/>
                </a:lnTo>
                <a:lnTo>
                  <a:pt x="208" y="404"/>
                </a:lnTo>
                <a:lnTo>
                  <a:pt x="208" y="404"/>
                </a:lnTo>
                <a:lnTo>
                  <a:pt x="208" y="404"/>
                </a:lnTo>
                <a:lnTo>
                  <a:pt x="208" y="406"/>
                </a:lnTo>
                <a:lnTo>
                  <a:pt x="206" y="438"/>
                </a:lnTo>
                <a:lnTo>
                  <a:pt x="206" y="438"/>
                </a:lnTo>
                <a:lnTo>
                  <a:pt x="206" y="438"/>
                </a:lnTo>
                <a:lnTo>
                  <a:pt x="206" y="438"/>
                </a:lnTo>
                <a:lnTo>
                  <a:pt x="206" y="438"/>
                </a:lnTo>
                <a:lnTo>
                  <a:pt x="206" y="440"/>
                </a:lnTo>
                <a:lnTo>
                  <a:pt x="206" y="440"/>
                </a:lnTo>
                <a:lnTo>
                  <a:pt x="206" y="442"/>
                </a:lnTo>
                <a:lnTo>
                  <a:pt x="206" y="442"/>
                </a:lnTo>
                <a:lnTo>
                  <a:pt x="206" y="442"/>
                </a:lnTo>
                <a:lnTo>
                  <a:pt x="206" y="442"/>
                </a:lnTo>
                <a:lnTo>
                  <a:pt x="206" y="442"/>
                </a:lnTo>
                <a:lnTo>
                  <a:pt x="206" y="442"/>
                </a:lnTo>
                <a:lnTo>
                  <a:pt x="206" y="444"/>
                </a:lnTo>
                <a:lnTo>
                  <a:pt x="206" y="444"/>
                </a:lnTo>
                <a:lnTo>
                  <a:pt x="206" y="444"/>
                </a:lnTo>
                <a:lnTo>
                  <a:pt x="206" y="446"/>
                </a:lnTo>
                <a:lnTo>
                  <a:pt x="208" y="446"/>
                </a:lnTo>
                <a:lnTo>
                  <a:pt x="208" y="446"/>
                </a:lnTo>
                <a:lnTo>
                  <a:pt x="208" y="448"/>
                </a:lnTo>
                <a:lnTo>
                  <a:pt x="210" y="450"/>
                </a:lnTo>
                <a:lnTo>
                  <a:pt x="210" y="450"/>
                </a:lnTo>
                <a:lnTo>
                  <a:pt x="210" y="450"/>
                </a:lnTo>
                <a:lnTo>
                  <a:pt x="210" y="450"/>
                </a:lnTo>
                <a:lnTo>
                  <a:pt x="210" y="450"/>
                </a:lnTo>
                <a:lnTo>
                  <a:pt x="210" y="450"/>
                </a:lnTo>
                <a:lnTo>
                  <a:pt x="210" y="452"/>
                </a:lnTo>
                <a:lnTo>
                  <a:pt x="210" y="452"/>
                </a:lnTo>
                <a:lnTo>
                  <a:pt x="212" y="452"/>
                </a:lnTo>
                <a:lnTo>
                  <a:pt x="214" y="454"/>
                </a:lnTo>
                <a:lnTo>
                  <a:pt x="214" y="454"/>
                </a:lnTo>
                <a:lnTo>
                  <a:pt x="214" y="454"/>
                </a:lnTo>
                <a:lnTo>
                  <a:pt x="214" y="454"/>
                </a:lnTo>
                <a:lnTo>
                  <a:pt x="214" y="454"/>
                </a:lnTo>
                <a:lnTo>
                  <a:pt x="216" y="454"/>
                </a:lnTo>
                <a:lnTo>
                  <a:pt x="218" y="454"/>
                </a:lnTo>
                <a:lnTo>
                  <a:pt x="218" y="454"/>
                </a:lnTo>
                <a:lnTo>
                  <a:pt x="220" y="456"/>
                </a:lnTo>
                <a:lnTo>
                  <a:pt x="220" y="456"/>
                </a:lnTo>
                <a:lnTo>
                  <a:pt x="220" y="456"/>
                </a:lnTo>
                <a:lnTo>
                  <a:pt x="220" y="456"/>
                </a:lnTo>
                <a:lnTo>
                  <a:pt x="236" y="504"/>
                </a:lnTo>
                <a:lnTo>
                  <a:pt x="236" y="504"/>
                </a:lnTo>
                <a:lnTo>
                  <a:pt x="236" y="504"/>
                </a:lnTo>
                <a:lnTo>
                  <a:pt x="236" y="504"/>
                </a:lnTo>
                <a:lnTo>
                  <a:pt x="236" y="504"/>
                </a:lnTo>
                <a:lnTo>
                  <a:pt x="236" y="506"/>
                </a:lnTo>
                <a:lnTo>
                  <a:pt x="236" y="506"/>
                </a:lnTo>
                <a:lnTo>
                  <a:pt x="236" y="508"/>
                </a:lnTo>
                <a:lnTo>
                  <a:pt x="240" y="514"/>
                </a:lnTo>
                <a:lnTo>
                  <a:pt x="240" y="514"/>
                </a:lnTo>
                <a:lnTo>
                  <a:pt x="242" y="514"/>
                </a:lnTo>
                <a:lnTo>
                  <a:pt x="242" y="516"/>
                </a:lnTo>
                <a:lnTo>
                  <a:pt x="242" y="516"/>
                </a:lnTo>
                <a:lnTo>
                  <a:pt x="242" y="516"/>
                </a:lnTo>
                <a:lnTo>
                  <a:pt x="250" y="524"/>
                </a:lnTo>
                <a:lnTo>
                  <a:pt x="250" y="524"/>
                </a:lnTo>
                <a:lnTo>
                  <a:pt x="250" y="524"/>
                </a:lnTo>
                <a:lnTo>
                  <a:pt x="252" y="524"/>
                </a:lnTo>
                <a:lnTo>
                  <a:pt x="252" y="534"/>
                </a:lnTo>
                <a:lnTo>
                  <a:pt x="254" y="544"/>
                </a:lnTo>
                <a:lnTo>
                  <a:pt x="254" y="544"/>
                </a:lnTo>
                <a:lnTo>
                  <a:pt x="254" y="544"/>
                </a:lnTo>
                <a:lnTo>
                  <a:pt x="258" y="572"/>
                </a:lnTo>
                <a:lnTo>
                  <a:pt x="258" y="572"/>
                </a:lnTo>
                <a:lnTo>
                  <a:pt x="258" y="572"/>
                </a:lnTo>
                <a:lnTo>
                  <a:pt x="258" y="572"/>
                </a:lnTo>
                <a:lnTo>
                  <a:pt x="258" y="572"/>
                </a:lnTo>
                <a:lnTo>
                  <a:pt x="258" y="574"/>
                </a:lnTo>
                <a:lnTo>
                  <a:pt x="258" y="574"/>
                </a:lnTo>
                <a:lnTo>
                  <a:pt x="258" y="574"/>
                </a:lnTo>
                <a:lnTo>
                  <a:pt x="260" y="574"/>
                </a:lnTo>
                <a:lnTo>
                  <a:pt x="260" y="574"/>
                </a:lnTo>
                <a:lnTo>
                  <a:pt x="260" y="574"/>
                </a:lnTo>
                <a:lnTo>
                  <a:pt x="258" y="574"/>
                </a:lnTo>
                <a:lnTo>
                  <a:pt x="258" y="576"/>
                </a:lnTo>
                <a:lnTo>
                  <a:pt x="258" y="576"/>
                </a:lnTo>
                <a:lnTo>
                  <a:pt x="260" y="576"/>
                </a:lnTo>
                <a:lnTo>
                  <a:pt x="260" y="576"/>
                </a:lnTo>
                <a:lnTo>
                  <a:pt x="260" y="576"/>
                </a:lnTo>
                <a:lnTo>
                  <a:pt x="260" y="576"/>
                </a:lnTo>
                <a:lnTo>
                  <a:pt x="260" y="576"/>
                </a:lnTo>
                <a:lnTo>
                  <a:pt x="260" y="576"/>
                </a:lnTo>
                <a:lnTo>
                  <a:pt x="262" y="578"/>
                </a:lnTo>
                <a:lnTo>
                  <a:pt x="262" y="578"/>
                </a:lnTo>
                <a:lnTo>
                  <a:pt x="262" y="578"/>
                </a:lnTo>
                <a:lnTo>
                  <a:pt x="262" y="578"/>
                </a:lnTo>
                <a:lnTo>
                  <a:pt x="262" y="578"/>
                </a:lnTo>
                <a:lnTo>
                  <a:pt x="264" y="576"/>
                </a:lnTo>
                <a:lnTo>
                  <a:pt x="262" y="578"/>
                </a:lnTo>
                <a:lnTo>
                  <a:pt x="262" y="578"/>
                </a:lnTo>
                <a:lnTo>
                  <a:pt x="264" y="578"/>
                </a:lnTo>
                <a:lnTo>
                  <a:pt x="264" y="578"/>
                </a:lnTo>
                <a:lnTo>
                  <a:pt x="258" y="600"/>
                </a:lnTo>
                <a:lnTo>
                  <a:pt x="258" y="600"/>
                </a:lnTo>
                <a:lnTo>
                  <a:pt x="258" y="600"/>
                </a:lnTo>
                <a:lnTo>
                  <a:pt x="258" y="600"/>
                </a:lnTo>
                <a:lnTo>
                  <a:pt x="258" y="602"/>
                </a:lnTo>
                <a:lnTo>
                  <a:pt x="258" y="602"/>
                </a:lnTo>
                <a:lnTo>
                  <a:pt x="258" y="604"/>
                </a:lnTo>
                <a:lnTo>
                  <a:pt x="258" y="604"/>
                </a:lnTo>
                <a:lnTo>
                  <a:pt x="258" y="604"/>
                </a:lnTo>
                <a:lnTo>
                  <a:pt x="258" y="604"/>
                </a:lnTo>
                <a:lnTo>
                  <a:pt x="258" y="604"/>
                </a:lnTo>
                <a:lnTo>
                  <a:pt x="258" y="604"/>
                </a:lnTo>
                <a:lnTo>
                  <a:pt x="258" y="606"/>
                </a:lnTo>
                <a:lnTo>
                  <a:pt x="258" y="606"/>
                </a:lnTo>
                <a:lnTo>
                  <a:pt x="258" y="606"/>
                </a:lnTo>
                <a:lnTo>
                  <a:pt x="258" y="606"/>
                </a:lnTo>
                <a:lnTo>
                  <a:pt x="258" y="608"/>
                </a:lnTo>
                <a:lnTo>
                  <a:pt x="258" y="608"/>
                </a:lnTo>
                <a:lnTo>
                  <a:pt x="258" y="608"/>
                </a:lnTo>
                <a:lnTo>
                  <a:pt x="258" y="608"/>
                </a:lnTo>
                <a:lnTo>
                  <a:pt x="258" y="608"/>
                </a:lnTo>
                <a:lnTo>
                  <a:pt x="258" y="608"/>
                </a:lnTo>
                <a:lnTo>
                  <a:pt x="260" y="610"/>
                </a:lnTo>
                <a:lnTo>
                  <a:pt x="260" y="610"/>
                </a:lnTo>
                <a:lnTo>
                  <a:pt x="260" y="610"/>
                </a:lnTo>
                <a:lnTo>
                  <a:pt x="260" y="610"/>
                </a:lnTo>
                <a:lnTo>
                  <a:pt x="260" y="610"/>
                </a:lnTo>
                <a:lnTo>
                  <a:pt x="260" y="610"/>
                </a:lnTo>
                <a:lnTo>
                  <a:pt x="262" y="612"/>
                </a:lnTo>
                <a:lnTo>
                  <a:pt x="262" y="612"/>
                </a:lnTo>
                <a:lnTo>
                  <a:pt x="262" y="612"/>
                </a:lnTo>
                <a:lnTo>
                  <a:pt x="262" y="612"/>
                </a:lnTo>
                <a:lnTo>
                  <a:pt x="262" y="612"/>
                </a:lnTo>
                <a:lnTo>
                  <a:pt x="264" y="612"/>
                </a:lnTo>
                <a:lnTo>
                  <a:pt x="264" y="612"/>
                </a:lnTo>
                <a:lnTo>
                  <a:pt x="264" y="612"/>
                </a:lnTo>
                <a:lnTo>
                  <a:pt x="264" y="612"/>
                </a:lnTo>
                <a:lnTo>
                  <a:pt x="264" y="612"/>
                </a:lnTo>
                <a:lnTo>
                  <a:pt x="264" y="612"/>
                </a:lnTo>
                <a:lnTo>
                  <a:pt x="264" y="612"/>
                </a:lnTo>
                <a:lnTo>
                  <a:pt x="266" y="612"/>
                </a:lnTo>
                <a:lnTo>
                  <a:pt x="266" y="612"/>
                </a:lnTo>
                <a:lnTo>
                  <a:pt x="266" y="612"/>
                </a:lnTo>
                <a:lnTo>
                  <a:pt x="268" y="612"/>
                </a:lnTo>
                <a:lnTo>
                  <a:pt x="268" y="612"/>
                </a:lnTo>
                <a:lnTo>
                  <a:pt x="268" y="612"/>
                </a:lnTo>
                <a:lnTo>
                  <a:pt x="268" y="612"/>
                </a:lnTo>
                <a:lnTo>
                  <a:pt x="268" y="612"/>
                </a:lnTo>
                <a:lnTo>
                  <a:pt x="288" y="608"/>
                </a:lnTo>
                <a:lnTo>
                  <a:pt x="288" y="608"/>
                </a:lnTo>
                <a:lnTo>
                  <a:pt x="288" y="608"/>
                </a:lnTo>
                <a:lnTo>
                  <a:pt x="288" y="608"/>
                </a:lnTo>
                <a:lnTo>
                  <a:pt x="288" y="608"/>
                </a:lnTo>
                <a:lnTo>
                  <a:pt x="288" y="608"/>
                </a:lnTo>
                <a:lnTo>
                  <a:pt x="288" y="608"/>
                </a:lnTo>
                <a:lnTo>
                  <a:pt x="290" y="608"/>
                </a:lnTo>
                <a:lnTo>
                  <a:pt x="290" y="608"/>
                </a:lnTo>
                <a:lnTo>
                  <a:pt x="290" y="608"/>
                </a:lnTo>
                <a:lnTo>
                  <a:pt x="290" y="608"/>
                </a:lnTo>
                <a:lnTo>
                  <a:pt x="290" y="608"/>
                </a:lnTo>
                <a:lnTo>
                  <a:pt x="290" y="608"/>
                </a:lnTo>
                <a:lnTo>
                  <a:pt x="290" y="608"/>
                </a:lnTo>
                <a:lnTo>
                  <a:pt x="290" y="608"/>
                </a:lnTo>
                <a:lnTo>
                  <a:pt x="290" y="608"/>
                </a:lnTo>
                <a:lnTo>
                  <a:pt x="292" y="606"/>
                </a:lnTo>
                <a:lnTo>
                  <a:pt x="292" y="606"/>
                </a:lnTo>
                <a:lnTo>
                  <a:pt x="292" y="606"/>
                </a:lnTo>
                <a:lnTo>
                  <a:pt x="292" y="606"/>
                </a:lnTo>
                <a:lnTo>
                  <a:pt x="292" y="606"/>
                </a:lnTo>
                <a:lnTo>
                  <a:pt x="292" y="606"/>
                </a:lnTo>
                <a:lnTo>
                  <a:pt x="294" y="604"/>
                </a:lnTo>
                <a:lnTo>
                  <a:pt x="294" y="604"/>
                </a:lnTo>
                <a:lnTo>
                  <a:pt x="294" y="604"/>
                </a:lnTo>
                <a:lnTo>
                  <a:pt x="294" y="604"/>
                </a:lnTo>
                <a:lnTo>
                  <a:pt x="294" y="604"/>
                </a:lnTo>
                <a:lnTo>
                  <a:pt x="294" y="602"/>
                </a:lnTo>
                <a:lnTo>
                  <a:pt x="294" y="602"/>
                </a:lnTo>
                <a:lnTo>
                  <a:pt x="294" y="602"/>
                </a:lnTo>
                <a:lnTo>
                  <a:pt x="294" y="602"/>
                </a:lnTo>
                <a:lnTo>
                  <a:pt x="294" y="602"/>
                </a:lnTo>
                <a:lnTo>
                  <a:pt x="294" y="602"/>
                </a:lnTo>
                <a:lnTo>
                  <a:pt x="294" y="602"/>
                </a:lnTo>
                <a:lnTo>
                  <a:pt x="294" y="600"/>
                </a:lnTo>
                <a:lnTo>
                  <a:pt x="294" y="600"/>
                </a:lnTo>
                <a:lnTo>
                  <a:pt x="294" y="600"/>
                </a:lnTo>
                <a:lnTo>
                  <a:pt x="294" y="598"/>
                </a:lnTo>
                <a:lnTo>
                  <a:pt x="294" y="598"/>
                </a:lnTo>
                <a:lnTo>
                  <a:pt x="294" y="598"/>
                </a:lnTo>
                <a:lnTo>
                  <a:pt x="294" y="598"/>
                </a:lnTo>
                <a:lnTo>
                  <a:pt x="294" y="598"/>
                </a:lnTo>
                <a:lnTo>
                  <a:pt x="294" y="596"/>
                </a:lnTo>
                <a:lnTo>
                  <a:pt x="294" y="596"/>
                </a:lnTo>
                <a:lnTo>
                  <a:pt x="294" y="596"/>
                </a:lnTo>
                <a:lnTo>
                  <a:pt x="294" y="596"/>
                </a:lnTo>
                <a:lnTo>
                  <a:pt x="294" y="596"/>
                </a:lnTo>
                <a:lnTo>
                  <a:pt x="294" y="596"/>
                </a:lnTo>
                <a:lnTo>
                  <a:pt x="294" y="596"/>
                </a:lnTo>
                <a:lnTo>
                  <a:pt x="292" y="592"/>
                </a:lnTo>
                <a:lnTo>
                  <a:pt x="290" y="578"/>
                </a:lnTo>
                <a:lnTo>
                  <a:pt x="290" y="578"/>
                </a:lnTo>
                <a:lnTo>
                  <a:pt x="290" y="576"/>
                </a:lnTo>
                <a:lnTo>
                  <a:pt x="290" y="576"/>
                </a:lnTo>
                <a:lnTo>
                  <a:pt x="290" y="576"/>
                </a:lnTo>
                <a:lnTo>
                  <a:pt x="290" y="576"/>
                </a:lnTo>
                <a:lnTo>
                  <a:pt x="292" y="576"/>
                </a:lnTo>
                <a:lnTo>
                  <a:pt x="292" y="576"/>
                </a:lnTo>
                <a:lnTo>
                  <a:pt x="292" y="576"/>
                </a:lnTo>
                <a:lnTo>
                  <a:pt x="292" y="576"/>
                </a:lnTo>
                <a:lnTo>
                  <a:pt x="292" y="574"/>
                </a:lnTo>
                <a:lnTo>
                  <a:pt x="292" y="574"/>
                </a:lnTo>
                <a:lnTo>
                  <a:pt x="294" y="574"/>
                </a:lnTo>
                <a:lnTo>
                  <a:pt x="294" y="574"/>
                </a:lnTo>
                <a:lnTo>
                  <a:pt x="294" y="574"/>
                </a:lnTo>
                <a:lnTo>
                  <a:pt x="294" y="572"/>
                </a:lnTo>
                <a:lnTo>
                  <a:pt x="294" y="572"/>
                </a:lnTo>
                <a:lnTo>
                  <a:pt x="294" y="572"/>
                </a:lnTo>
                <a:lnTo>
                  <a:pt x="294" y="572"/>
                </a:lnTo>
                <a:lnTo>
                  <a:pt x="294" y="570"/>
                </a:lnTo>
                <a:lnTo>
                  <a:pt x="294" y="570"/>
                </a:lnTo>
                <a:lnTo>
                  <a:pt x="294" y="570"/>
                </a:lnTo>
                <a:lnTo>
                  <a:pt x="294" y="570"/>
                </a:lnTo>
                <a:lnTo>
                  <a:pt x="294" y="570"/>
                </a:lnTo>
                <a:lnTo>
                  <a:pt x="294" y="568"/>
                </a:lnTo>
                <a:lnTo>
                  <a:pt x="290" y="544"/>
                </a:lnTo>
                <a:lnTo>
                  <a:pt x="288" y="528"/>
                </a:lnTo>
                <a:lnTo>
                  <a:pt x="290" y="528"/>
                </a:lnTo>
                <a:lnTo>
                  <a:pt x="288" y="526"/>
                </a:lnTo>
                <a:lnTo>
                  <a:pt x="290" y="524"/>
                </a:lnTo>
                <a:lnTo>
                  <a:pt x="290" y="522"/>
                </a:lnTo>
                <a:lnTo>
                  <a:pt x="290" y="518"/>
                </a:lnTo>
                <a:lnTo>
                  <a:pt x="298" y="450"/>
                </a:lnTo>
                <a:lnTo>
                  <a:pt x="300" y="450"/>
                </a:lnTo>
                <a:lnTo>
                  <a:pt x="300" y="450"/>
                </a:lnTo>
                <a:lnTo>
                  <a:pt x="300" y="450"/>
                </a:lnTo>
                <a:lnTo>
                  <a:pt x="300" y="450"/>
                </a:lnTo>
                <a:lnTo>
                  <a:pt x="300" y="450"/>
                </a:lnTo>
                <a:lnTo>
                  <a:pt x="300" y="450"/>
                </a:lnTo>
                <a:lnTo>
                  <a:pt x="304" y="448"/>
                </a:lnTo>
                <a:lnTo>
                  <a:pt x="304" y="448"/>
                </a:lnTo>
                <a:lnTo>
                  <a:pt x="304" y="448"/>
                </a:lnTo>
                <a:lnTo>
                  <a:pt x="306" y="448"/>
                </a:lnTo>
                <a:lnTo>
                  <a:pt x="306" y="448"/>
                </a:lnTo>
                <a:lnTo>
                  <a:pt x="306" y="448"/>
                </a:lnTo>
                <a:lnTo>
                  <a:pt x="306" y="448"/>
                </a:lnTo>
                <a:lnTo>
                  <a:pt x="306" y="448"/>
                </a:lnTo>
                <a:lnTo>
                  <a:pt x="308" y="446"/>
                </a:lnTo>
                <a:lnTo>
                  <a:pt x="308" y="446"/>
                </a:lnTo>
                <a:lnTo>
                  <a:pt x="308" y="446"/>
                </a:lnTo>
                <a:lnTo>
                  <a:pt x="308" y="446"/>
                </a:lnTo>
                <a:lnTo>
                  <a:pt x="308" y="446"/>
                </a:lnTo>
                <a:lnTo>
                  <a:pt x="308" y="446"/>
                </a:lnTo>
                <a:lnTo>
                  <a:pt x="310" y="444"/>
                </a:lnTo>
                <a:lnTo>
                  <a:pt x="310" y="444"/>
                </a:lnTo>
                <a:lnTo>
                  <a:pt x="310" y="444"/>
                </a:lnTo>
                <a:lnTo>
                  <a:pt x="310" y="444"/>
                </a:lnTo>
                <a:lnTo>
                  <a:pt x="310" y="444"/>
                </a:lnTo>
                <a:lnTo>
                  <a:pt x="310" y="442"/>
                </a:lnTo>
                <a:lnTo>
                  <a:pt x="310" y="442"/>
                </a:lnTo>
                <a:lnTo>
                  <a:pt x="310" y="442"/>
                </a:lnTo>
                <a:lnTo>
                  <a:pt x="312" y="442"/>
                </a:lnTo>
                <a:lnTo>
                  <a:pt x="312" y="440"/>
                </a:lnTo>
                <a:lnTo>
                  <a:pt x="312" y="440"/>
                </a:lnTo>
                <a:lnTo>
                  <a:pt x="312" y="438"/>
                </a:lnTo>
                <a:lnTo>
                  <a:pt x="312" y="438"/>
                </a:lnTo>
                <a:lnTo>
                  <a:pt x="312" y="438"/>
                </a:lnTo>
                <a:lnTo>
                  <a:pt x="312" y="438"/>
                </a:lnTo>
                <a:lnTo>
                  <a:pt x="312" y="438"/>
                </a:lnTo>
                <a:lnTo>
                  <a:pt x="312" y="438"/>
                </a:lnTo>
                <a:lnTo>
                  <a:pt x="312" y="436"/>
                </a:lnTo>
                <a:lnTo>
                  <a:pt x="312" y="430"/>
                </a:lnTo>
                <a:lnTo>
                  <a:pt x="308" y="402"/>
                </a:lnTo>
                <a:lnTo>
                  <a:pt x="300" y="378"/>
                </a:lnTo>
                <a:lnTo>
                  <a:pt x="300" y="378"/>
                </a:lnTo>
                <a:lnTo>
                  <a:pt x="300" y="378"/>
                </a:lnTo>
                <a:lnTo>
                  <a:pt x="300" y="378"/>
                </a:lnTo>
                <a:lnTo>
                  <a:pt x="300" y="378"/>
                </a:lnTo>
                <a:lnTo>
                  <a:pt x="300" y="378"/>
                </a:lnTo>
                <a:lnTo>
                  <a:pt x="300" y="378"/>
                </a:lnTo>
                <a:lnTo>
                  <a:pt x="300" y="378"/>
                </a:lnTo>
                <a:lnTo>
                  <a:pt x="300" y="376"/>
                </a:lnTo>
                <a:lnTo>
                  <a:pt x="300" y="376"/>
                </a:lnTo>
                <a:lnTo>
                  <a:pt x="300" y="376"/>
                </a:lnTo>
                <a:lnTo>
                  <a:pt x="300" y="376"/>
                </a:lnTo>
                <a:lnTo>
                  <a:pt x="300" y="376"/>
                </a:lnTo>
                <a:lnTo>
                  <a:pt x="300" y="376"/>
                </a:lnTo>
                <a:lnTo>
                  <a:pt x="300" y="374"/>
                </a:lnTo>
                <a:lnTo>
                  <a:pt x="300" y="374"/>
                </a:lnTo>
                <a:lnTo>
                  <a:pt x="300" y="374"/>
                </a:lnTo>
                <a:lnTo>
                  <a:pt x="300" y="374"/>
                </a:lnTo>
                <a:lnTo>
                  <a:pt x="300" y="374"/>
                </a:lnTo>
                <a:lnTo>
                  <a:pt x="300" y="374"/>
                </a:lnTo>
                <a:lnTo>
                  <a:pt x="302" y="372"/>
                </a:lnTo>
                <a:lnTo>
                  <a:pt x="302" y="372"/>
                </a:lnTo>
                <a:lnTo>
                  <a:pt x="302" y="370"/>
                </a:lnTo>
                <a:lnTo>
                  <a:pt x="302" y="370"/>
                </a:lnTo>
                <a:lnTo>
                  <a:pt x="302" y="370"/>
                </a:lnTo>
                <a:lnTo>
                  <a:pt x="304" y="370"/>
                </a:lnTo>
                <a:lnTo>
                  <a:pt x="304" y="370"/>
                </a:lnTo>
                <a:lnTo>
                  <a:pt x="304" y="370"/>
                </a:lnTo>
                <a:lnTo>
                  <a:pt x="304" y="370"/>
                </a:lnTo>
                <a:lnTo>
                  <a:pt x="304" y="370"/>
                </a:lnTo>
                <a:lnTo>
                  <a:pt x="304" y="370"/>
                </a:lnTo>
                <a:lnTo>
                  <a:pt x="306" y="368"/>
                </a:lnTo>
                <a:lnTo>
                  <a:pt x="306" y="368"/>
                </a:lnTo>
                <a:lnTo>
                  <a:pt x="306" y="368"/>
                </a:lnTo>
                <a:lnTo>
                  <a:pt x="308" y="368"/>
                </a:lnTo>
                <a:lnTo>
                  <a:pt x="320" y="368"/>
                </a:lnTo>
                <a:lnTo>
                  <a:pt x="320" y="368"/>
                </a:lnTo>
                <a:lnTo>
                  <a:pt x="320" y="368"/>
                </a:lnTo>
                <a:lnTo>
                  <a:pt x="320" y="368"/>
                </a:lnTo>
                <a:lnTo>
                  <a:pt x="320" y="368"/>
                </a:lnTo>
                <a:lnTo>
                  <a:pt x="320" y="368"/>
                </a:lnTo>
                <a:lnTo>
                  <a:pt x="320" y="368"/>
                </a:lnTo>
                <a:lnTo>
                  <a:pt x="320" y="368"/>
                </a:lnTo>
                <a:lnTo>
                  <a:pt x="320" y="368"/>
                </a:lnTo>
                <a:lnTo>
                  <a:pt x="320" y="368"/>
                </a:lnTo>
                <a:lnTo>
                  <a:pt x="320" y="368"/>
                </a:lnTo>
                <a:lnTo>
                  <a:pt x="322" y="368"/>
                </a:lnTo>
                <a:lnTo>
                  <a:pt x="322" y="368"/>
                </a:lnTo>
                <a:lnTo>
                  <a:pt x="322" y="368"/>
                </a:lnTo>
                <a:lnTo>
                  <a:pt x="324" y="368"/>
                </a:lnTo>
                <a:lnTo>
                  <a:pt x="324" y="368"/>
                </a:lnTo>
                <a:lnTo>
                  <a:pt x="324" y="368"/>
                </a:lnTo>
                <a:lnTo>
                  <a:pt x="324" y="368"/>
                </a:lnTo>
                <a:lnTo>
                  <a:pt x="324" y="368"/>
                </a:lnTo>
                <a:lnTo>
                  <a:pt x="324" y="368"/>
                </a:lnTo>
                <a:lnTo>
                  <a:pt x="326" y="366"/>
                </a:lnTo>
                <a:lnTo>
                  <a:pt x="326" y="366"/>
                </a:lnTo>
                <a:lnTo>
                  <a:pt x="326" y="366"/>
                </a:lnTo>
                <a:lnTo>
                  <a:pt x="326" y="366"/>
                </a:lnTo>
                <a:lnTo>
                  <a:pt x="326" y="366"/>
                </a:lnTo>
                <a:lnTo>
                  <a:pt x="326" y="366"/>
                </a:lnTo>
                <a:lnTo>
                  <a:pt x="328" y="366"/>
                </a:lnTo>
                <a:lnTo>
                  <a:pt x="328" y="366"/>
                </a:lnTo>
                <a:lnTo>
                  <a:pt x="328" y="366"/>
                </a:lnTo>
                <a:lnTo>
                  <a:pt x="328" y="364"/>
                </a:lnTo>
                <a:lnTo>
                  <a:pt x="328" y="364"/>
                </a:lnTo>
                <a:lnTo>
                  <a:pt x="330" y="364"/>
                </a:lnTo>
                <a:lnTo>
                  <a:pt x="330" y="364"/>
                </a:lnTo>
                <a:lnTo>
                  <a:pt x="330" y="364"/>
                </a:lnTo>
                <a:lnTo>
                  <a:pt x="330" y="364"/>
                </a:lnTo>
                <a:lnTo>
                  <a:pt x="330" y="362"/>
                </a:lnTo>
                <a:lnTo>
                  <a:pt x="330" y="362"/>
                </a:lnTo>
                <a:lnTo>
                  <a:pt x="330" y="362"/>
                </a:lnTo>
                <a:lnTo>
                  <a:pt x="330" y="362"/>
                </a:lnTo>
                <a:lnTo>
                  <a:pt x="330" y="362"/>
                </a:lnTo>
                <a:lnTo>
                  <a:pt x="330" y="362"/>
                </a:lnTo>
                <a:lnTo>
                  <a:pt x="330" y="362"/>
                </a:lnTo>
                <a:lnTo>
                  <a:pt x="334" y="354"/>
                </a:lnTo>
                <a:lnTo>
                  <a:pt x="338" y="344"/>
                </a:lnTo>
                <a:lnTo>
                  <a:pt x="338" y="344"/>
                </a:lnTo>
                <a:lnTo>
                  <a:pt x="338" y="342"/>
                </a:lnTo>
                <a:lnTo>
                  <a:pt x="338" y="342"/>
                </a:lnTo>
                <a:lnTo>
                  <a:pt x="338" y="340"/>
                </a:lnTo>
                <a:lnTo>
                  <a:pt x="342" y="326"/>
                </a:lnTo>
                <a:lnTo>
                  <a:pt x="342" y="326"/>
                </a:lnTo>
                <a:lnTo>
                  <a:pt x="342" y="326"/>
                </a:lnTo>
                <a:lnTo>
                  <a:pt x="342" y="326"/>
                </a:lnTo>
                <a:lnTo>
                  <a:pt x="344" y="324"/>
                </a:lnTo>
                <a:lnTo>
                  <a:pt x="344" y="322"/>
                </a:lnTo>
                <a:lnTo>
                  <a:pt x="344" y="322"/>
                </a:lnTo>
                <a:lnTo>
                  <a:pt x="342" y="322"/>
                </a:lnTo>
                <a:lnTo>
                  <a:pt x="342" y="322"/>
                </a:lnTo>
                <a:lnTo>
                  <a:pt x="342" y="322"/>
                </a:lnTo>
                <a:lnTo>
                  <a:pt x="342" y="322"/>
                </a:lnTo>
                <a:lnTo>
                  <a:pt x="342" y="320"/>
                </a:lnTo>
                <a:lnTo>
                  <a:pt x="342" y="320"/>
                </a:lnTo>
                <a:lnTo>
                  <a:pt x="342" y="320"/>
                </a:lnTo>
                <a:lnTo>
                  <a:pt x="342" y="320"/>
                </a:lnTo>
                <a:lnTo>
                  <a:pt x="342" y="318"/>
                </a:lnTo>
                <a:lnTo>
                  <a:pt x="342" y="318"/>
                </a:lnTo>
                <a:lnTo>
                  <a:pt x="342" y="316"/>
                </a:lnTo>
                <a:lnTo>
                  <a:pt x="340" y="316"/>
                </a:lnTo>
                <a:lnTo>
                  <a:pt x="340" y="316"/>
                </a:lnTo>
                <a:lnTo>
                  <a:pt x="340" y="314"/>
                </a:lnTo>
                <a:lnTo>
                  <a:pt x="336" y="308"/>
                </a:lnTo>
                <a:lnTo>
                  <a:pt x="336" y="308"/>
                </a:lnTo>
                <a:lnTo>
                  <a:pt x="336" y="308"/>
                </a:lnTo>
                <a:lnTo>
                  <a:pt x="332" y="306"/>
                </a:lnTo>
                <a:lnTo>
                  <a:pt x="334" y="302"/>
                </a:lnTo>
                <a:lnTo>
                  <a:pt x="334" y="300"/>
                </a:lnTo>
                <a:lnTo>
                  <a:pt x="334" y="300"/>
                </a:lnTo>
                <a:lnTo>
                  <a:pt x="334" y="298"/>
                </a:lnTo>
                <a:lnTo>
                  <a:pt x="334" y="298"/>
                </a:lnTo>
                <a:lnTo>
                  <a:pt x="334" y="298"/>
                </a:lnTo>
                <a:lnTo>
                  <a:pt x="334" y="294"/>
                </a:lnTo>
                <a:lnTo>
                  <a:pt x="334" y="294"/>
                </a:lnTo>
                <a:lnTo>
                  <a:pt x="334" y="294"/>
                </a:lnTo>
                <a:lnTo>
                  <a:pt x="334" y="262"/>
                </a:lnTo>
                <a:lnTo>
                  <a:pt x="334" y="262"/>
                </a:lnTo>
                <a:lnTo>
                  <a:pt x="334" y="262"/>
                </a:lnTo>
                <a:lnTo>
                  <a:pt x="334" y="262"/>
                </a:lnTo>
                <a:lnTo>
                  <a:pt x="334" y="260"/>
                </a:lnTo>
                <a:lnTo>
                  <a:pt x="336" y="258"/>
                </a:lnTo>
                <a:lnTo>
                  <a:pt x="336" y="258"/>
                </a:lnTo>
                <a:lnTo>
                  <a:pt x="336" y="244"/>
                </a:lnTo>
                <a:lnTo>
                  <a:pt x="344" y="222"/>
                </a:lnTo>
                <a:lnTo>
                  <a:pt x="350" y="210"/>
                </a:lnTo>
                <a:lnTo>
                  <a:pt x="354" y="222"/>
                </a:lnTo>
                <a:lnTo>
                  <a:pt x="360" y="250"/>
                </a:lnTo>
                <a:lnTo>
                  <a:pt x="360" y="270"/>
                </a:lnTo>
                <a:lnTo>
                  <a:pt x="360" y="278"/>
                </a:lnTo>
                <a:lnTo>
                  <a:pt x="362" y="288"/>
                </a:lnTo>
                <a:lnTo>
                  <a:pt x="362" y="288"/>
                </a:lnTo>
                <a:lnTo>
                  <a:pt x="362" y="288"/>
                </a:lnTo>
                <a:lnTo>
                  <a:pt x="362" y="288"/>
                </a:lnTo>
                <a:lnTo>
                  <a:pt x="362" y="290"/>
                </a:lnTo>
                <a:lnTo>
                  <a:pt x="364" y="300"/>
                </a:lnTo>
                <a:lnTo>
                  <a:pt x="364" y="300"/>
                </a:lnTo>
                <a:lnTo>
                  <a:pt x="364" y="300"/>
                </a:lnTo>
                <a:lnTo>
                  <a:pt x="364" y="300"/>
                </a:lnTo>
                <a:lnTo>
                  <a:pt x="364" y="300"/>
                </a:lnTo>
                <a:lnTo>
                  <a:pt x="390" y="434"/>
                </a:lnTo>
                <a:lnTo>
                  <a:pt x="390" y="434"/>
                </a:lnTo>
                <a:lnTo>
                  <a:pt x="390" y="434"/>
                </a:lnTo>
                <a:lnTo>
                  <a:pt x="390" y="442"/>
                </a:lnTo>
                <a:lnTo>
                  <a:pt x="396" y="492"/>
                </a:lnTo>
                <a:lnTo>
                  <a:pt x="402" y="584"/>
                </a:lnTo>
                <a:lnTo>
                  <a:pt x="402" y="584"/>
                </a:lnTo>
                <a:lnTo>
                  <a:pt x="402" y="584"/>
                </a:lnTo>
                <a:lnTo>
                  <a:pt x="402" y="584"/>
                </a:lnTo>
                <a:lnTo>
                  <a:pt x="402" y="586"/>
                </a:lnTo>
                <a:lnTo>
                  <a:pt x="402" y="586"/>
                </a:lnTo>
                <a:lnTo>
                  <a:pt x="402" y="586"/>
                </a:lnTo>
                <a:lnTo>
                  <a:pt x="404" y="588"/>
                </a:lnTo>
                <a:lnTo>
                  <a:pt x="404" y="588"/>
                </a:lnTo>
                <a:lnTo>
                  <a:pt x="404" y="590"/>
                </a:lnTo>
                <a:lnTo>
                  <a:pt x="404" y="590"/>
                </a:lnTo>
                <a:lnTo>
                  <a:pt x="404" y="590"/>
                </a:lnTo>
                <a:lnTo>
                  <a:pt x="404" y="590"/>
                </a:lnTo>
                <a:lnTo>
                  <a:pt x="404" y="592"/>
                </a:lnTo>
                <a:lnTo>
                  <a:pt x="404" y="592"/>
                </a:lnTo>
                <a:lnTo>
                  <a:pt x="404" y="592"/>
                </a:lnTo>
                <a:lnTo>
                  <a:pt x="404" y="592"/>
                </a:lnTo>
                <a:lnTo>
                  <a:pt x="408" y="596"/>
                </a:lnTo>
                <a:lnTo>
                  <a:pt x="408" y="596"/>
                </a:lnTo>
                <a:lnTo>
                  <a:pt x="408" y="596"/>
                </a:lnTo>
                <a:lnTo>
                  <a:pt x="410" y="598"/>
                </a:lnTo>
                <a:lnTo>
                  <a:pt x="412" y="600"/>
                </a:lnTo>
                <a:lnTo>
                  <a:pt x="406" y="612"/>
                </a:lnTo>
                <a:lnTo>
                  <a:pt x="406" y="612"/>
                </a:lnTo>
                <a:lnTo>
                  <a:pt x="406" y="612"/>
                </a:lnTo>
                <a:lnTo>
                  <a:pt x="406" y="612"/>
                </a:lnTo>
                <a:lnTo>
                  <a:pt x="406" y="612"/>
                </a:lnTo>
                <a:lnTo>
                  <a:pt x="404" y="616"/>
                </a:lnTo>
                <a:lnTo>
                  <a:pt x="404" y="616"/>
                </a:lnTo>
                <a:lnTo>
                  <a:pt x="404" y="616"/>
                </a:lnTo>
                <a:lnTo>
                  <a:pt x="404" y="616"/>
                </a:lnTo>
                <a:lnTo>
                  <a:pt x="404" y="616"/>
                </a:lnTo>
                <a:lnTo>
                  <a:pt x="404" y="616"/>
                </a:lnTo>
                <a:lnTo>
                  <a:pt x="404" y="616"/>
                </a:lnTo>
                <a:lnTo>
                  <a:pt x="404" y="618"/>
                </a:lnTo>
                <a:lnTo>
                  <a:pt x="404" y="618"/>
                </a:lnTo>
                <a:lnTo>
                  <a:pt x="404" y="618"/>
                </a:lnTo>
                <a:lnTo>
                  <a:pt x="404" y="618"/>
                </a:lnTo>
                <a:lnTo>
                  <a:pt x="404" y="618"/>
                </a:lnTo>
                <a:lnTo>
                  <a:pt x="404" y="618"/>
                </a:lnTo>
                <a:lnTo>
                  <a:pt x="404" y="620"/>
                </a:lnTo>
                <a:lnTo>
                  <a:pt x="404" y="622"/>
                </a:lnTo>
                <a:lnTo>
                  <a:pt x="404" y="622"/>
                </a:lnTo>
                <a:lnTo>
                  <a:pt x="404" y="622"/>
                </a:lnTo>
                <a:lnTo>
                  <a:pt x="404" y="622"/>
                </a:lnTo>
                <a:lnTo>
                  <a:pt x="404" y="622"/>
                </a:lnTo>
                <a:lnTo>
                  <a:pt x="404" y="622"/>
                </a:lnTo>
                <a:lnTo>
                  <a:pt x="404" y="622"/>
                </a:lnTo>
                <a:lnTo>
                  <a:pt x="404" y="624"/>
                </a:lnTo>
                <a:lnTo>
                  <a:pt x="404" y="624"/>
                </a:lnTo>
                <a:lnTo>
                  <a:pt x="404" y="624"/>
                </a:lnTo>
                <a:lnTo>
                  <a:pt x="406" y="626"/>
                </a:lnTo>
                <a:lnTo>
                  <a:pt x="406" y="626"/>
                </a:lnTo>
                <a:lnTo>
                  <a:pt x="406" y="626"/>
                </a:lnTo>
                <a:lnTo>
                  <a:pt x="406" y="626"/>
                </a:lnTo>
                <a:lnTo>
                  <a:pt x="406" y="626"/>
                </a:lnTo>
                <a:lnTo>
                  <a:pt x="406" y="628"/>
                </a:lnTo>
                <a:lnTo>
                  <a:pt x="406" y="628"/>
                </a:lnTo>
                <a:lnTo>
                  <a:pt x="406" y="628"/>
                </a:lnTo>
                <a:lnTo>
                  <a:pt x="406" y="628"/>
                </a:lnTo>
                <a:lnTo>
                  <a:pt x="408" y="628"/>
                </a:lnTo>
                <a:lnTo>
                  <a:pt x="408" y="628"/>
                </a:lnTo>
                <a:lnTo>
                  <a:pt x="408" y="628"/>
                </a:lnTo>
                <a:lnTo>
                  <a:pt x="408" y="628"/>
                </a:lnTo>
                <a:lnTo>
                  <a:pt x="408" y="628"/>
                </a:lnTo>
                <a:lnTo>
                  <a:pt x="408" y="630"/>
                </a:lnTo>
                <a:lnTo>
                  <a:pt x="408" y="630"/>
                </a:lnTo>
                <a:lnTo>
                  <a:pt x="410" y="630"/>
                </a:lnTo>
                <a:lnTo>
                  <a:pt x="410" y="630"/>
                </a:lnTo>
                <a:lnTo>
                  <a:pt x="410" y="630"/>
                </a:lnTo>
                <a:lnTo>
                  <a:pt x="410" y="630"/>
                </a:lnTo>
                <a:lnTo>
                  <a:pt x="410" y="630"/>
                </a:lnTo>
                <a:lnTo>
                  <a:pt x="410" y="630"/>
                </a:lnTo>
                <a:lnTo>
                  <a:pt x="412" y="630"/>
                </a:lnTo>
                <a:lnTo>
                  <a:pt x="412" y="630"/>
                </a:lnTo>
                <a:lnTo>
                  <a:pt x="412" y="630"/>
                </a:lnTo>
                <a:lnTo>
                  <a:pt x="412" y="630"/>
                </a:lnTo>
                <a:lnTo>
                  <a:pt x="412" y="630"/>
                </a:lnTo>
                <a:lnTo>
                  <a:pt x="414" y="630"/>
                </a:lnTo>
                <a:lnTo>
                  <a:pt x="414" y="630"/>
                </a:lnTo>
                <a:lnTo>
                  <a:pt x="442" y="630"/>
                </a:lnTo>
                <a:lnTo>
                  <a:pt x="442" y="630"/>
                </a:lnTo>
                <a:lnTo>
                  <a:pt x="442" y="630"/>
                </a:lnTo>
                <a:lnTo>
                  <a:pt x="442" y="630"/>
                </a:lnTo>
                <a:lnTo>
                  <a:pt x="442" y="630"/>
                </a:lnTo>
                <a:lnTo>
                  <a:pt x="444" y="630"/>
                </a:lnTo>
                <a:lnTo>
                  <a:pt x="444" y="630"/>
                </a:lnTo>
                <a:lnTo>
                  <a:pt x="444" y="630"/>
                </a:lnTo>
                <a:lnTo>
                  <a:pt x="444" y="630"/>
                </a:lnTo>
                <a:lnTo>
                  <a:pt x="444" y="630"/>
                </a:lnTo>
                <a:lnTo>
                  <a:pt x="444" y="630"/>
                </a:lnTo>
                <a:lnTo>
                  <a:pt x="446" y="630"/>
                </a:lnTo>
                <a:lnTo>
                  <a:pt x="446" y="630"/>
                </a:lnTo>
                <a:lnTo>
                  <a:pt x="446" y="630"/>
                </a:lnTo>
                <a:lnTo>
                  <a:pt x="446" y="630"/>
                </a:lnTo>
                <a:lnTo>
                  <a:pt x="448" y="630"/>
                </a:lnTo>
                <a:lnTo>
                  <a:pt x="448" y="628"/>
                </a:lnTo>
                <a:lnTo>
                  <a:pt x="448" y="628"/>
                </a:lnTo>
                <a:lnTo>
                  <a:pt x="448" y="628"/>
                </a:lnTo>
                <a:lnTo>
                  <a:pt x="448" y="628"/>
                </a:lnTo>
                <a:lnTo>
                  <a:pt x="450" y="628"/>
                </a:lnTo>
                <a:lnTo>
                  <a:pt x="450" y="628"/>
                </a:lnTo>
                <a:lnTo>
                  <a:pt x="450" y="626"/>
                </a:lnTo>
                <a:lnTo>
                  <a:pt x="450" y="626"/>
                </a:lnTo>
                <a:lnTo>
                  <a:pt x="450" y="626"/>
                </a:lnTo>
                <a:lnTo>
                  <a:pt x="450" y="626"/>
                </a:lnTo>
                <a:lnTo>
                  <a:pt x="450" y="626"/>
                </a:lnTo>
                <a:lnTo>
                  <a:pt x="452" y="626"/>
                </a:lnTo>
                <a:lnTo>
                  <a:pt x="452" y="624"/>
                </a:lnTo>
                <a:lnTo>
                  <a:pt x="452" y="624"/>
                </a:lnTo>
                <a:lnTo>
                  <a:pt x="452" y="624"/>
                </a:lnTo>
                <a:lnTo>
                  <a:pt x="452" y="624"/>
                </a:lnTo>
                <a:lnTo>
                  <a:pt x="452" y="624"/>
                </a:lnTo>
                <a:lnTo>
                  <a:pt x="452" y="622"/>
                </a:lnTo>
                <a:lnTo>
                  <a:pt x="452" y="622"/>
                </a:lnTo>
                <a:lnTo>
                  <a:pt x="452" y="622"/>
                </a:lnTo>
                <a:lnTo>
                  <a:pt x="452" y="620"/>
                </a:lnTo>
                <a:lnTo>
                  <a:pt x="452" y="620"/>
                </a:lnTo>
                <a:lnTo>
                  <a:pt x="452" y="620"/>
                </a:lnTo>
                <a:lnTo>
                  <a:pt x="452" y="618"/>
                </a:lnTo>
                <a:lnTo>
                  <a:pt x="452" y="618"/>
                </a:lnTo>
                <a:lnTo>
                  <a:pt x="452" y="618"/>
                </a:lnTo>
                <a:lnTo>
                  <a:pt x="452" y="618"/>
                </a:lnTo>
                <a:lnTo>
                  <a:pt x="452" y="618"/>
                </a:lnTo>
                <a:lnTo>
                  <a:pt x="452" y="618"/>
                </a:lnTo>
                <a:lnTo>
                  <a:pt x="450" y="612"/>
                </a:lnTo>
                <a:lnTo>
                  <a:pt x="450" y="612"/>
                </a:lnTo>
                <a:lnTo>
                  <a:pt x="450" y="612"/>
                </a:lnTo>
                <a:lnTo>
                  <a:pt x="446" y="596"/>
                </a:lnTo>
                <a:lnTo>
                  <a:pt x="446" y="596"/>
                </a:lnTo>
                <a:lnTo>
                  <a:pt x="446" y="596"/>
                </a:lnTo>
                <a:lnTo>
                  <a:pt x="446" y="596"/>
                </a:lnTo>
                <a:lnTo>
                  <a:pt x="448" y="594"/>
                </a:lnTo>
                <a:lnTo>
                  <a:pt x="448" y="594"/>
                </a:lnTo>
                <a:lnTo>
                  <a:pt x="448" y="594"/>
                </a:lnTo>
                <a:lnTo>
                  <a:pt x="448" y="594"/>
                </a:lnTo>
                <a:lnTo>
                  <a:pt x="448" y="594"/>
                </a:lnTo>
                <a:lnTo>
                  <a:pt x="448" y="592"/>
                </a:lnTo>
                <a:lnTo>
                  <a:pt x="448" y="590"/>
                </a:lnTo>
                <a:lnTo>
                  <a:pt x="448" y="590"/>
                </a:lnTo>
                <a:lnTo>
                  <a:pt x="450" y="590"/>
                </a:lnTo>
                <a:lnTo>
                  <a:pt x="450" y="590"/>
                </a:lnTo>
                <a:lnTo>
                  <a:pt x="450" y="590"/>
                </a:lnTo>
                <a:lnTo>
                  <a:pt x="450" y="588"/>
                </a:lnTo>
                <a:lnTo>
                  <a:pt x="450" y="588"/>
                </a:lnTo>
                <a:lnTo>
                  <a:pt x="450" y="588"/>
                </a:lnTo>
                <a:lnTo>
                  <a:pt x="450" y="588"/>
                </a:lnTo>
                <a:lnTo>
                  <a:pt x="450" y="586"/>
                </a:lnTo>
                <a:lnTo>
                  <a:pt x="450" y="586"/>
                </a:lnTo>
                <a:lnTo>
                  <a:pt x="450" y="586"/>
                </a:lnTo>
                <a:lnTo>
                  <a:pt x="450" y="586"/>
                </a:lnTo>
                <a:lnTo>
                  <a:pt x="450" y="586"/>
                </a:lnTo>
                <a:lnTo>
                  <a:pt x="448" y="486"/>
                </a:lnTo>
                <a:lnTo>
                  <a:pt x="448" y="486"/>
                </a:lnTo>
                <a:lnTo>
                  <a:pt x="448" y="486"/>
                </a:lnTo>
                <a:lnTo>
                  <a:pt x="446" y="406"/>
                </a:lnTo>
                <a:lnTo>
                  <a:pt x="452" y="424"/>
                </a:lnTo>
                <a:lnTo>
                  <a:pt x="458" y="438"/>
                </a:lnTo>
                <a:lnTo>
                  <a:pt x="458" y="440"/>
                </a:lnTo>
                <a:lnTo>
                  <a:pt x="458" y="440"/>
                </a:lnTo>
                <a:lnTo>
                  <a:pt x="458" y="440"/>
                </a:lnTo>
                <a:lnTo>
                  <a:pt x="458" y="442"/>
                </a:lnTo>
                <a:lnTo>
                  <a:pt x="458" y="442"/>
                </a:lnTo>
                <a:lnTo>
                  <a:pt x="458" y="442"/>
                </a:lnTo>
                <a:lnTo>
                  <a:pt x="458" y="442"/>
                </a:lnTo>
                <a:lnTo>
                  <a:pt x="458" y="442"/>
                </a:lnTo>
                <a:lnTo>
                  <a:pt x="458" y="444"/>
                </a:lnTo>
                <a:lnTo>
                  <a:pt x="458" y="444"/>
                </a:lnTo>
                <a:lnTo>
                  <a:pt x="458" y="446"/>
                </a:lnTo>
                <a:lnTo>
                  <a:pt x="458" y="446"/>
                </a:lnTo>
                <a:lnTo>
                  <a:pt x="458" y="446"/>
                </a:lnTo>
                <a:lnTo>
                  <a:pt x="458" y="448"/>
                </a:lnTo>
                <a:lnTo>
                  <a:pt x="458" y="448"/>
                </a:lnTo>
                <a:lnTo>
                  <a:pt x="458" y="448"/>
                </a:lnTo>
                <a:lnTo>
                  <a:pt x="458" y="448"/>
                </a:lnTo>
                <a:lnTo>
                  <a:pt x="458" y="448"/>
                </a:lnTo>
                <a:lnTo>
                  <a:pt x="458" y="450"/>
                </a:lnTo>
                <a:lnTo>
                  <a:pt x="458" y="450"/>
                </a:lnTo>
                <a:lnTo>
                  <a:pt x="458" y="450"/>
                </a:lnTo>
                <a:lnTo>
                  <a:pt x="458" y="450"/>
                </a:lnTo>
                <a:lnTo>
                  <a:pt x="458" y="450"/>
                </a:lnTo>
                <a:lnTo>
                  <a:pt x="458" y="452"/>
                </a:lnTo>
                <a:lnTo>
                  <a:pt x="458" y="454"/>
                </a:lnTo>
                <a:lnTo>
                  <a:pt x="458" y="454"/>
                </a:lnTo>
                <a:lnTo>
                  <a:pt x="458" y="456"/>
                </a:lnTo>
                <a:lnTo>
                  <a:pt x="458" y="456"/>
                </a:lnTo>
                <a:lnTo>
                  <a:pt x="458" y="456"/>
                </a:lnTo>
                <a:lnTo>
                  <a:pt x="458" y="456"/>
                </a:lnTo>
                <a:lnTo>
                  <a:pt x="460" y="462"/>
                </a:lnTo>
                <a:lnTo>
                  <a:pt x="460" y="462"/>
                </a:lnTo>
                <a:lnTo>
                  <a:pt x="460" y="464"/>
                </a:lnTo>
                <a:lnTo>
                  <a:pt x="460" y="464"/>
                </a:lnTo>
                <a:lnTo>
                  <a:pt x="460" y="464"/>
                </a:lnTo>
                <a:lnTo>
                  <a:pt x="460" y="466"/>
                </a:lnTo>
                <a:lnTo>
                  <a:pt x="460" y="466"/>
                </a:lnTo>
                <a:lnTo>
                  <a:pt x="460" y="468"/>
                </a:lnTo>
                <a:lnTo>
                  <a:pt x="460" y="468"/>
                </a:lnTo>
                <a:lnTo>
                  <a:pt x="460" y="468"/>
                </a:lnTo>
                <a:lnTo>
                  <a:pt x="460" y="468"/>
                </a:lnTo>
                <a:lnTo>
                  <a:pt x="460" y="468"/>
                </a:lnTo>
                <a:lnTo>
                  <a:pt x="460" y="468"/>
                </a:lnTo>
                <a:lnTo>
                  <a:pt x="460" y="468"/>
                </a:lnTo>
                <a:lnTo>
                  <a:pt x="460" y="470"/>
                </a:lnTo>
                <a:lnTo>
                  <a:pt x="460" y="470"/>
                </a:lnTo>
                <a:lnTo>
                  <a:pt x="460" y="470"/>
                </a:lnTo>
                <a:lnTo>
                  <a:pt x="460" y="472"/>
                </a:lnTo>
                <a:lnTo>
                  <a:pt x="460" y="472"/>
                </a:lnTo>
                <a:lnTo>
                  <a:pt x="458" y="474"/>
                </a:lnTo>
                <a:lnTo>
                  <a:pt x="458" y="474"/>
                </a:lnTo>
                <a:lnTo>
                  <a:pt x="456" y="474"/>
                </a:lnTo>
                <a:lnTo>
                  <a:pt x="454" y="478"/>
                </a:lnTo>
                <a:lnTo>
                  <a:pt x="454" y="478"/>
                </a:lnTo>
                <a:lnTo>
                  <a:pt x="454" y="478"/>
                </a:lnTo>
                <a:lnTo>
                  <a:pt x="454" y="480"/>
                </a:lnTo>
                <a:lnTo>
                  <a:pt x="454" y="480"/>
                </a:lnTo>
                <a:lnTo>
                  <a:pt x="454" y="480"/>
                </a:lnTo>
                <a:lnTo>
                  <a:pt x="452" y="486"/>
                </a:lnTo>
                <a:lnTo>
                  <a:pt x="452" y="486"/>
                </a:lnTo>
                <a:lnTo>
                  <a:pt x="452" y="488"/>
                </a:lnTo>
                <a:lnTo>
                  <a:pt x="450" y="490"/>
                </a:lnTo>
                <a:lnTo>
                  <a:pt x="450" y="490"/>
                </a:lnTo>
                <a:lnTo>
                  <a:pt x="450" y="492"/>
                </a:lnTo>
                <a:lnTo>
                  <a:pt x="450" y="492"/>
                </a:lnTo>
                <a:lnTo>
                  <a:pt x="450" y="494"/>
                </a:lnTo>
                <a:lnTo>
                  <a:pt x="450" y="494"/>
                </a:lnTo>
                <a:lnTo>
                  <a:pt x="450" y="496"/>
                </a:lnTo>
                <a:lnTo>
                  <a:pt x="450" y="502"/>
                </a:lnTo>
                <a:lnTo>
                  <a:pt x="452" y="512"/>
                </a:lnTo>
                <a:lnTo>
                  <a:pt x="452" y="512"/>
                </a:lnTo>
                <a:lnTo>
                  <a:pt x="452" y="512"/>
                </a:lnTo>
                <a:lnTo>
                  <a:pt x="454" y="516"/>
                </a:lnTo>
                <a:lnTo>
                  <a:pt x="454" y="516"/>
                </a:lnTo>
                <a:lnTo>
                  <a:pt x="454" y="516"/>
                </a:lnTo>
                <a:lnTo>
                  <a:pt x="456" y="540"/>
                </a:lnTo>
                <a:lnTo>
                  <a:pt x="456" y="540"/>
                </a:lnTo>
                <a:lnTo>
                  <a:pt x="456" y="540"/>
                </a:lnTo>
                <a:lnTo>
                  <a:pt x="456" y="540"/>
                </a:lnTo>
                <a:lnTo>
                  <a:pt x="460" y="560"/>
                </a:lnTo>
                <a:lnTo>
                  <a:pt x="464" y="570"/>
                </a:lnTo>
                <a:lnTo>
                  <a:pt x="468" y="576"/>
                </a:lnTo>
                <a:lnTo>
                  <a:pt x="468" y="576"/>
                </a:lnTo>
                <a:lnTo>
                  <a:pt x="468" y="576"/>
                </a:lnTo>
                <a:lnTo>
                  <a:pt x="468" y="576"/>
                </a:lnTo>
                <a:lnTo>
                  <a:pt x="468" y="576"/>
                </a:lnTo>
                <a:lnTo>
                  <a:pt x="470" y="578"/>
                </a:lnTo>
                <a:lnTo>
                  <a:pt x="470" y="578"/>
                </a:lnTo>
                <a:lnTo>
                  <a:pt x="470" y="578"/>
                </a:lnTo>
                <a:lnTo>
                  <a:pt x="470" y="578"/>
                </a:lnTo>
                <a:lnTo>
                  <a:pt x="472" y="580"/>
                </a:lnTo>
                <a:lnTo>
                  <a:pt x="472" y="580"/>
                </a:lnTo>
                <a:lnTo>
                  <a:pt x="472" y="580"/>
                </a:lnTo>
                <a:lnTo>
                  <a:pt x="472" y="580"/>
                </a:lnTo>
                <a:lnTo>
                  <a:pt x="472" y="580"/>
                </a:lnTo>
                <a:lnTo>
                  <a:pt x="472" y="580"/>
                </a:lnTo>
                <a:lnTo>
                  <a:pt x="472" y="580"/>
                </a:lnTo>
                <a:lnTo>
                  <a:pt x="472" y="580"/>
                </a:lnTo>
                <a:lnTo>
                  <a:pt x="474" y="580"/>
                </a:lnTo>
                <a:lnTo>
                  <a:pt x="474" y="582"/>
                </a:lnTo>
                <a:lnTo>
                  <a:pt x="474" y="582"/>
                </a:lnTo>
                <a:lnTo>
                  <a:pt x="474" y="582"/>
                </a:lnTo>
                <a:lnTo>
                  <a:pt x="476" y="582"/>
                </a:lnTo>
                <a:lnTo>
                  <a:pt x="476" y="582"/>
                </a:lnTo>
                <a:lnTo>
                  <a:pt x="478" y="582"/>
                </a:lnTo>
                <a:lnTo>
                  <a:pt x="478" y="582"/>
                </a:lnTo>
                <a:lnTo>
                  <a:pt x="478" y="582"/>
                </a:lnTo>
                <a:lnTo>
                  <a:pt x="480" y="582"/>
                </a:lnTo>
                <a:lnTo>
                  <a:pt x="482" y="582"/>
                </a:lnTo>
                <a:lnTo>
                  <a:pt x="482" y="582"/>
                </a:lnTo>
                <a:lnTo>
                  <a:pt x="482" y="582"/>
                </a:lnTo>
                <a:lnTo>
                  <a:pt x="482" y="582"/>
                </a:lnTo>
                <a:lnTo>
                  <a:pt x="482" y="582"/>
                </a:lnTo>
                <a:lnTo>
                  <a:pt x="484" y="582"/>
                </a:lnTo>
                <a:lnTo>
                  <a:pt x="486" y="582"/>
                </a:lnTo>
                <a:lnTo>
                  <a:pt x="486" y="582"/>
                </a:lnTo>
                <a:lnTo>
                  <a:pt x="486" y="580"/>
                </a:lnTo>
                <a:lnTo>
                  <a:pt x="486" y="580"/>
                </a:lnTo>
                <a:lnTo>
                  <a:pt x="486" y="580"/>
                </a:lnTo>
                <a:lnTo>
                  <a:pt x="486" y="580"/>
                </a:lnTo>
                <a:lnTo>
                  <a:pt x="490" y="578"/>
                </a:lnTo>
                <a:lnTo>
                  <a:pt x="490" y="578"/>
                </a:lnTo>
                <a:lnTo>
                  <a:pt x="490" y="578"/>
                </a:lnTo>
                <a:lnTo>
                  <a:pt x="490" y="578"/>
                </a:lnTo>
                <a:lnTo>
                  <a:pt x="490" y="578"/>
                </a:lnTo>
                <a:lnTo>
                  <a:pt x="490" y="578"/>
                </a:lnTo>
                <a:lnTo>
                  <a:pt x="490" y="578"/>
                </a:lnTo>
                <a:lnTo>
                  <a:pt x="490" y="576"/>
                </a:lnTo>
                <a:lnTo>
                  <a:pt x="492" y="576"/>
                </a:lnTo>
                <a:lnTo>
                  <a:pt x="492" y="576"/>
                </a:lnTo>
                <a:lnTo>
                  <a:pt x="492" y="576"/>
                </a:lnTo>
                <a:lnTo>
                  <a:pt x="492" y="576"/>
                </a:lnTo>
                <a:lnTo>
                  <a:pt x="492" y="576"/>
                </a:lnTo>
                <a:lnTo>
                  <a:pt x="492" y="574"/>
                </a:lnTo>
                <a:lnTo>
                  <a:pt x="492" y="574"/>
                </a:lnTo>
                <a:lnTo>
                  <a:pt x="492" y="574"/>
                </a:lnTo>
                <a:lnTo>
                  <a:pt x="492" y="574"/>
                </a:lnTo>
                <a:lnTo>
                  <a:pt x="494" y="572"/>
                </a:lnTo>
                <a:lnTo>
                  <a:pt x="494" y="572"/>
                </a:lnTo>
                <a:lnTo>
                  <a:pt x="494" y="572"/>
                </a:lnTo>
                <a:lnTo>
                  <a:pt x="494" y="570"/>
                </a:lnTo>
                <a:lnTo>
                  <a:pt x="494" y="570"/>
                </a:lnTo>
                <a:lnTo>
                  <a:pt x="494" y="570"/>
                </a:lnTo>
                <a:lnTo>
                  <a:pt x="494" y="570"/>
                </a:lnTo>
                <a:lnTo>
                  <a:pt x="494" y="570"/>
                </a:lnTo>
                <a:lnTo>
                  <a:pt x="494" y="570"/>
                </a:lnTo>
                <a:lnTo>
                  <a:pt x="494" y="568"/>
                </a:lnTo>
                <a:lnTo>
                  <a:pt x="494" y="568"/>
                </a:lnTo>
                <a:lnTo>
                  <a:pt x="494" y="568"/>
                </a:lnTo>
                <a:lnTo>
                  <a:pt x="494" y="568"/>
                </a:lnTo>
                <a:lnTo>
                  <a:pt x="494" y="568"/>
                </a:lnTo>
                <a:lnTo>
                  <a:pt x="494" y="562"/>
                </a:lnTo>
                <a:lnTo>
                  <a:pt x="490" y="534"/>
                </a:lnTo>
                <a:lnTo>
                  <a:pt x="490" y="534"/>
                </a:lnTo>
                <a:lnTo>
                  <a:pt x="490" y="534"/>
                </a:lnTo>
                <a:lnTo>
                  <a:pt x="490" y="534"/>
                </a:lnTo>
                <a:lnTo>
                  <a:pt x="490" y="534"/>
                </a:lnTo>
                <a:lnTo>
                  <a:pt x="492" y="534"/>
                </a:lnTo>
                <a:lnTo>
                  <a:pt x="492" y="534"/>
                </a:lnTo>
                <a:lnTo>
                  <a:pt x="492" y="534"/>
                </a:lnTo>
                <a:lnTo>
                  <a:pt x="492" y="532"/>
                </a:lnTo>
                <a:lnTo>
                  <a:pt x="492" y="532"/>
                </a:lnTo>
                <a:lnTo>
                  <a:pt x="492" y="532"/>
                </a:lnTo>
                <a:lnTo>
                  <a:pt x="492" y="532"/>
                </a:lnTo>
                <a:lnTo>
                  <a:pt x="492" y="532"/>
                </a:lnTo>
                <a:lnTo>
                  <a:pt x="492" y="532"/>
                </a:lnTo>
                <a:lnTo>
                  <a:pt x="494" y="530"/>
                </a:lnTo>
                <a:lnTo>
                  <a:pt x="494" y="528"/>
                </a:lnTo>
                <a:lnTo>
                  <a:pt x="494" y="528"/>
                </a:lnTo>
                <a:lnTo>
                  <a:pt x="494" y="526"/>
                </a:lnTo>
                <a:lnTo>
                  <a:pt x="494" y="524"/>
                </a:lnTo>
                <a:lnTo>
                  <a:pt x="494" y="520"/>
                </a:lnTo>
                <a:lnTo>
                  <a:pt x="494" y="516"/>
                </a:lnTo>
                <a:lnTo>
                  <a:pt x="494" y="516"/>
                </a:lnTo>
                <a:lnTo>
                  <a:pt x="494" y="514"/>
                </a:lnTo>
                <a:lnTo>
                  <a:pt x="494" y="512"/>
                </a:lnTo>
                <a:lnTo>
                  <a:pt x="496" y="500"/>
                </a:lnTo>
                <a:lnTo>
                  <a:pt x="502" y="470"/>
                </a:lnTo>
                <a:lnTo>
                  <a:pt x="506" y="462"/>
                </a:lnTo>
                <a:lnTo>
                  <a:pt x="506" y="462"/>
                </a:lnTo>
                <a:lnTo>
                  <a:pt x="506" y="462"/>
                </a:lnTo>
                <a:lnTo>
                  <a:pt x="506" y="462"/>
                </a:lnTo>
                <a:lnTo>
                  <a:pt x="506" y="462"/>
                </a:lnTo>
                <a:lnTo>
                  <a:pt x="508" y="456"/>
                </a:lnTo>
                <a:lnTo>
                  <a:pt x="508" y="442"/>
                </a:lnTo>
                <a:lnTo>
                  <a:pt x="508" y="442"/>
                </a:lnTo>
                <a:lnTo>
                  <a:pt x="508" y="442"/>
                </a:lnTo>
                <a:lnTo>
                  <a:pt x="508" y="442"/>
                </a:lnTo>
                <a:lnTo>
                  <a:pt x="508" y="442"/>
                </a:lnTo>
                <a:lnTo>
                  <a:pt x="502" y="392"/>
                </a:lnTo>
                <a:lnTo>
                  <a:pt x="498" y="326"/>
                </a:lnTo>
                <a:lnTo>
                  <a:pt x="496" y="300"/>
                </a:lnTo>
                <a:lnTo>
                  <a:pt x="496" y="300"/>
                </a:lnTo>
                <a:lnTo>
                  <a:pt x="496" y="300"/>
                </a:lnTo>
                <a:lnTo>
                  <a:pt x="496" y="300"/>
                </a:lnTo>
                <a:lnTo>
                  <a:pt x="496" y="300"/>
                </a:lnTo>
                <a:lnTo>
                  <a:pt x="496" y="284"/>
                </a:lnTo>
                <a:lnTo>
                  <a:pt x="496" y="288"/>
                </a:lnTo>
                <a:lnTo>
                  <a:pt x="496" y="288"/>
                </a:lnTo>
                <a:lnTo>
                  <a:pt x="496" y="288"/>
                </a:lnTo>
                <a:lnTo>
                  <a:pt x="496" y="288"/>
                </a:lnTo>
                <a:lnTo>
                  <a:pt x="496" y="288"/>
                </a:lnTo>
                <a:lnTo>
                  <a:pt x="498" y="290"/>
                </a:lnTo>
                <a:lnTo>
                  <a:pt x="498" y="290"/>
                </a:lnTo>
                <a:lnTo>
                  <a:pt x="498" y="290"/>
                </a:lnTo>
                <a:lnTo>
                  <a:pt x="498" y="290"/>
                </a:lnTo>
                <a:lnTo>
                  <a:pt x="498" y="290"/>
                </a:lnTo>
                <a:lnTo>
                  <a:pt x="498" y="290"/>
                </a:lnTo>
                <a:lnTo>
                  <a:pt x="498" y="292"/>
                </a:lnTo>
                <a:lnTo>
                  <a:pt x="500" y="292"/>
                </a:lnTo>
                <a:lnTo>
                  <a:pt x="500" y="292"/>
                </a:lnTo>
                <a:lnTo>
                  <a:pt x="500" y="292"/>
                </a:lnTo>
                <a:lnTo>
                  <a:pt x="500" y="292"/>
                </a:lnTo>
                <a:lnTo>
                  <a:pt x="500" y="294"/>
                </a:lnTo>
                <a:lnTo>
                  <a:pt x="502" y="294"/>
                </a:lnTo>
                <a:lnTo>
                  <a:pt x="502" y="294"/>
                </a:lnTo>
                <a:lnTo>
                  <a:pt x="502" y="294"/>
                </a:lnTo>
                <a:lnTo>
                  <a:pt x="502" y="294"/>
                </a:lnTo>
                <a:lnTo>
                  <a:pt x="502" y="294"/>
                </a:lnTo>
                <a:lnTo>
                  <a:pt x="502" y="294"/>
                </a:lnTo>
                <a:lnTo>
                  <a:pt x="502" y="294"/>
                </a:lnTo>
                <a:lnTo>
                  <a:pt x="502" y="294"/>
                </a:lnTo>
                <a:lnTo>
                  <a:pt x="504" y="298"/>
                </a:lnTo>
                <a:lnTo>
                  <a:pt x="504" y="298"/>
                </a:lnTo>
                <a:lnTo>
                  <a:pt x="506" y="300"/>
                </a:lnTo>
                <a:lnTo>
                  <a:pt x="506" y="300"/>
                </a:lnTo>
                <a:lnTo>
                  <a:pt x="506" y="300"/>
                </a:lnTo>
                <a:lnTo>
                  <a:pt x="506" y="300"/>
                </a:lnTo>
                <a:lnTo>
                  <a:pt x="506" y="300"/>
                </a:lnTo>
                <a:lnTo>
                  <a:pt x="506" y="300"/>
                </a:lnTo>
                <a:lnTo>
                  <a:pt x="506" y="300"/>
                </a:lnTo>
                <a:lnTo>
                  <a:pt x="506" y="300"/>
                </a:lnTo>
                <a:lnTo>
                  <a:pt x="506" y="302"/>
                </a:lnTo>
                <a:lnTo>
                  <a:pt x="506" y="302"/>
                </a:lnTo>
                <a:lnTo>
                  <a:pt x="506" y="302"/>
                </a:lnTo>
                <a:lnTo>
                  <a:pt x="506" y="302"/>
                </a:lnTo>
                <a:lnTo>
                  <a:pt x="508" y="302"/>
                </a:lnTo>
                <a:lnTo>
                  <a:pt x="508" y="302"/>
                </a:lnTo>
                <a:lnTo>
                  <a:pt x="508" y="302"/>
                </a:lnTo>
                <a:lnTo>
                  <a:pt x="508" y="302"/>
                </a:lnTo>
                <a:lnTo>
                  <a:pt x="508" y="302"/>
                </a:lnTo>
                <a:lnTo>
                  <a:pt x="508" y="302"/>
                </a:lnTo>
                <a:lnTo>
                  <a:pt x="510" y="302"/>
                </a:lnTo>
                <a:lnTo>
                  <a:pt x="510" y="302"/>
                </a:lnTo>
                <a:lnTo>
                  <a:pt x="510" y="302"/>
                </a:lnTo>
                <a:lnTo>
                  <a:pt x="512" y="302"/>
                </a:lnTo>
                <a:lnTo>
                  <a:pt x="512" y="302"/>
                </a:lnTo>
                <a:lnTo>
                  <a:pt x="512" y="302"/>
                </a:lnTo>
                <a:lnTo>
                  <a:pt x="512" y="302"/>
                </a:lnTo>
                <a:lnTo>
                  <a:pt x="512" y="302"/>
                </a:lnTo>
                <a:lnTo>
                  <a:pt x="512" y="302"/>
                </a:lnTo>
                <a:lnTo>
                  <a:pt x="512" y="302"/>
                </a:lnTo>
                <a:lnTo>
                  <a:pt x="512" y="302"/>
                </a:lnTo>
                <a:lnTo>
                  <a:pt x="514" y="302"/>
                </a:lnTo>
                <a:lnTo>
                  <a:pt x="526" y="298"/>
                </a:lnTo>
                <a:lnTo>
                  <a:pt x="526" y="298"/>
                </a:lnTo>
                <a:lnTo>
                  <a:pt x="526" y="296"/>
                </a:lnTo>
                <a:lnTo>
                  <a:pt x="526" y="296"/>
                </a:lnTo>
                <a:lnTo>
                  <a:pt x="528" y="296"/>
                </a:lnTo>
                <a:lnTo>
                  <a:pt x="528" y="296"/>
                </a:lnTo>
                <a:lnTo>
                  <a:pt x="528" y="296"/>
                </a:lnTo>
                <a:lnTo>
                  <a:pt x="528" y="296"/>
                </a:lnTo>
                <a:lnTo>
                  <a:pt x="528" y="294"/>
                </a:lnTo>
                <a:lnTo>
                  <a:pt x="528" y="294"/>
                </a:lnTo>
                <a:lnTo>
                  <a:pt x="530" y="294"/>
                </a:lnTo>
                <a:lnTo>
                  <a:pt x="530" y="294"/>
                </a:lnTo>
                <a:lnTo>
                  <a:pt x="530" y="294"/>
                </a:lnTo>
                <a:lnTo>
                  <a:pt x="530" y="294"/>
                </a:lnTo>
                <a:lnTo>
                  <a:pt x="530" y="292"/>
                </a:lnTo>
                <a:lnTo>
                  <a:pt x="530" y="292"/>
                </a:lnTo>
                <a:lnTo>
                  <a:pt x="530" y="292"/>
                </a:lnTo>
                <a:lnTo>
                  <a:pt x="530" y="292"/>
                </a:lnTo>
                <a:lnTo>
                  <a:pt x="530" y="292"/>
                </a:lnTo>
                <a:lnTo>
                  <a:pt x="530" y="290"/>
                </a:lnTo>
                <a:lnTo>
                  <a:pt x="528" y="284"/>
                </a:lnTo>
                <a:lnTo>
                  <a:pt x="528" y="284"/>
                </a:lnTo>
                <a:lnTo>
                  <a:pt x="528" y="284"/>
                </a:lnTo>
                <a:lnTo>
                  <a:pt x="528" y="282"/>
                </a:lnTo>
                <a:lnTo>
                  <a:pt x="528" y="282"/>
                </a:lnTo>
                <a:lnTo>
                  <a:pt x="528" y="282"/>
                </a:lnTo>
                <a:lnTo>
                  <a:pt x="528" y="282"/>
                </a:lnTo>
                <a:lnTo>
                  <a:pt x="528" y="282"/>
                </a:lnTo>
                <a:lnTo>
                  <a:pt x="528" y="282"/>
                </a:lnTo>
                <a:lnTo>
                  <a:pt x="528" y="280"/>
                </a:lnTo>
                <a:lnTo>
                  <a:pt x="528" y="280"/>
                </a:lnTo>
                <a:lnTo>
                  <a:pt x="528" y="278"/>
                </a:lnTo>
                <a:lnTo>
                  <a:pt x="528" y="278"/>
                </a:lnTo>
                <a:lnTo>
                  <a:pt x="528" y="278"/>
                </a:lnTo>
                <a:lnTo>
                  <a:pt x="528" y="278"/>
                </a:lnTo>
                <a:lnTo>
                  <a:pt x="528" y="276"/>
                </a:lnTo>
                <a:lnTo>
                  <a:pt x="528" y="276"/>
                </a:lnTo>
                <a:lnTo>
                  <a:pt x="528" y="276"/>
                </a:lnTo>
                <a:lnTo>
                  <a:pt x="508" y="224"/>
                </a:lnTo>
                <a:lnTo>
                  <a:pt x="510" y="222"/>
                </a:lnTo>
                <a:lnTo>
                  <a:pt x="518" y="216"/>
                </a:lnTo>
                <a:lnTo>
                  <a:pt x="526" y="212"/>
                </a:lnTo>
                <a:lnTo>
                  <a:pt x="526" y="212"/>
                </a:lnTo>
                <a:lnTo>
                  <a:pt x="526" y="212"/>
                </a:lnTo>
                <a:lnTo>
                  <a:pt x="532" y="210"/>
                </a:lnTo>
                <a:lnTo>
                  <a:pt x="532" y="210"/>
                </a:lnTo>
                <a:lnTo>
                  <a:pt x="532" y="210"/>
                </a:lnTo>
                <a:lnTo>
                  <a:pt x="538" y="206"/>
                </a:lnTo>
                <a:lnTo>
                  <a:pt x="538" y="206"/>
                </a:lnTo>
                <a:lnTo>
                  <a:pt x="538" y="204"/>
                </a:lnTo>
                <a:lnTo>
                  <a:pt x="540" y="202"/>
                </a:lnTo>
                <a:lnTo>
                  <a:pt x="546" y="192"/>
                </a:lnTo>
                <a:lnTo>
                  <a:pt x="546" y="192"/>
                </a:lnTo>
                <a:lnTo>
                  <a:pt x="546" y="192"/>
                </a:lnTo>
                <a:lnTo>
                  <a:pt x="546" y="190"/>
                </a:lnTo>
                <a:lnTo>
                  <a:pt x="546" y="190"/>
                </a:lnTo>
                <a:lnTo>
                  <a:pt x="546" y="188"/>
                </a:lnTo>
                <a:lnTo>
                  <a:pt x="546" y="180"/>
                </a:lnTo>
                <a:lnTo>
                  <a:pt x="546" y="180"/>
                </a:lnTo>
                <a:lnTo>
                  <a:pt x="546" y="180"/>
                </a:lnTo>
                <a:lnTo>
                  <a:pt x="546" y="176"/>
                </a:lnTo>
                <a:close/>
              </a:path>
            </a:pathLst>
          </a:custGeom>
          <a:noFill/>
          <a:ln w="9525">
            <a:solidFill>
              <a:srgbClr val="007675"/>
            </a:solid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2978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58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D4D6F3-2BDF-D044-8B8D-B4DC0AF81AB7}"/>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5" name="Rectangle 4">
            <a:extLst>
              <a:ext uri="{FF2B5EF4-FFF2-40B4-BE49-F238E27FC236}">
                <a16:creationId xmlns:a16="http://schemas.microsoft.com/office/drawing/2014/main" id="{5993B312-7AB3-5D41-BFE2-94DD3334CFB6}"/>
              </a:ext>
            </a:extLst>
          </p:cNvPr>
          <p:cNvSpPr/>
          <p:nvPr/>
        </p:nvSpPr>
        <p:spPr>
          <a:xfrm>
            <a:off x="623392" y="275191"/>
            <a:ext cx="8040984" cy="492443"/>
          </a:xfrm>
          <a:prstGeom prst="rect">
            <a:avLst/>
          </a:prstGeom>
        </p:spPr>
        <p:txBody>
          <a:bodyPr wrap="none">
            <a:spAutoFit/>
          </a:bodyPr>
          <a:lstStyle/>
          <a:p>
            <a:pPr marL="0" marR="0" lvl="0" indent="0" algn="l" defTabSz="1232345" rtl="0" eaLnBrk="1" fontAlgn="auto" latinLnBrk="0" hangingPunct="1">
              <a:lnSpc>
                <a:spcPct val="100000"/>
              </a:lnSpc>
              <a:spcBef>
                <a:spcPts val="0"/>
              </a:spcBef>
              <a:spcAft>
                <a:spcPts val="0"/>
              </a:spcAft>
              <a:buClrTx/>
              <a:buSzTx/>
              <a:buFontTx/>
              <a:buNone/>
              <a:tabLst/>
              <a:defRPr/>
            </a:pPr>
            <a:r>
              <a:rPr lang="hr-HR" sz="2600" b="1" dirty="0">
                <a:gradFill>
                  <a:gsLst>
                    <a:gs pos="99000">
                      <a:srgbClr val="009D9C"/>
                    </a:gs>
                    <a:gs pos="0">
                      <a:srgbClr val="2F469C"/>
                    </a:gs>
                  </a:gsLst>
                  <a:lin ang="2700000" scaled="0"/>
                </a:gradFill>
                <a:latin typeface="Biome" panose="020B0503030204020804" pitchFamily="34" charset="0"/>
                <a:ea typeface="+mj-ea"/>
                <a:cs typeface="Biome" panose="020B0503030204020804" pitchFamily="34" charset="0"/>
              </a:rPr>
              <a:t>Definicije prava roditelja nakon rođenja djeteta</a:t>
            </a:r>
            <a:endParaRPr lang="en-GB" sz="2600" b="1" dirty="0">
              <a:gradFill>
                <a:gsLst>
                  <a:gs pos="99000">
                    <a:srgbClr val="009D9C"/>
                  </a:gs>
                  <a:gs pos="0">
                    <a:srgbClr val="2F469C"/>
                  </a:gs>
                </a:gsLst>
                <a:lin ang="2700000" scaled="0"/>
              </a:gradFill>
              <a:latin typeface="Biome" panose="020B0503030204020804" pitchFamily="34" charset="0"/>
              <a:ea typeface="+mj-ea"/>
              <a:cs typeface="Biome" panose="020B0503030204020804" pitchFamily="34" charset="0"/>
            </a:endParaRPr>
          </a:p>
        </p:txBody>
      </p:sp>
      <p:sp>
        <p:nvSpPr>
          <p:cNvPr id="6" name="Eingekerbter Richtungspfeil 31">
            <a:extLst>
              <a:ext uri="{FF2B5EF4-FFF2-40B4-BE49-F238E27FC236}">
                <a16:creationId xmlns:a16="http://schemas.microsoft.com/office/drawing/2014/main" id="{8BEA3F38-4126-6614-827C-2890E5BFFE50}"/>
              </a:ext>
            </a:extLst>
          </p:cNvPr>
          <p:cNvSpPr/>
          <p:nvPr>
            <p:custDataLst>
              <p:tags r:id="rId1"/>
            </p:custDataLst>
          </p:nvPr>
        </p:nvSpPr>
        <p:spPr bwMode="gray">
          <a:xfrm>
            <a:off x="622059" y="1628892"/>
            <a:ext cx="2880165" cy="547200"/>
          </a:xfrm>
          <a:custGeom>
            <a:avLst/>
            <a:gdLst>
              <a:gd name="connsiteX0" fmla="*/ 0 w 2160000"/>
              <a:gd name="connsiteY0" fmla="*/ 0 h 720000"/>
              <a:gd name="connsiteX1" fmla="*/ 2016014 w 2160000"/>
              <a:gd name="connsiteY1" fmla="*/ 0 h 720000"/>
              <a:gd name="connsiteX2" fmla="*/ 2160000 w 2160000"/>
              <a:gd name="connsiteY2" fmla="*/ 360000 h 720000"/>
              <a:gd name="connsiteX3" fmla="*/ 2016014 w 2160000"/>
              <a:gd name="connsiteY3" fmla="*/ 720000 h 720000"/>
              <a:gd name="connsiteX4" fmla="*/ 0 w 2160000"/>
              <a:gd name="connsiteY4" fmla="*/ 720000 h 720000"/>
              <a:gd name="connsiteX5" fmla="*/ 143986 w 2160000"/>
              <a:gd name="connsiteY5" fmla="*/ 360000 h 720000"/>
              <a:gd name="connsiteX6" fmla="*/ 0 w 2160000"/>
              <a:gd name="connsiteY6" fmla="*/ 0 h 720000"/>
              <a:gd name="connsiteX0" fmla="*/ 0 w 2160000"/>
              <a:gd name="connsiteY0" fmla="*/ 0 h 720000"/>
              <a:gd name="connsiteX1" fmla="*/ 2016014 w 2160000"/>
              <a:gd name="connsiteY1" fmla="*/ 0 h 720000"/>
              <a:gd name="connsiteX2" fmla="*/ 2160000 w 2160000"/>
              <a:gd name="connsiteY2" fmla="*/ 360000 h 720000"/>
              <a:gd name="connsiteX3" fmla="*/ 2016014 w 2160000"/>
              <a:gd name="connsiteY3" fmla="*/ 720000 h 720000"/>
              <a:gd name="connsiteX4" fmla="*/ 0 w 2160000"/>
              <a:gd name="connsiteY4" fmla="*/ 720000 h 720000"/>
              <a:gd name="connsiteX5" fmla="*/ 0 w 2160000"/>
              <a:gd name="connsiteY5"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720000">
                <a:moveTo>
                  <a:pt x="0" y="0"/>
                </a:moveTo>
                <a:lnTo>
                  <a:pt x="2016014" y="0"/>
                </a:lnTo>
                <a:lnTo>
                  <a:pt x="2160000" y="360000"/>
                </a:lnTo>
                <a:lnTo>
                  <a:pt x="2016014" y="720000"/>
                </a:lnTo>
                <a:lnTo>
                  <a:pt x="0" y="720000"/>
                </a:lnTo>
                <a:lnTo>
                  <a:pt x="0" y="0"/>
                </a:lnTo>
                <a:close/>
              </a:path>
            </a:pathLst>
          </a:custGeom>
          <a:solidFill>
            <a:srgbClr val="00767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1440" bIns="144000" numCol="1" spcCol="0" rtlCol="0" fromWordArt="0" anchor="b" anchorCtr="0" forceAA="0" compatLnSpc="1">
            <a:prstTxWarp prst="textNoShape">
              <a:avLst/>
            </a:prstTxWarp>
            <a:noAutofit/>
          </a:bodyPr>
          <a:lstStyle/>
          <a:p>
            <a:r>
              <a:rPr lang="hr-HR" dirty="0">
                <a:solidFill>
                  <a:schemeClr val="bg1"/>
                </a:solidFill>
                <a:latin typeface="Arial Nova Cond Light" panose="020B0306020202020204"/>
              </a:rPr>
              <a:t>Obavezni rodiljni dopust</a:t>
            </a:r>
          </a:p>
        </p:txBody>
      </p:sp>
      <p:cxnSp>
        <p:nvCxnSpPr>
          <p:cNvPr id="7" name="Gerade Verbindung 316">
            <a:extLst>
              <a:ext uri="{FF2B5EF4-FFF2-40B4-BE49-F238E27FC236}">
                <a16:creationId xmlns:a16="http://schemas.microsoft.com/office/drawing/2014/main" id="{DC49F1FD-79C5-5DAB-76F7-CC5F94B29D58}"/>
              </a:ext>
            </a:extLst>
          </p:cNvPr>
          <p:cNvCxnSpPr/>
          <p:nvPr/>
        </p:nvCxnSpPr>
        <p:spPr bwMode="gray">
          <a:xfrm flipH="1">
            <a:off x="3358482" y="1628800"/>
            <a:ext cx="5760361" cy="0"/>
          </a:xfrm>
          <a:prstGeom prst="line">
            <a:avLst/>
          </a:prstGeom>
          <a:ln w="9525">
            <a:solidFill>
              <a:srgbClr val="007675"/>
            </a:solidFill>
            <a:prstDash val="solid"/>
          </a:ln>
        </p:spPr>
        <p:style>
          <a:lnRef idx="1">
            <a:schemeClr val="accent1"/>
          </a:lnRef>
          <a:fillRef idx="0">
            <a:schemeClr val="accent1"/>
          </a:fillRef>
          <a:effectRef idx="0">
            <a:schemeClr val="accent1"/>
          </a:effectRef>
          <a:fontRef idx="minor">
            <a:schemeClr val="tx1"/>
          </a:fontRef>
        </p:style>
      </p:cxnSp>
      <p:sp>
        <p:nvSpPr>
          <p:cNvPr id="12" name="Eingekerbter Richtungspfeil 26">
            <a:extLst>
              <a:ext uri="{FF2B5EF4-FFF2-40B4-BE49-F238E27FC236}">
                <a16:creationId xmlns:a16="http://schemas.microsoft.com/office/drawing/2014/main" id="{30C1E6C4-5340-294E-D0A9-C5FD25E59696}"/>
              </a:ext>
            </a:extLst>
          </p:cNvPr>
          <p:cNvSpPr/>
          <p:nvPr>
            <p:custDataLst>
              <p:tags r:id="rId2"/>
            </p:custDataLst>
          </p:nvPr>
        </p:nvSpPr>
        <p:spPr bwMode="gray">
          <a:xfrm>
            <a:off x="3502224" y="1712847"/>
            <a:ext cx="5617015" cy="396044"/>
          </a:xfrm>
          <a:custGeom>
            <a:avLst/>
            <a:gdLst>
              <a:gd name="connsiteX0" fmla="*/ 0 w 5833045"/>
              <a:gd name="connsiteY0" fmla="*/ 0 h 1224000"/>
              <a:gd name="connsiteX1" fmla="*/ 5588269 w 5833045"/>
              <a:gd name="connsiteY1" fmla="*/ 0 h 1224000"/>
              <a:gd name="connsiteX2" fmla="*/ 5833045 w 5833045"/>
              <a:gd name="connsiteY2" fmla="*/ 612000 h 1224000"/>
              <a:gd name="connsiteX3" fmla="*/ 5588269 w 5833045"/>
              <a:gd name="connsiteY3" fmla="*/ 1224000 h 1224000"/>
              <a:gd name="connsiteX4" fmla="*/ 0 w 5833045"/>
              <a:gd name="connsiteY4" fmla="*/ 1224000 h 1224000"/>
              <a:gd name="connsiteX5" fmla="*/ 244776 w 5833045"/>
              <a:gd name="connsiteY5" fmla="*/ 612000 h 1224000"/>
              <a:gd name="connsiteX6" fmla="*/ 0 w 5833045"/>
              <a:gd name="connsiteY6"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244776 w 5588269"/>
              <a:gd name="connsiteY4" fmla="*/ 612000 h 1224000"/>
              <a:gd name="connsiteX5" fmla="*/ 0 w 5588269"/>
              <a:gd name="connsiteY5"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221083 w 5588269"/>
              <a:gd name="connsiteY4" fmla="*/ 612000 h 1224000"/>
              <a:gd name="connsiteX5" fmla="*/ 0 w 5588269"/>
              <a:gd name="connsiteY5"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0 w 5588269"/>
              <a:gd name="connsiteY4" fmla="*/ 0 h 12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269" h="1224000">
                <a:moveTo>
                  <a:pt x="0" y="0"/>
                </a:moveTo>
                <a:lnTo>
                  <a:pt x="5588269" y="0"/>
                </a:lnTo>
                <a:lnTo>
                  <a:pt x="5588269" y="1224000"/>
                </a:lnTo>
                <a:lnTo>
                  <a:pt x="0" y="1224000"/>
                </a:lnTo>
                <a:lnTo>
                  <a:pt x="0" y="0"/>
                </a:ln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prstTxWarp prst="textNoShape">
              <a:avLst/>
            </a:prstTxWarp>
            <a:noAutofit/>
          </a:bodyPr>
          <a:lstStyle/>
          <a:p>
            <a:r>
              <a:rPr lang="hr-HR" sz="1400" dirty="0">
                <a:solidFill>
                  <a:schemeClr val="tx1"/>
                </a:solidFill>
                <a:latin typeface="Arial Nova Cond Light" panose="020B0306020202020204"/>
              </a:rPr>
              <a:t>Može ga koristiti samo majka 28 dana prije poroda i 70 dana nakon rođenja djeteta</a:t>
            </a:r>
            <a:endParaRPr lang="en-US" sz="1400" dirty="0">
              <a:solidFill>
                <a:schemeClr val="tx1"/>
              </a:solidFill>
              <a:latin typeface="Arial Nova Cond Light" panose="020B0306020202020204"/>
            </a:endParaRPr>
          </a:p>
        </p:txBody>
      </p:sp>
      <p:sp>
        <p:nvSpPr>
          <p:cNvPr id="15" name="Eingekerbter Richtungspfeil 26">
            <a:extLst>
              <a:ext uri="{FF2B5EF4-FFF2-40B4-BE49-F238E27FC236}">
                <a16:creationId xmlns:a16="http://schemas.microsoft.com/office/drawing/2014/main" id="{231DA6C1-70C4-F809-44B1-8D4934BF10AE}"/>
              </a:ext>
            </a:extLst>
          </p:cNvPr>
          <p:cNvSpPr/>
          <p:nvPr>
            <p:custDataLst>
              <p:tags r:id="rId3"/>
            </p:custDataLst>
          </p:nvPr>
        </p:nvSpPr>
        <p:spPr bwMode="gray">
          <a:xfrm>
            <a:off x="3502498" y="2320184"/>
            <a:ext cx="5617015" cy="540000"/>
          </a:xfrm>
          <a:custGeom>
            <a:avLst/>
            <a:gdLst>
              <a:gd name="connsiteX0" fmla="*/ 0 w 5833045"/>
              <a:gd name="connsiteY0" fmla="*/ 0 h 1224000"/>
              <a:gd name="connsiteX1" fmla="*/ 5588269 w 5833045"/>
              <a:gd name="connsiteY1" fmla="*/ 0 h 1224000"/>
              <a:gd name="connsiteX2" fmla="*/ 5833045 w 5833045"/>
              <a:gd name="connsiteY2" fmla="*/ 612000 h 1224000"/>
              <a:gd name="connsiteX3" fmla="*/ 5588269 w 5833045"/>
              <a:gd name="connsiteY3" fmla="*/ 1224000 h 1224000"/>
              <a:gd name="connsiteX4" fmla="*/ 0 w 5833045"/>
              <a:gd name="connsiteY4" fmla="*/ 1224000 h 1224000"/>
              <a:gd name="connsiteX5" fmla="*/ 244776 w 5833045"/>
              <a:gd name="connsiteY5" fmla="*/ 612000 h 1224000"/>
              <a:gd name="connsiteX6" fmla="*/ 0 w 5833045"/>
              <a:gd name="connsiteY6"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244776 w 5588269"/>
              <a:gd name="connsiteY4" fmla="*/ 612000 h 1224000"/>
              <a:gd name="connsiteX5" fmla="*/ 0 w 5588269"/>
              <a:gd name="connsiteY5"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221083 w 5588269"/>
              <a:gd name="connsiteY4" fmla="*/ 612000 h 1224000"/>
              <a:gd name="connsiteX5" fmla="*/ 0 w 5588269"/>
              <a:gd name="connsiteY5"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0 w 5588269"/>
              <a:gd name="connsiteY4" fmla="*/ 0 h 12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269" h="1224000">
                <a:moveTo>
                  <a:pt x="0" y="0"/>
                </a:moveTo>
                <a:lnTo>
                  <a:pt x="5588269" y="0"/>
                </a:lnTo>
                <a:lnTo>
                  <a:pt x="5588269" y="1224000"/>
                </a:lnTo>
                <a:lnTo>
                  <a:pt x="0" y="1224000"/>
                </a:lnTo>
                <a:lnTo>
                  <a:pt x="0" y="0"/>
                </a:ln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prstTxWarp prst="textNoShape">
              <a:avLst/>
            </a:prstTxWarp>
            <a:noAutofit/>
          </a:bodyPr>
          <a:lstStyle/>
          <a:p>
            <a:r>
              <a:rPr lang="hr-HR" sz="1400" dirty="0">
                <a:solidFill>
                  <a:schemeClr val="tx1"/>
                </a:solidFill>
                <a:latin typeface="Arial Nova Cond Light" panose="020B0306020202020204"/>
              </a:rPr>
              <a:t>Majka ga može u cijelosti ili u vremenski ograničenom trajanju prenijeti na oca djeteta, do navršenih 6 mjeseci života djeteta</a:t>
            </a:r>
            <a:endParaRPr lang="en-US" sz="1400" dirty="0">
              <a:solidFill>
                <a:schemeClr val="tx1"/>
              </a:solidFill>
              <a:latin typeface="Arial Nova Cond Light" panose="020B0306020202020204"/>
            </a:endParaRPr>
          </a:p>
        </p:txBody>
      </p:sp>
      <p:sp>
        <p:nvSpPr>
          <p:cNvPr id="16" name="Eingekerbter Richtungspfeil 31">
            <a:extLst>
              <a:ext uri="{FF2B5EF4-FFF2-40B4-BE49-F238E27FC236}">
                <a16:creationId xmlns:a16="http://schemas.microsoft.com/office/drawing/2014/main" id="{729FFBFC-E1A5-9ED5-E199-71928757AD31}"/>
              </a:ext>
            </a:extLst>
          </p:cNvPr>
          <p:cNvSpPr/>
          <p:nvPr>
            <p:custDataLst>
              <p:tags r:id="rId4"/>
            </p:custDataLst>
          </p:nvPr>
        </p:nvSpPr>
        <p:spPr bwMode="gray">
          <a:xfrm>
            <a:off x="622060" y="2320184"/>
            <a:ext cx="2880165" cy="547200"/>
          </a:xfrm>
          <a:custGeom>
            <a:avLst/>
            <a:gdLst>
              <a:gd name="connsiteX0" fmla="*/ 0 w 2160000"/>
              <a:gd name="connsiteY0" fmla="*/ 0 h 720000"/>
              <a:gd name="connsiteX1" fmla="*/ 2016014 w 2160000"/>
              <a:gd name="connsiteY1" fmla="*/ 0 h 720000"/>
              <a:gd name="connsiteX2" fmla="*/ 2160000 w 2160000"/>
              <a:gd name="connsiteY2" fmla="*/ 360000 h 720000"/>
              <a:gd name="connsiteX3" fmla="*/ 2016014 w 2160000"/>
              <a:gd name="connsiteY3" fmla="*/ 720000 h 720000"/>
              <a:gd name="connsiteX4" fmla="*/ 0 w 2160000"/>
              <a:gd name="connsiteY4" fmla="*/ 720000 h 720000"/>
              <a:gd name="connsiteX5" fmla="*/ 143986 w 2160000"/>
              <a:gd name="connsiteY5" fmla="*/ 360000 h 720000"/>
              <a:gd name="connsiteX6" fmla="*/ 0 w 2160000"/>
              <a:gd name="connsiteY6" fmla="*/ 0 h 720000"/>
              <a:gd name="connsiteX0" fmla="*/ 0 w 2160000"/>
              <a:gd name="connsiteY0" fmla="*/ 0 h 720000"/>
              <a:gd name="connsiteX1" fmla="*/ 2016014 w 2160000"/>
              <a:gd name="connsiteY1" fmla="*/ 0 h 720000"/>
              <a:gd name="connsiteX2" fmla="*/ 2160000 w 2160000"/>
              <a:gd name="connsiteY2" fmla="*/ 360000 h 720000"/>
              <a:gd name="connsiteX3" fmla="*/ 2016014 w 2160000"/>
              <a:gd name="connsiteY3" fmla="*/ 720000 h 720000"/>
              <a:gd name="connsiteX4" fmla="*/ 0 w 2160000"/>
              <a:gd name="connsiteY4" fmla="*/ 720000 h 720000"/>
              <a:gd name="connsiteX5" fmla="*/ 0 w 2160000"/>
              <a:gd name="connsiteY5"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720000">
                <a:moveTo>
                  <a:pt x="0" y="0"/>
                </a:moveTo>
                <a:lnTo>
                  <a:pt x="2016014" y="0"/>
                </a:lnTo>
                <a:lnTo>
                  <a:pt x="2160000" y="360000"/>
                </a:lnTo>
                <a:lnTo>
                  <a:pt x="2016014" y="720000"/>
                </a:lnTo>
                <a:lnTo>
                  <a:pt x="0" y="720000"/>
                </a:lnTo>
                <a:lnTo>
                  <a:pt x="0" y="0"/>
                </a:lnTo>
                <a:close/>
              </a:path>
            </a:pathLst>
          </a:custGeom>
          <a:solidFill>
            <a:srgbClr val="009D9C"/>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1440" bIns="144000" numCol="1" spcCol="0" rtlCol="0" fromWordArt="0" anchor="b" anchorCtr="0" forceAA="0" compatLnSpc="1">
            <a:prstTxWarp prst="textNoShape">
              <a:avLst/>
            </a:prstTxWarp>
            <a:noAutofit/>
          </a:bodyPr>
          <a:lstStyle/>
          <a:p>
            <a:r>
              <a:rPr lang="hr-HR" dirty="0">
                <a:solidFill>
                  <a:schemeClr val="bg1"/>
                </a:solidFill>
                <a:latin typeface="Arial Nova Cond Light" panose="020B0306020202020204"/>
              </a:rPr>
              <a:t>Dodatni rodiljni dopust</a:t>
            </a:r>
          </a:p>
        </p:txBody>
      </p:sp>
      <p:cxnSp>
        <p:nvCxnSpPr>
          <p:cNvPr id="17" name="Gerade Verbindung 316">
            <a:extLst>
              <a:ext uri="{FF2B5EF4-FFF2-40B4-BE49-F238E27FC236}">
                <a16:creationId xmlns:a16="http://schemas.microsoft.com/office/drawing/2014/main" id="{1EDEE2D1-90A1-D932-06C5-6D5485C9C555}"/>
              </a:ext>
            </a:extLst>
          </p:cNvPr>
          <p:cNvCxnSpPr/>
          <p:nvPr/>
        </p:nvCxnSpPr>
        <p:spPr bwMode="gray">
          <a:xfrm flipH="1">
            <a:off x="3358482" y="2320184"/>
            <a:ext cx="5760361" cy="0"/>
          </a:xfrm>
          <a:prstGeom prst="line">
            <a:avLst/>
          </a:prstGeom>
          <a:ln w="9525">
            <a:solidFill>
              <a:srgbClr val="009D9C"/>
            </a:solidFill>
            <a:prstDash val="solid"/>
          </a:ln>
        </p:spPr>
        <p:style>
          <a:lnRef idx="1">
            <a:schemeClr val="accent1"/>
          </a:lnRef>
          <a:fillRef idx="0">
            <a:schemeClr val="accent1"/>
          </a:fillRef>
          <a:effectRef idx="0">
            <a:schemeClr val="accent1"/>
          </a:effectRef>
          <a:fontRef idx="minor">
            <a:schemeClr val="tx1"/>
          </a:fontRef>
        </p:style>
      </p:cxnSp>
      <p:sp>
        <p:nvSpPr>
          <p:cNvPr id="18" name="Eingekerbter Richtungspfeil 26">
            <a:extLst>
              <a:ext uri="{FF2B5EF4-FFF2-40B4-BE49-F238E27FC236}">
                <a16:creationId xmlns:a16="http://schemas.microsoft.com/office/drawing/2014/main" id="{1472473D-6791-7E26-5C98-A2ADB74B9670}"/>
              </a:ext>
            </a:extLst>
          </p:cNvPr>
          <p:cNvSpPr/>
          <p:nvPr>
            <p:custDataLst>
              <p:tags r:id="rId5"/>
            </p:custDataLst>
          </p:nvPr>
        </p:nvSpPr>
        <p:spPr bwMode="gray">
          <a:xfrm>
            <a:off x="3502498" y="3011476"/>
            <a:ext cx="5617015" cy="540000"/>
          </a:xfrm>
          <a:custGeom>
            <a:avLst/>
            <a:gdLst>
              <a:gd name="connsiteX0" fmla="*/ 0 w 5833045"/>
              <a:gd name="connsiteY0" fmla="*/ 0 h 1224000"/>
              <a:gd name="connsiteX1" fmla="*/ 5588269 w 5833045"/>
              <a:gd name="connsiteY1" fmla="*/ 0 h 1224000"/>
              <a:gd name="connsiteX2" fmla="*/ 5833045 w 5833045"/>
              <a:gd name="connsiteY2" fmla="*/ 612000 h 1224000"/>
              <a:gd name="connsiteX3" fmla="*/ 5588269 w 5833045"/>
              <a:gd name="connsiteY3" fmla="*/ 1224000 h 1224000"/>
              <a:gd name="connsiteX4" fmla="*/ 0 w 5833045"/>
              <a:gd name="connsiteY4" fmla="*/ 1224000 h 1224000"/>
              <a:gd name="connsiteX5" fmla="*/ 244776 w 5833045"/>
              <a:gd name="connsiteY5" fmla="*/ 612000 h 1224000"/>
              <a:gd name="connsiteX6" fmla="*/ 0 w 5833045"/>
              <a:gd name="connsiteY6"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244776 w 5588269"/>
              <a:gd name="connsiteY4" fmla="*/ 612000 h 1224000"/>
              <a:gd name="connsiteX5" fmla="*/ 0 w 5588269"/>
              <a:gd name="connsiteY5"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221083 w 5588269"/>
              <a:gd name="connsiteY4" fmla="*/ 612000 h 1224000"/>
              <a:gd name="connsiteX5" fmla="*/ 0 w 5588269"/>
              <a:gd name="connsiteY5"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0 w 5588269"/>
              <a:gd name="connsiteY4" fmla="*/ 0 h 12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269" h="1224000">
                <a:moveTo>
                  <a:pt x="0" y="0"/>
                </a:moveTo>
                <a:lnTo>
                  <a:pt x="5588269" y="0"/>
                </a:lnTo>
                <a:lnTo>
                  <a:pt x="5588269" y="1224000"/>
                </a:lnTo>
                <a:lnTo>
                  <a:pt x="0" y="1224000"/>
                </a:lnTo>
                <a:lnTo>
                  <a:pt x="0" y="0"/>
                </a:ln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prstTxWarp prst="textNoShape">
              <a:avLst/>
            </a:prstTxWarp>
            <a:noAutofit/>
          </a:bodyPr>
          <a:lstStyle/>
          <a:p>
            <a:r>
              <a:rPr lang="hr-HR" sz="1400" dirty="0">
                <a:solidFill>
                  <a:schemeClr val="tx1"/>
                </a:solidFill>
                <a:latin typeface="Arial Nova Cond Light" panose="020B0306020202020204"/>
              </a:rPr>
              <a:t>Pravo oca na 10 (za jedno dijete) ili 15 radnih dana plaćenog dopusta (za blizance, trojke ili istodobno rođenje više djece) do navršenih 6 mjeseci djeteta </a:t>
            </a:r>
            <a:endParaRPr lang="en-US" sz="1400" dirty="0">
              <a:solidFill>
                <a:schemeClr val="tx1"/>
              </a:solidFill>
              <a:latin typeface="Arial Nova Cond Light" panose="020B0306020202020204"/>
            </a:endParaRPr>
          </a:p>
        </p:txBody>
      </p:sp>
      <p:sp>
        <p:nvSpPr>
          <p:cNvPr id="19" name="Eingekerbter Richtungspfeil 31">
            <a:extLst>
              <a:ext uri="{FF2B5EF4-FFF2-40B4-BE49-F238E27FC236}">
                <a16:creationId xmlns:a16="http://schemas.microsoft.com/office/drawing/2014/main" id="{3A6271B3-C08B-37EB-F3CB-4193CBAFE9FC}"/>
              </a:ext>
            </a:extLst>
          </p:cNvPr>
          <p:cNvSpPr/>
          <p:nvPr>
            <p:custDataLst>
              <p:tags r:id="rId6"/>
            </p:custDataLst>
          </p:nvPr>
        </p:nvSpPr>
        <p:spPr bwMode="gray">
          <a:xfrm>
            <a:off x="622333" y="3011476"/>
            <a:ext cx="2880165" cy="547200"/>
          </a:xfrm>
          <a:custGeom>
            <a:avLst/>
            <a:gdLst>
              <a:gd name="connsiteX0" fmla="*/ 0 w 2160000"/>
              <a:gd name="connsiteY0" fmla="*/ 0 h 720000"/>
              <a:gd name="connsiteX1" fmla="*/ 2016014 w 2160000"/>
              <a:gd name="connsiteY1" fmla="*/ 0 h 720000"/>
              <a:gd name="connsiteX2" fmla="*/ 2160000 w 2160000"/>
              <a:gd name="connsiteY2" fmla="*/ 360000 h 720000"/>
              <a:gd name="connsiteX3" fmla="*/ 2016014 w 2160000"/>
              <a:gd name="connsiteY3" fmla="*/ 720000 h 720000"/>
              <a:gd name="connsiteX4" fmla="*/ 0 w 2160000"/>
              <a:gd name="connsiteY4" fmla="*/ 720000 h 720000"/>
              <a:gd name="connsiteX5" fmla="*/ 143986 w 2160000"/>
              <a:gd name="connsiteY5" fmla="*/ 360000 h 720000"/>
              <a:gd name="connsiteX6" fmla="*/ 0 w 2160000"/>
              <a:gd name="connsiteY6" fmla="*/ 0 h 720000"/>
              <a:gd name="connsiteX0" fmla="*/ 0 w 2160000"/>
              <a:gd name="connsiteY0" fmla="*/ 0 h 720000"/>
              <a:gd name="connsiteX1" fmla="*/ 2016014 w 2160000"/>
              <a:gd name="connsiteY1" fmla="*/ 0 h 720000"/>
              <a:gd name="connsiteX2" fmla="*/ 2160000 w 2160000"/>
              <a:gd name="connsiteY2" fmla="*/ 360000 h 720000"/>
              <a:gd name="connsiteX3" fmla="*/ 2016014 w 2160000"/>
              <a:gd name="connsiteY3" fmla="*/ 720000 h 720000"/>
              <a:gd name="connsiteX4" fmla="*/ 0 w 2160000"/>
              <a:gd name="connsiteY4" fmla="*/ 720000 h 720000"/>
              <a:gd name="connsiteX5" fmla="*/ 0 w 2160000"/>
              <a:gd name="connsiteY5"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720000">
                <a:moveTo>
                  <a:pt x="0" y="0"/>
                </a:moveTo>
                <a:lnTo>
                  <a:pt x="2016014" y="0"/>
                </a:lnTo>
                <a:lnTo>
                  <a:pt x="2160000" y="360000"/>
                </a:lnTo>
                <a:lnTo>
                  <a:pt x="2016014" y="720000"/>
                </a:lnTo>
                <a:lnTo>
                  <a:pt x="0" y="720000"/>
                </a:lnTo>
                <a:lnTo>
                  <a:pt x="0" y="0"/>
                </a:lnTo>
                <a:close/>
              </a:path>
            </a:pathLst>
          </a:cu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1440" bIns="144000" numCol="1" spcCol="0" rtlCol="0" fromWordArt="0" anchor="b" anchorCtr="0" forceAA="0" compatLnSpc="1">
            <a:prstTxWarp prst="textNoShape">
              <a:avLst/>
            </a:prstTxWarp>
            <a:noAutofit/>
          </a:bodyPr>
          <a:lstStyle/>
          <a:p>
            <a:pPr>
              <a:spcBef>
                <a:spcPts val="600"/>
              </a:spcBef>
              <a:buFont typeface="Arial" pitchFamily="34" charset="0"/>
              <a:buNone/>
            </a:pPr>
            <a:r>
              <a:rPr lang="hr-HR" noProof="1">
                <a:solidFill>
                  <a:schemeClr val="bg1"/>
                </a:solidFill>
                <a:latin typeface="Arial Nova Cond Light" panose="020B0306020202020204"/>
              </a:rPr>
              <a:t>Očinski dopust</a:t>
            </a:r>
            <a:endParaRPr lang="en-US" noProof="1">
              <a:solidFill>
                <a:schemeClr val="bg1"/>
              </a:solidFill>
              <a:latin typeface="Arial Nova Cond Light" panose="020B0306020202020204"/>
            </a:endParaRPr>
          </a:p>
        </p:txBody>
      </p:sp>
      <p:cxnSp>
        <p:nvCxnSpPr>
          <p:cNvPr id="20" name="Gerade Verbindung 316">
            <a:extLst>
              <a:ext uri="{FF2B5EF4-FFF2-40B4-BE49-F238E27FC236}">
                <a16:creationId xmlns:a16="http://schemas.microsoft.com/office/drawing/2014/main" id="{64AAB726-FC4F-E180-BCE4-EB4E29C0B049}"/>
              </a:ext>
            </a:extLst>
          </p:cNvPr>
          <p:cNvCxnSpPr/>
          <p:nvPr>
            <p:custDataLst>
              <p:tags r:id="rId7"/>
            </p:custDataLst>
          </p:nvPr>
        </p:nvCxnSpPr>
        <p:spPr bwMode="gray">
          <a:xfrm flipH="1">
            <a:off x="3358482" y="3011476"/>
            <a:ext cx="5760361" cy="0"/>
          </a:xfrm>
          <a:prstGeom prst="line">
            <a:avLst/>
          </a:prstGeom>
          <a:ln w="952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1" name="Eingekerbter Richtungspfeil 26">
            <a:extLst>
              <a:ext uri="{FF2B5EF4-FFF2-40B4-BE49-F238E27FC236}">
                <a16:creationId xmlns:a16="http://schemas.microsoft.com/office/drawing/2014/main" id="{3B7FEAD4-273E-C940-EB9A-676E611F70C8}"/>
              </a:ext>
            </a:extLst>
          </p:cNvPr>
          <p:cNvSpPr/>
          <p:nvPr/>
        </p:nvSpPr>
        <p:spPr bwMode="gray">
          <a:xfrm>
            <a:off x="3502379" y="3748608"/>
            <a:ext cx="5617015" cy="540000"/>
          </a:xfrm>
          <a:custGeom>
            <a:avLst/>
            <a:gdLst>
              <a:gd name="connsiteX0" fmla="*/ 0 w 5833045"/>
              <a:gd name="connsiteY0" fmla="*/ 0 h 1224000"/>
              <a:gd name="connsiteX1" fmla="*/ 5588269 w 5833045"/>
              <a:gd name="connsiteY1" fmla="*/ 0 h 1224000"/>
              <a:gd name="connsiteX2" fmla="*/ 5833045 w 5833045"/>
              <a:gd name="connsiteY2" fmla="*/ 612000 h 1224000"/>
              <a:gd name="connsiteX3" fmla="*/ 5588269 w 5833045"/>
              <a:gd name="connsiteY3" fmla="*/ 1224000 h 1224000"/>
              <a:gd name="connsiteX4" fmla="*/ 0 w 5833045"/>
              <a:gd name="connsiteY4" fmla="*/ 1224000 h 1224000"/>
              <a:gd name="connsiteX5" fmla="*/ 244776 w 5833045"/>
              <a:gd name="connsiteY5" fmla="*/ 612000 h 1224000"/>
              <a:gd name="connsiteX6" fmla="*/ 0 w 5833045"/>
              <a:gd name="connsiteY6"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244776 w 5588269"/>
              <a:gd name="connsiteY4" fmla="*/ 612000 h 1224000"/>
              <a:gd name="connsiteX5" fmla="*/ 0 w 5588269"/>
              <a:gd name="connsiteY5"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221083 w 5588269"/>
              <a:gd name="connsiteY4" fmla="*/ 612000 h 1224000"/>
              <a:gd name="connsiteX5" fmla="*/ 0 w 5588269"/>
              <a:gd name="connsiteY5" fmla="*/ 0 h 1224000"/>
              <a:gd name="connsiteX0" fmla="*/ 0 w 5588269"/>
              <a:gd name="connsiteY0" fmla="*/ 0 h 1224000"/>
              <a:gd name="connsiteX1" fmla="*/ 5588269 w 5588269"/>
              <a:gd name="connsiteY1" fmla="*/ 0 h 1224000"/>
              <a:gd name="connsiteX2" fmla="*/ 5588269 w 5588269"/>
              <a:gd name="connsiteY2" fmla="*/ 1224000 h 1224000"/>
              <a:gd name="connsiteX3" fmla="*/ 0 w 5588269"/>
              <a:gd name="connsiteY3" fmla="*/ 1224000 h 1224000"/>
              <a:gd name="connsiteX4" fmla="*/ 0 w 5588269"/>
              <a:gd name="connsiteY4" fmla="*/ 0 h 12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269" h="1224000">
                <a:moveTo>
                  <a:pt x="0" y="0"/>
                </a:moveTo>
                <a:lnTo>
                  <a:pt x="5588269" y="0"/>
                </a:lnTo>
                <a:lnTo>
                  <a:pt x="5588269" y="1224000"/>
                </a:lnTo>
                <a:lnTo>
                  <a:pt x="0" y="1224000"/>
                </a:lnTo>
                <a:lnTo>
                  <a:pt x="0" y="0"/>
                </a:ln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prstTxWarp prst="textNoShape">
              <a:avLst/>
            </a:prstTxWarp>
            <a:noAutofit/>
          </a:bodyPr>
          <a:lstStyle/>
          <a:p>
            <a:r>
              <a:rPr lang="hr-HR" sz="1400" dirty="0">
                <a:solidFill>
                  <a:schemeClr val="tx1"/>
                </a:solidFill>
                <a:latin typeface="Arial Nova Cond Light" panose="020B0306020202020204"/>
              </a:rPr>
              <a:t>Osobno pravo majke i oca u trajanju od 8 mjeseci za prvo i drugo dijete ili 30 mjeseci za blizance, treće i svako sljedeće dijete</a:t>
            </a:r>
            <a:endParaRPr lang="en-US" sz="1400" dirty="0">
              <a:solidFill>
                <a:schemeClr val="tx1"/>
              </a:solidFill>
              <a:latin typeface="Arial Nova Cond Light" panose="020B0306020202020204"/>
            </a:endParaRPr>
          </a:p>
        </p:txBody>
      </p:sp>
      <p:sp>
        <p:nvSpPr>
          <p:cNvPr id="22" name="Eingekerbter Richtungspfeil 31">
            <a:extLst>
              <a:ext uri="{FF2B5EF4-FFF2-40B4-BE49-F238E27FC236}">
                <a16:creationId xmlns:a16="http://schemas.microsoft.com/office/drawing/2014/main" id="{4E8E4089-20EA-3634-50F9-44539297C617}"/>
              </a:ext>
            </a:extLst>
          </p:cNvPr>
          <p:cNvSpPr/>
          <p:nvPr/>
        </p:nvSpPr>
        <p:spPr bwMode="gray">
          <a:xfrm>
            <a:off x="622059" y="3748608"/>
            <a:ext cx="2880165" cy="547200"/>
          </a:xfrm>
          <a:custGeom>
            <a:avLst/>
            <a:gdLst>
              <a:gd name="connsiteX0" fmla="*/ 0 w 2160000"/>
              <a:gd name="connsiteY0" fmla="*/ 0 h 720000"/>
              <a:gd name="connsiteX1" fmla="*/ 2016014 w 2160000"/>
              <a:gd name="connsiteY1" fmla="*/ 0 h 720000"/>
              <a:gd name="connsiteX2" fmla="*/ 2160000 w 2160000"/>
              <a:gd name="connsiteY2" fmla="*/ 360000 h 720000"/>
              <a:gd name="connsiteX3" fmla="*/ 2016014 w 2160000"/>
              <a:gd name="connsiteY3" fmla="*/ 720000 h 720000"/>
              <a:gd name="connsiteX4" fmla="*/ 0 w 2160000"/>
              <a:gd name="connsiteY4" fmla="*/ 720000 h 720000"/>
              <a:gd name="connsiteX5" fmla="*/ 143986 w 2160000"/>
              <a:gd name="connsiteY5" fmla="*/ 360000 h 720000"/>
              <a:gd name="connsiteX6" fmla="*/ 0 w 2160000"/>
              <a:gd name="connsiteY6" fmla="*/ 0 h 720000"/>
              <a:gd name="connsiteX0" fmla="*/ 0 w 2160000"/>
              <a:gd name="connsiteY0" fmla="*/ 0 h 720000"/>
              <a:gd name="connsiteX1" fmla="*/ 2016014 w 2160000"/>
              <a:gd name="connsiteY1" fmla="*/ 0 h 720000"/>
              <a:gd name="connsiteX2" fmla="*/ 2160000 w 2160000"/>
              <a:gd name="connsiteY2" fmla="*/ 360000 h 720000"/>
              <a:gd name="connsiteX3" fmla="*/ 2016014 w 2160000"/>
              <a:gd name="connsiteY3" fmla="*/ 720000 h 720000"/>
              <a:gd name="connsiteX4" fmla="*/ 0 w 2160000"/>
              <a:gd name="connsiteY4" fmla="*/ 720000 h 720000"/>
              <a:gd name="connsiteX5" fmla="*/ 0 w 2160000"/>
              <a:gd name="connsiteY5"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720000">
                <a:moveTo>
                  <a:pt x="0" y="0"/>
                </a:moveTo>
                <a:lnTo>
                  <a:pt x="2016014" y="0"/>
                </a:lnTo>
                <a:lnTo>
                  <a:pt x="2160000" y="360000"/>
                </a:lnTo>
                <a:lnTo>
                  <a:pt x="2016014" y="720000"/>
                </a:lnTo>
                <a:lnTo>
                  <a:pt x="0" y="720000"/>
                </a:lnTo>
                <a:lnTo>
                  <a:pt x="0" y="0"/>
                </a:lnTo>
                <a:close/>
              </a:path>
            </a:pathLst>
          </a:custGeom>
          <a:solidFill>
            <a:schemeClr val="accent3">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1440" bIns="144000" numCol="1" spcCol="0" rtlCol="0" fromWordArt="0" anchor="b" anchorCtr="0" forceAA="0" compatLnSpc="1">
            <a:prstTxWarp prst="textNoShape">
              <a:avLst/>
            </a:prstTxWarp>
            <a:noAutofit/>
          </a:bodyPr>
          <a:lstStyle/>
          <a:p>
            <a:pPr>
              <a:spcBef>
                <a:spcPts val="600"/>
              </a:spcBef>
              <a:buFont typeface="Arial" pitchFamily="34" charset="0"/>
              <a:buNone/>
            </a:pPr>
            <a:r>
              <a:rPr lang="hr-HR" noProof="1">
                <a:solidFill>
                  <a:schemeClr val="bg1"/>
                </a:solidFill>
                <a:latin typeface="Arial Nova Cond Light" panose="020B0306020202020204"/>
              </a:rPr>
              <a:t>Roditeljski dopust</a:t>
            </a:r>
            <a:endParaRPr lang="en-US" noProof="1">
              <a:solidFill>
                <a:schemeClr val="bg1"/>
              </a:solidFill>
              <a:latin typeface="Arial Nova Cond Light" panose="020B0306020202020204"/>
            </a:endParaRPr>
          </a:p>
        </p:txBody>
      </p:sp>
      <p:cxnSp>
        <p:nvCxnSpPr>
          <p:cNvPr id="23" name="Gerade Verbindung 316">
            <a:extLst>
              <a:ext uri="{FF2B5EF4-FFF2-40B4-BE49-F238E27FC236}">
                <a16:creationId xmlns:a16="http://schemas.microsoft.com/office/drawing/2014/main" id="{02BE6D38-D068-8825-1F13-D9F31D8D0948}"/>
              </a:ext>
            </a:extLst>
          </p:cNvPr>
          <p:cNvCxnSpPr/>
          <p:nvPr>
            <p:custDataLst>
              <p:tags r:id="rId8"/>
            </p:custDataLst>
          </p:nvPr>
        </p:nvCxnSpPr>
        <p:spPr bwMode="gray">
          <a:xfrm flipH="1">
            <a:off x="3358642" y="3748608"/>
            <a:ext cx="5760361" cy="0"/>
          </a:xfrm>
          <a:prstGeom prst="line">
            <a:avLst/>
          </a:prstGeom>
          <a:ln w="952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8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1CBE71-F9C5-5074-7E5F-67451E9C81EC}"/>
              </a:ext>
            </a:extLst>
          </p:cNvPr>
          <p:cNvSpPr/>
          <p:nvPr/>
        </p:nvSpPr>
        <p:spPr>
          <a:xfrm>
            <a:off x="623392" y="275191"/>
            <a:ext cx="2045753" cy="492443"/>
          </a:xfrm>
          <a:prstGeom prst="rect">
            <a:avLst/>
          </a:prstGeom>
        </p:spPr>
        <p:txBody>
          <a:bodyPr wrap="none">
            <a:spAutoFit/>
          </a:bodyPr>
          <a:lstStyle/>
          <a:p>
            <a:pPr marL="0" marR="0" lvl="0" indent="0" algn="l" defTabSz="1232345" rtl="0" eaLnBrk="1" fontAlgn="auto" latinLnBrk="0" hangingPunct="1">
              <a:lnSpc>
                <a:spcPct val="100000"/>
              </a:lnSpc>
              <a:spcBef>
                <a:spcPts val="0"/>
              </a:spcBef>
              <a:spcAft>
                <a:spcPts val="0"/>
              </a:spcAft>
              <a:buClrTx/>
              <a:buSzTx/>
              <a:buFontTx/>
              <a:buNone/>
              <a:tabLst/>
              <a:defRPr/>
            </a:pPr>
            <a:r>
              <a:rPr lang="hr-HR" sz="2600" b="1" dirty="0">
                <a:gradFill>
                  <a:gsLst>
                    <a:gs pos="99000">
                      <a:srgbClr val="009D9C"/>
                    </a:gs>
                    <a:gs pos="0">
                      <a:srgbClr val="2F469C"/>
                    </a:gs>
                  </a:gsLst>
                  <a:lin ang="2700000" scaled="0"/>
                </a:gradFill>
                <a:latin typeface="Biome" panose="020B0503030204020804" pitchFamily="34" charset="0"/>
                <a:ea typeface="+mj-ea"/>
                <a:cs typeface="Biome" panose="020B0503030204020804" pitchFamily="34" charset="0"/>
              </a:rPr>
              <a:t>ZAKLJUČCI</a:t>
            </a:r>
            <a:endParaRPr lang="en-GB" sz="2600" b="1" dirty="0">
              <a:gradFill>
                <a:gsLst>
                  <a:gs pos="99000">
                    <a:srgbClr val="009D9C"/>
                  </a:gs>
                  <a:gs pos="0">
                    <a:srgbClr val="2F469C"/>
                  </a:gs>
                </a:gsLst>
                <a:lin ang="2700000" scaled="0"/>
              </a:gradFill>
              <a:latin typeface="Biome" panose="020B0503030204020804" pitchFamily="34" charset="0"/>
              <a:ea typeface="+mj-ea"/>
              <a:cs typeface="Biome" panose="020B0503030204020804" pitchFamily="34" charset="0"/>
            </a:endParaRPr>
          </a:p>
        </p:txBody>
      </p:sp>
      <p:sp>
        <p:nvSpPr>
          <p:cNvPr id="2" name="TextBox 1">
            <a:extLst>
              <a:ext uri="{FF2B5EF4-FFF2-40B4-BE49-F238E27FC236}">
                <a16:creationId xmlns:a16="http://schemas.microsoft.com/office/drawing/2014/main" id="{AE06D113-D8C8-ABFC-1CBE-5AF9F4C2011A}"/>
              </a:ext>
            </a:extLst>
          </p:cNvPr>
          <p:cNvSpPr txBox="1"/>
          <p:nvPr/>
        </p:nvSpPr>
        <p:spPr>
          <a:xfrm>
            <a:off x="407368" y="1340768"/>
            <a:ext cx="7416824" cy="4524315"/>
          </a:xfrm>
          <a:prstGeom prst="rect">
            <a:avLst/>
          </a:prstGeom>
          <a:noFill/>
        </p:spPr>
        <p:txBody>
          <a:bodyPr wrap="square" rtlCol="0">
            <a:spAutoFit/>
          </a:bodyPr>
          <a:lstStyle/>
          <a:p>
            <a:pPr algn="just"/>
            <a:r>
              <a:rPr lang="hr-HR" dirty="0">
                <a:solidFill>
                  <a:schemeClr val="tx2">
                    <a:lumMod val="50000"/>
                  </a:schemeClr>
                </a:solidFill>
                <a:latin typeface="Arial Nova Cond Light" panose="020B0306020202020204" pitchFamily="34" charset="0"/>
              </a:rPr>
              <a:t>Ispitanici iskazuju relativno visoku načelnu upoznatost s različitim oblicima prava dopusta nakon rođenja djeteta.</a:t>
            </a:r>
          </a:p>
          <a:p>
            <a:pPr algn="just"/>
            <a:endParaRPr lang="hr-HR" dirty="0">
              <a:solidFill>
                <a:schemeClr val="tx2">
                  <a:lumMod val="50000"/>
                </a:schemeClr>
              </a:solidFill>
              <a:latin typeface="Arial Nova Cond Light" panose="020B0306020202020204" pitchFamily="34" charset="0"/>
            </a:endParaRPr>
          </a:p>
          <a:p>
            <a:pPr algn="just"/>
            <a:r>
              <a:rPr lang="hr-HR" dirty="0">
                <a:solidFill>
                  <a:schemeClr val="tx2">
                    <a:lumMod val="50000"/>
                  </a:schemeClr>
                </a:solidFill>
                <a:latin typeface="Arial Nova Cond Light" panose="020B0306020202020204" pitchFamily="34" charset="0"/>
              </a:rPr>
              <a:t>Uloga očeva u odrastanju djece smatra se važnom, pogotovo nakon 3. godine života djeteta, kada je percipirana podjednakom ulozi majke.</a:t>
            </a:r>
          </a:p>
          <a:p>
            <a:pPr algn="just"/>
            <a:endParaRPr lang="hr-HR" dirty="0">
              <a:solidFill>
                <a:schemeClr val="tx2">
                  <a:lumMod val="50000"/>
                </a:schemeClr>
              </a:solidFill>
              <a:latin typeface="Arial Nova Cond Light" panose="020B0306020202020204" pitchFamily="34" charset="0"/>
            </a:endParaRPr>
          </a:p>
          <a:p>
            <a:pPr algn="just"/>
            <a:r>
              <a:rPr lang="hr-HR" dirty="0">
                <a:solidFill>
                  <a:schemeClr val="tx2">
                    <a:lumMod val="50000"/>
                  </a:schemeClr>
                </a:solidFill>
                <a:latin typeface="Arial Nova Cond Light" panose="020B0306020202020204" pitchFamily="34" charset="0"/>
              </a:rPr>
              <a:t>Ravnopravno roditeljstvo smatra se izuzetno važnim, prvenstveno zbog emocionalnog razvoja djeteta te razvoja odnosa svakog od roditelja s djetetom.</a:t>
            </a:r>
          </a:p>
          <a:p>
            <a:pPr algn="just"/>
            <a:endParaRPr lang="hr-HR" dirty="0">
              <a:solidFill>
                <a:schemeClr val="tx2">
                  <a:lumMod val="50000"/>
                </a:schemeClr>
              </a:solidFill>
              <a:latin typeface="Arial Nova Cond Light" panose="020B0306020202020204" pitchFamily="34" charset="0"/>
            </a:endParaRPr>
          </a:p>
          <a:p>
            <a:pPr algn="just"/>
            <a:r>
              <a:rPr lang="hr-HR" dirty="0">
                <a:solidFill>
                  <a:schemeClr val="tx2">
                    <a:lumMod val="50000"/>
                  </a:schemeClr>
                </a:solidFill>
                <a:latin typeface="Arial Nova Cond Light" panose="020B0306020202020204" pitchFamily="34" charset="0"/>
              </a:rPr>
              <a:t>Za razliku od očinskog dopusta, roditeljski dopust od strane očeva je relativno rijetko korišten, ali je visok interes za korištenje u potencijalnoj novoj prigodi, ali ne nužno u istoj količini kao majke. Glavna barijera korištenja je financijski gubitak.</a:t>
            </a:r>
          </a:p>
          <a:p>
            <a:pPr algn="just"/>
            <a:endParaRPr lang="hr-HR" dirty="0">
              <a:solidFill>
                <a:schemeClr val="tx2">
                  <a:lumMod val="50000"/>
                </a:schemeClr>
              </a:solidFill>
              <a:latin typeface="Arial Nova Cond Light" panose="020B0306020202020204" pitchFamily="34" charset="0"/>
            </a:endParaRPr>
          </a:p>
          <a:p>
            <a:pPr algn="just"/>
            <a:r>
              <a:rPr lang="hr-HR" dirty="0">
                <a:solidFill>
                  <a:schemeClr val="tx2">
                    <a:lumMod val="50000"/>
                  </a:schemeClr>
                </a:solidFill>
                <a:latin typeface="Arial Nova Cond Light" panose="020B0306020202020204" pitchFamily="34" charset="0"/>
              </a:rPr>
              <a:t>Osobe koje su imale iskustva sa roditeljskim dopustom od strane očeva kažu da su većinom imale pozitivne reakcije kolega, ali se generalno smatra da očevi koji koriste roditeljski dopust često imaju problem s poslodavcima, u većoj mjeri nego majke.</a:t>
            </a:r>
            <a:endParaRPr lang="en-US" dirty="0">
              <a:solidFill>
                <a:schemeClr val="tx2">
                  <a:lumMod val="50000"/>
                </a:schemeClr>
              </a:solidFill>
              <a:latin typeface="Arial Nova Cond Light" panose="020B0306020202020204" pitchFamily="34" charset="0"/>
            </a:endParaRPr>
          </a:p>
        </p:txBody>
      </p:sp>
    </p:spTree>
    <p:extLst>
      <p:ext uri="{BB962C8B-B14F-4D97-AF65-F5344CB8AC3E}">
        <p14:creationId xmlns:p14="http://schemas.microsoft.com/office/powerpoint/2010/main" val="371286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holding hands and walking in a field&#10;&#10;Description automatically generated">
            <a:extLst>
              <a:ext uri="{FF2B5EF4-FFF2-40B4-BE49-F238E27FC236}">
                <a16:creationId xmlns:a16="http://schemas.microsoft.com/office/drawing/2014/main" id="{753E2246-8505-7152-EF6B-581E0A59467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489" b="13489"/>
          <a:stretch>
            <a:fillRect/>
          </a:stretch>
        </p:blipFill>
        <p:spPr/>
      </p:pic>
      <p:sp>
        <p:nvSpPr>
          <p:cNvPr id="3" name="Slide Number Placeholder 2">
            <a:extLst>
              <a:ext uri="{FF2B5EF4-FFF2-40B4-BE49-F238E27FC236}">
                <a16:creationId xmlns:a16="http://schemas.microsoft.com/office/drawing/2014/main" id="{37B355CF-AD73-F24F-BF5C-8288B02AF9C2}"/>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p>
        </p:txBody>
      </p:sp>
      <p:sp>
        <p:nvSpPr>
          <p:cNvPr id="9" name="Espace réservé du pied de page 4">
            <a:extLst>
              <a:ext uri="{FF2B5EF4-FFF2-40B4-BE49-F238E27FC236}">
                <a16:creationId xmlns:a16="http://schemas.microsoft.com/office/drawing/2014/main" id="{4EDBB17F-0CFD-D94C-B734-1285DD618974}"/>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a:t>
            </a:r>
          </a:p>
        </p:txBody>
      </p:sp>
      <p:grpSp>
        <p:nvGrpSpPr>
          <p:cNvPr id="10" name="Group 9">
            <a:extLst>
              <a:ext uri="{FF2B5EF4-FFF2-40B4-BE49-F238E27FC236}">
                <a16:creationId xmlns:a16="http://schemas.microsoft.com/office/drawing/2014/main" id="{00242294-E784-1F45-BE22-B560A8C433C3}"/>
              </a:ext>
            </a:extLst>
          </p:cNvPr>
          <p:cNvGrpSpPr/>
          <p:nvPr/>
        </p:nvGrpSpPr>
        <p:grpSpPr>
          <a:xfrm>
            <a:off x="11364899" y="6200776"/>
            <a:ext cx="432372" cy="394468"/>
            <a:chOff x="11309880" y="6178130"/>
            <a:chExt cx="490427" cy="447433"/>
          </a:xfrm>
        </p:grpSpPr>
        <p:sp>
          <p:nvSpPr>
            <p:cNvPr id="11" name="Freeform: Shape 6">
              <a:extLst>
                <a:ext uri="{FF2B5EF4-FFF2-40B4-BE49-F238E27FC236}">
                  <a16:creationId xmlns:a16="http://schemas.microsoft.com/office/drawing/2014/main" id="{0C2DDFD7-3C45-0B4B-8AE8-F009DF1DEADB}"/>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Freeform: Shape 8">
              <a:extLst>
                <a:ext uri="{FF2B5EF4-FFF2-40B4-BE49-F238E27FC236}">
                  <a16:creationId xmlns:a16="http://schemas.microsoft.com/office/drawing/2014/main" id="{F7FABEB2-DA2B-384E-B11E-B9A842E85AE2}"/>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Shape 11">
              <a:extLst>
                <a:ext uri="{FF2B5EF4-FFF2-40B4-BE49-F238E27FC236}">
                  <a16:creationId xmlns:a16="http://schemas.microsoft.com/office/drawing/2014/main" id="{13726D32-968A-D449-A304-FD206DD44681}"/>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Freeform: Shape 12">
              <a:extLst>
                <a:ext uri="{FF2B5EF4-FFF2-40B4-BE49-F238E27FC236}">
                  <a16:creationId xmlns:a16="http://schemas.microsoft.com/office/drawing/2014/main" id="{725B4494-2FFC-644A-AB38-D5561D6B45F1}"/>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Freeform: Shape 13">
              <a:extLst>
                <a:ext uri="{FF2B5EF4-FFF2-40B4-BE49-F238E27FC236}">
                  <a16:creationId xmlns:a16="http://schemas.microsoft.com/office/drawing/2014/main" id="{7F58D341-9F4D-D844-AE2D-8CAC93AC1C2A}"/>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Freeform: Shape 14">
              <a:extLst>
                <a:ext uri="{FF2B5EF4-FFF2-40B4-BE49-F238E27FC236}">
                  <a16:creationId xmlns:a16="http://schemas.microsoft.com/office/drawing/2014/main" id="{1B1319DB-8BC6-B548-889E-42EAA310CBA9}"/>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Freeform: Shape 15">
              <a:extLst>
                <a:ext uri="{FF2B5EF4-FFF2-40B4-BE49-F238E27FC236}">
                  <a16:creationId xmlns:a16="http://schemas.microsoft.com/office/drawing/2014/main" id="{485DD8B8-5AAF-654E-964E-DD756353A7AB}"/>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Freeform: Shape 16">
              <a:extLst>
                <a:ext uri="{FF2B5EF4-FFF2-40B4-BE49-F238E27FC236}">
                  <a16:creationId xmlns:a16="http://schemas.microsoft.com/office/drawing/2014/main" id="{B3143264-EB32-6D4A-88F6-FC87B33BED29}"/>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Freeform: Shape 17">
              <a:extLst>
                <a:ext uri="{FF2B5EF4-FFF2-40B4-BE49-F238E27FC236}">
                  <a16:creationId xmlns:a16="http://schemas.microsoft.com/office/drawing/2014/main" id="{D3552257-18D7-B745-9AC0-2FA8EF286886}"/>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Freeform: Shape 18">
              <a:extLst>
                <a:ext uri="{FF2B5EF4-FFF2-40B4-BE49-F238E27FC236}">
                  <a16:creationId xmlns:a16="http://schemas.microsoft.com/office/drawing/2014/main" id="{6D7540A9-2E5B-D843-AAB4-528A6E3B8341}"/>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Freeform: Shape 19">
              <a:extLst>
                <a:ext uri="{FF2B5EF4-FFF2-40B4-BE49-F238E27FC236}">
                  <a16:creationId xmlns:a16="http://schemas.microsoft.com/office/drawing/2014/main" id="{BC495E9A-350E-DA44-924C-60F52CE9DA42}"/>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Freeform: Shape 20">
              <a:extLst>
                <a:ext uri="{FF2B5EF4-FFF2-40B4-BE49-F238E27FC236}">
                  <a16:creationId xmlns:a16="http://schemas.microsoft.com/office/drawing/2014/main" id="{D7475A01-C8C0-894D-BADC-E1A882C42B42}"/>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Freeform: Shape 21">
              <a:extLst>
                <a:ext uri="{FF2B5EF4-FFF2-40B4-BE49-F238E27FC236}">
                  <a16:creationId xmlns:a16="http://schemas.microsoft.com/office/drawing/2014/main" id="{0DF99B90-9F36-3E43-8ADB-645A7E1F2474}"/>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Freeform: Shape 22">
              <a:extLst>
                <a:ext uri="{FF2B5EF4-FFF2-40B4-BE49-F238E27FC236}">
                  <a16:creationId xmlns:a16="http://schemas.microsoft.com/office/drawing/2014/main" id="{C2BE5410-1706-0741-AF86-F6C31859D484}"/>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Freeform: Shape 23">
              <a:extLst>
                <a:ext uri="{FF2B5EF4-FFF2-40B4-BE49-F238E27FC236}">
                  <a16:creationId xmlns:a16="http://schemas.microsoft.com/office/drawing/2014/main" id="{E7F841C0-33AB-6649-9AC9-3935126E876E}"/>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Forme libre : forme 12">
            <a:extLst>
              <a:ext uri="{FF2B5EF4-FFF2-40B4-BE49-F238E27FC236}">
                <a16:creationId xmlns:a16="http://schemas.microsoft.com/office/drawing/2014/main" id="{A13D0765-0859-60E8-3D88-0BE5A8869A62}"/>
              </a:ext>
            </a:extLst>
          </p:cNvPr>
          <p:cNvSpPr/>
          <p:nvPr/>
        </p:nvSpPr>
        <p:spPr>
          <a:xfrm rot="18932423">
            <a:off x="2101012" y="2845861"/>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Forme libre : forme 13">
            <a:extLst>
              <a:ext uri="{FF2B5EF4-FFF2-40B4-BE49-F238E27FC236}">
                <a16:creationId xmlns:a16="http://schemas.microsoft.com/office/drawing/2014/main" id="{E6CEDC5A-E592-A35C-B37A-95DF1BB292F9}"/>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04714A1C-6369-4A45-9752-98A03F66ABA1}"/>
              </a:ext>
            </a:extLst>
          </p:cNvPr>
          <p:cNvSpPr>
            <a:spLocks noGrp="1"/>
          </p:cNvSpPr>
          <p:nvPr>
            <p:ph type="body" sz="quarter" idx="62"/>
          </p:nvPr>
        </p:nvSpPr>
        <p:spPr>
          <a:xfrm>
            <a:off x="203175" y="4689764"/>
            <a:ext cx="7492692" cy="1107996"/>
          </a:xfrm>
        </p:spPr>
        <p:txBody>
          <a:bodyPr/>
          <a:lstStyle/>
          <a:p>
            <a:r>
              <a:rPr lang="hr-HR" b="1" dirty="0">
                <a:latin typeface="Biome" panose="020B0503030204020804" pitchFamily="34" charset="0"/>
                <a:cs typeface="Biome" panose="020B0503030204020804" pitchFamily="34" charset="0"/>
              </a:rPr>
              <a:t>GLAVNI REZULTATI</a:t>
            </a:r>
            <a:endParaRPr lang="en-US" b="1" dirty="0">
              <a:latin typeface="Biome" panose="020B0503030204020804" pitchFamily="34" charset="0"/>
              <a:cs typeface="Biome" panose="020B0503030204020804" pitchFamily="34" charset="0"/>
            </a:endParaRPr>
          </a:p>
        </p:txBody>
      </p:sp>
    </p:spTree>
    <p:extLst>
      <p:ext uri="{BB962C8B-B14F-4D97-AF65-F5344CB8AC3E}">
        <p14:creationId xmlns:p14="http://schemas.microsoft.com/office/powerpoint/2010/main" val="375828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m 70">
            <a:extLst>
              <a:ext uri="{FF2B5EF4-FFF2-40B4-BE49-F238E27FC236}">
                <a16:creationId xmlns:a16="http://schemas.microsoft.com/office/drawing/2014/main" id="{BCB25A7C-5A10-75C9-DDA6-AAE4225D334B}"/>
              </a:ext>
            </a:extLst>
          </p:cNvPr>
          <p:cNvGraphicFramePr/>
          <p:nvPr>
            <p:custDataLst>
              <p:tags r:id="rId1"/>
            </p:custDataLst>
            <p:extLst>
              <p:ext uri="{D42A27DB-BD31-4B8C-83A1-F6EECF244321}">
                <p14:modId xmlns:p14="http://schemas.microsoft.com/office/powerpoint/2010/main" val="1997246074"/>
              </p:ext>
            </p:extLst>
          </p:nvPr>
        </p:nvGraphicFramePr>
        <p:xfrm>
          <a:off x="1718774" y="2187885"/>
          <a:ext cx="1846575" cy="2259899"/>
        </p:xfrm>
        <a:graphic>
          <a:graphicData uri="http://schemas.openxmlformats.org/drawingml/2006/chart">
            <c:chart xmlns:c="http://schemas.openxmlformats.org/drawingml/2006/chart" xmlns:r="http://schemas.openxmlformats.org/officeDocument/2006/relationships" r:id="rId9"/>
          </a:graphicData>
        </a:graphic>
      </p:graphicFrame>
      <p:sp>
        <p:nvSpPr>
          <p:cNvPr id="2" name="Slide Number Placeholder 1">
            <a:extLst>
              <a:ext uri="{FF2B5EF4-FFF2-40B4-BE49-F238E27FC236}">
                <a16:creationId xmlns:a16="http://schemas.microsoft.com/office/drawing/2014/main" id="{52205AF7-D576-054C-84B0-B68296AE63F9}"/>
              </a:ext>
            </a:extLst>
          </p:cNvPr>
          <p:cNvSpPr>
            <a:spLocks noGrp="1"/>
          </p:cNvSpPr>
          <p:nvPr>
            <p:ph type="sldNum" sz="quarter" idx="20"/>
          </p:nvPr>
        </p:nvSpPr>
        <p:spPr/>
        <p:txBody>
          <a:bodyPr/>
          <a:lstStyle/>
          <a:p>
            <a:fld id="{D61AABEC-672F-4B68-B914-690DA978312C}" type="slidenum">
              <a:rPr lang="en-GB" smtClean="0"/>
              <a:pPr/>
              <a:t>7</a:t>
            </a:fld>
            <a:r>
              <a:rPr lang="en-GB"/>
              <a:t> ‒ </a:t>
            </a:r>
            <a:endParaRPr lang="en-GB" dirty="0"/>
          </a:p>
        </p:txBody>
      </p:sp>
      <p:graphicFrame>
        <p:nvGraphicFramePr>
          <p:cNvPr id="3" name="Tabelle 61">
            <a:extLst>
              <a:ext uri="{FF2B5EF4-FFF2-40B4-BE49-F238E27FC236}">
                <a16:creationId xmlns:a16="http://schemas.microsoft.com/office/drawing/2014/main" id="{EAAFD0A2-9EED-72FA-FF6C-002CB70F6B9D}"/>
              </a:ext>
            </a:extLst>
          </p:cNvPr>
          <p:cNvGraphicFramePr>
            <a:graphicFrameLocks noGrp="1"/>
          </p:cNvGraphicFramePr>
          <p:nvPr>
            <p:custDataLst>
              <p:tags r:id="rId2"/>
            </p:custDataLst>
            <p:extLst>
              <p:ext uri="{D42A27DB-BD31-4B8C-83A1-F6EECF244321}">
                <p14:modId xmlns:p14="http://schemas.microsoft.com/office/powerpoint/2010/main" val="3910046092"/>
              </p:ext>
            </p:extLst>
          </p:nvPr>
        </p:nvGraphicFramePr>
        <p:xfrm>
          <a:off x="647046" y="5544421"/>
          <a:ext cx="5541145" cy="294120"/>
        </p:xfrm>
        <a:graphic>
          <a:graphicData uri="http://schemas.openxmlformats.org/drawingml/2006/table">
            <a:tbl>
              <a:tblPr bandRow="1">
                <a:tableStyleId>{7E9639D4-E3E2-4D34-9284-5A2195B3D0D7}</a:tableStyleId>
              </a:tblPr>
              <a:tblGrid>
                <a:gridCol w="1032253">
                  <a:extLst>
                    <a:ext uri="{9D8B030D-6E8A-4147-A177-3AD203B41FA5}">
                      <a16:colId xmlns:a16="http://schemas.microsoft.com/office/drawing/2014/main" val="20000"/>
                    </a:ext>
                  </a:extLst>
                </a:gridCol>
                <a:gridCol w="899335">
                  <a:extLst>
                    <a:ext uri="{9D8B030D-6E8A-4147-A177-3AD203B41FA5}">
                      <a16:colId xmlns:a16="http://schemas.microsoft.com/office/drawing/2014/main" val="20001"/>
                    </a:ext>
                  </a:extLst>
                </a:gridCol>
                <a:gridCol w="1054117">
                  <a:extLst>
                    <a:ext uri="{9D8B030D-6E8A-4147-A177-3AD203B41FA5}">
                      <a16:colId xmlns:a16="http://schemas.microsoft.com/office/drawing/2014/main" val="2348604880"/>
                    </a:ext>
                  </a:extLst>
                </a:gridCol>
                <a:gridCol w="1511325">
                  <a:extLst>
                    <a:ext uri="{9D8B030D-6E8A-4147-A177-3AD203B41FA5}">
                      <a16:colId xmlns:a16="http://schemas.microsoft.com/office/drawing/2014/main" val="4047050404"/>
                    </a:ext>
                  </a:extLst>
                </a:gridCol>
                <a:gridCol w="1044115">
                  <a:extLst>
                    <a:ext uri="{9D8B030D-6E8A-4147-A177-3AD203B41FA5}">
                      <a16:colId xmlns:a16="http://schemas.microsoft.com/office/drawing/2014/main" val="694027228"/>
                    </a:ext>
                  </a:extLst>
                </a:gridCol>
              </a:tblGrid>
              <a:tr h="236294">
                <a:tc>
                  <a:txBody>
                    <a:bodyPr/>
                    <a:lstStyle/>
                    <a:p>
                      <a:pPr algn="l" fontAlgn="t"/>
                      <a:r>
                        <a:rPr lang="hr-HR" sz="1300" b="0" i="0" u="none" strike="noStrike" dirty="0">
                          <a:solidFill>
                            <a:srgbClr val="000000"/>
                          </a:solidFill>
                          <a:effectLst/>
                          <a:latin typeface="Arial Nova Cond Light" panose="020B0306020202020204" pitchFamily="34" charset="0"/>
                        </a:rPr>
                        <a:t>Legenda</a:t>
                      </a:r>
                      <a:endParaRPr lang="de-DE" sz="1300" b="0" i="0" u="none" strike="noStrike" dirty="0">
                        <a:solidFill>
                          <a:srgbClr val="000000"/>
                        </a:solidFill>
                        <a:effectLst/>
                        <a:latin typeface="Arial Nova Cond Light" panose="020B0306020202020204" pitchFamily="34"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hr-HR" sz="1300" b="0" i="0" u="none" strike="noStrike" kern="1200" dirty="0">
                          <a:solidFill>
                            <a:schemeClr val="bg1"/>
                          </a:solidFill>
                          <a:effectLst/>
                          <a:latin typeface="Arial Nova Cond Light" panose="020B0306020202020204" pitchFamily="34" charset="0"/>
                          <a:ea typeface="+mn-ea"/>
                          <a:cs typeface="+mn-cs"/>
                        </a:rPr>
                        <a:t>Važno</a:t>
                      </a:r>
                      <a:endParaRPr lang="de-DE" sz="1300" b="0" i="0" u="none" strike="noStrike" kern="1200" dirty="0">
                        <a:solidFill>
                          <a:schemeClr val="bg1"/>
                        </a:solidFill>
                        <a:effectLst/>
                        <a:latin typeface="Arial Nova Cond Light" panose="020B0306020202020204" pitchFamily="34" charset="0"/>
                        <a:ea typeface="+mn-ea"/>
                        <a:cs typeface="+mn-cs"/>
                      </a:endParaRPr>
                    </a:p>
                  </a:txBody>
                  <a:tcPr marL="48000" marR="48000" marT="48000" marB="4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69C">
                        <a:alpha val="50196"/>
                      </a:srgbClr>
                    </a:solidFill>
                  </a:tcPr>
                </a:tc>
                <a:tc>
                  <a:txBody>
                    <a:bodyPr/>
                    <a:lstStyle/>
                    <a:p>
                      <a:pPr marL="0" algn="ctr" defTabSz="914400" rtl="0" eaLnBrk="1" fontAlgn="b" latinLnBrk="0" hangingPunct="1"/>
                      <a:r>
                        <a:rPr lang="hr-HR" sz="1300" b="0" i="0" u="none" strike="noStrike" kern="1200" dirty="0">
                          <a:solidFill>
                            <a:schemeClr val="bg1"/>
                          </a:solidFill>
                          <a:effectLst/>
                          <a:latin typeface="Arial Nova Cond Light" panose="020B0306020202020204" pitchFamily="34" charset="0"/>
                          <a:ea typeface="+mn-ea"/>
                          <a:cs typeface="+mn-cs"/>
                        </a:rPr>
                        <a:t>Osrednje važno</a:t>
                      </a:r>
                      <a:endParaRPr lang="de-DE" sz="1300" b="0" i="0" u="none" strike="noStrike" kern="1200" dirty="0">
                        <a:solidFill>
                          <a:schemeClr val="bg1"/>
                        </a:solidFill>
                        <a:effectLst/>
                        <a:latin typeface="Arial Nova Cond Light" panose="020B0306020202020204" pitchFamily="34" charset="0"/>
                        <a:ea typeface="+mn-ea"/>
                        <a:cs typeface="+mn-cs"/>
                      </a:endParaRPr>
                    </a:p>
                  </a:txBody>
                  <a:tcPr marL="48000" marR="48000" marT="48000" marB="4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914400" rtl="0" eaLnBrk="1" fontAlgn="b" latinLnBrk="0" hangingPunct="1"/>
                      <a:r>
                        <a:rPr lang="hr-HR" sz="1300" b="0" i="0" u="none" strike="noStrike" kern="1200" dirty="0">
                          <a:solidFill>
                            <a:schemeClr val="tx1"/>
                          </a:solidFill>
                          <a:effectLst/>
                          <a:latin typeface="Arial Nova Cond Light" panose="020B0306020202020204" pitchFamily="34" charset="0"/>
                          <a:ea typeface="+mn-ea"/>
                          <a:cs typeface="+mn-cs"/>
                        </a:rPr>
                        <a:t>Malo važno ili nevažno</a:t>
                      </a:r>
                      <a:endParaRPr lang="de-DE" sz="1300" b="0" i="0" u="none" strike="noStrike" kern="1200" dirty="0">
                        <a:solidFill>
                          <a:schemeClr val="tx1"/>
                        </a:solidFill>
                        <a:effectLst/>
                        <a:latin typeface="Arial Nova Cond Light" panose="020B0306020202020204" pitchFamily="34" charset="0"/>
                        <a:ea typeface="+mn-ea"/>
                        <a:cs typeface="+mn-cs"/>
                      </a:endParaRPr>
                    </a:p>
                  </a:txBody>
                  <a:tcPr marL="48000" marR="48000" marT="48000" marB="4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alpha val="27843"/>
                      </a:schemeClr>
                    </a:solidFill>
                  </a:tcPr>
                </a:tc>
                <a:tc>
                  <a:txBody>
                    <a:bodyPr/>
                    <a:lstStyle/>
                    <a:p>
                      <a:pPr marL="0" algn="ctr" defTabSz="914400" rtl="0" eaLnBrk="1" fontAlgn="b" latinLnBrk="0" hangingPunct="1"/>
                      <a:r>
                        <a:rPr lang="hr-HR" sz="1300" b="0" i="0" u="none" strike="noStrike" kern="1200" dirty="0">
                          <a:solidFill>
                            <a:schemeClr val="tx1"/>
                          </a:solidFill>
                          <a:effectLst/>
                          <a:latin typeface="Arial Nova Cond Light" panose="020B0306020202020204" pitchFamily="34" charset="0"/>
                          <a:ea typeface="+mn-ea"/>
                          <a:cs typeface="+mn-cs"/>
                        </a:rPr>
                        <a:t>Prosjek</a:t>
                      </a:r>
                      <a:endParaRPr lang="de-DE" sz="1300" b="0" i="0" u="none" strike="noStrike" kern="1200" dirty="0">
                        <a:solidFill>
                          <a:schemeClr val="tx1"/>
                        </a:solidFill>
                        <a:effectLst/>
                        <a:latin typeface="Arial Nova Cond Light" panose="020B0306020202020204" pitchFamily="34" charset="0"/>
                        <a:ea typeface="+mn-ea"/>
                        <a:cs typeface="+mn-cs"/>
                      </a:endParaRPr>
                    </a:p>
                  </a:txBody>
                  <a:tcPr marL="48000" marR="48000" marT="48000" marB="4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6" name="Titre 3">
            <a:extLst>
              <a:ext uri="{FF2B5EF4-FFF2-40B4-BE49-F238E27FC236}">
                <a16:creationId xmlns:a16="http://schemas.microsoft.com/office/drawing/2014/main" id="{DA5D8A31-84E1-7D84-965B-837EEDD40832}"/>
              </a:ext>
            </a:extLst>
          </p:cNvPr>
          <p:cNvSpPr txBox="1">
            <a:spLocks/>
          </p:cNvSpPr>
          <p:nvPr/>
        </p:nvSpPr>
        <p:spPr>
          <a:xfrm>
            <a:off x="136774" y="206036"/>
            <a:ext cx="9862962" cy="353335"/>
          </a:xfrm>
          <a:prstGeom prst="rect">
            <a:avLst/>
          </a:prstGeom>
        </p:spPr>
        <p:txBody>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hr-HR" sz="2400" b="1" cap="none" spc="0" dirty="0">
                <a:solidFill>
                  <a:srgbClr val="2F469C">
                    <a:lumMod val="50000"/>
                  </a:srgbClr>
                </a:solidFill>
                <a:latin typeface="Arial Nova Cond Light" panose="020B0306020202020204" pitchFamily="34" charset="0"/>
              </a:rPr>
              <a:t>PERCEPCIJA VAŽNOSTI OCA U POJEDINIM FAZAMA ODRASTANJA DJETETA</a:t>
            </a:r>
            <a:endParaRPr kumimoji="0" lang="en-US"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endParaRPr>
          </a:p>
        </p:txBody>
      </p:sp>
      <p:sp>
        <p:nvSpPr>
          <p:cNvPr id="7" name="Round Same Side Corner Rectangle 20">
            <a:extLst>
              <a:ext uri="{FF2B5EF4-FFF2-40B4-BE49-F238E27FC236}">
                <a16:creationId xmlns:a16="http://schemas.microsoft.com/office/drawing/2014/main" id="{7351698D-6202-8652-BB2F-4D7A9513393C}"/>
              </a:ext>
            </a:extLst>
          </p:cNvPr>
          <p:cNvSpPr/>
          <p:nvPr/>
        </p:nvSpPr>
        <p:spPr>
          <a:xfrm rot="10800000">
            <a:off x="57460" y="-3"/>
            <a:ext cx="6434584" cy="88073"/>
          </a:xfrm>
          <a:prstGeom prst="round2SameRect">
            <a:avLst>
              <a:gd name="adj1" fmla="val 50000"/>
              <a:gd name="adj2"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a:ea typeface="+mn-ea"/>
              <a:cs typeface="+mn-cs"/>
            </a:endParaRPr>
          </a:p>
        </p:txBody>
      </p:sp>
      <p:graphicFrame>
        <p:nvGraphicFramePr>
          <p:cNvPr id="9" name="Diagramm 70">
            <a:extLst>
              <a:ext uri="{FF2B5EF4-FFF2-40B4-BE49-F238E27FC236}">
                <a16:creationId xmlns:a16="http://schemas.microsoft.com/office/drawing/2014/main" id="{2CAFCE93-7208-97E2-BA14-BF45A8E94D8F}"/>
              </a:ext>
            </a:extLst>
          </p:cNvPr>
          <p:cNvGraphicFramePr/>
          <p:nvPr>
            <p:custDataLst>
              <p:tags r:id="rId3"/>
            </p:custDataLst>
            <p:extLst>
              <p:ext uri="{D42A27DB-BD31-4B8C-83A1-F6EECF244321}">
                <p14:modId xmlns:p14="http://schemas.microsoft.com/office/powerpoint/2010/main" val="598699058"/>
              </p:ext>
            </p:extLst>
          </p:nvPr>
        </p:nvGraphicFramePr>
        <p:xfrm>
          <a:off x="3611724" y="2185960"/>
          <a:ext cx="1846575" cy="225989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Diagramm 70">
            <a:extLst>
              <a:ext uri="{FF2B5EF4-FFF2-40B4-BE49-F238E27FC236}">
                <a16:creationId xmlns:a16="http://schemas.microsoft.com/office/drawing/2014/main" id="{0CF4D4F9-8E9E-3CC6-AC48-93440B6D6F65}"/>
              </a:ext>
            </a:extLst>
          </p:cNvPr>
          <p:cNvGraphicFramePr/>
          <p:nvPr>
            <p:custDataLst>
              <p:tags r:id="rId4"/>
            </p:custDataLst>
            <p:extLst>
              <p:ext uri="{D42A27DB-BD31-4B8C-83A1-F6EECF244321}">
                <p14:modId xmlns:p14="http://schemas.microsoft.com/office/powerpoint/2010/main" val="4248896733"/>
              </p:ext>
            </p:extLst>
          </p:nvPr>
        </p:nvGraphicFramePr>
        <p:xfrm>
          <a:off x="5509565" y="2202300"/>
          <a:ext cx="1846575" cy="225989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1" name="Diagramm 70">
            <a:extLst>
              <a:ext uri="{FF2B5EF4-FFF2-40B4-BE49-F238E27FC236}">
                <a16:creationId xmlns:a16="http://schemas.microsoft.com/office/drawing/2014/main" id="{07B84F3A-45C4-5C16-6D29-C6EC145E60AD}"/>
              </a:ext>
            </a:extLst>
          </p:cNvPr>
          <p:cNvGraphicFramePr/>
          <p:nvPr>
            <p:custDataLst>
              <p:tags r:id="rId5"/>
            </p:custDataLst>
            <p:extLst>
              <p:ext uri="{D42A27DB-BD31-4B8C-83A1-F6EECF244321}">
                <p14:modId xmlns:p14="http://schemas.microsoft.com/office/powerpoint/2010/main" val="2416406653"/>
              </p:ext>
            </p:extLst>
          </p:nvPr>
        </p:nvGraphicFramePr>
        <p:xfrm>
          <a:off x="7572164" y="2195601"/>
          <a:ext cx="1846575" cy="225989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2" name="Diagramm 70">
            <a:extLst>
              <a:ext uri="{FF2B5EF4-FFF2-40B4-BE49-F238E27FC236}">
                <a16:creationId xmlns:a16="http://schemas.microsoft.com/office/drawing/2014/main" id="{99E20D9A-89DE-AD72-227B-E4E5D9C7F543}"/>
              </a:ext>
            </a:extLst>
          </p:cNvPr>
          <p:cNvGraphicFramePr/>
          <p:nvPr>
            <p:custDataLst>
              <p:tags r:id="rId6"/>
            </p:custDataLst>
            <p:extLst>
              <p:ext uri="{D42A27DB-BD31-4B8C-83A1-F6EECF244321}">
                <p14:modId xmlns:p14="http://schemas.microsoft.com/office/powerpoint/2010/main" val="2800896636"/>
              </p:ext>
            </p:extLst>
          </p:nvPr>
        </p:nvGraphicFramePr>
        <p:xfrm>
          <a:off x="9634577" y="2185959"/>
          <a:ext cx="1846575" cy="2259899"/>
        </p:xfrm>
        <a:graphic>
          <a:graphicData uri="http://schemas.openxmlformats.org/drawingml/2006/chart">
            <c:chart xmlns:c="http://schemas.openxmlformats.org/drawingml/2006/chart" xmlns:r="http://schemas.openxmlformats.org/officeDocument/2006/relationships" r:id="rId13"/>
          </a:graphicData>
        </a:graphic>
      </p:graphicFrame>
      <p:sp>
        <p:nvSpPr>
          <p:cNvPr id="13" name="Espace réservé du texte 16">
            <a:extLst>
              <a:ext uri="{FF2B5EF4-FFF2-40B4-BE49-F238E27FC236}">
                <a16:creationId xmlns:a16="http://schemas.microsoft.com/office/drawing/2014/main" id="{5E0B52F2-D1F7-B580-B6CD-428FC58FD335}"/>
              </a:ext>
            </a:extLst>
          </p:cNvPr>
          <p:cNvSpPr txBox="1">
            <a:spLocks/>
          </p:cNvSpPr>
          <p:nvPr/>
        </p:nvSpPr>
        <p:spPr>
          <a:xfrm>
            <a:off x="68696" y="584245"/>
            <a:ext cx="11643928" cy="707886"/>
          </a:xfrm>
          <a:prstGeom prst="rect">
            <a:avLst/>
          </a:prstGeom>
          <a:no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marR="0" lvl="0" indent="-85725"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Char char=" "/>
              <a:tabLst/>
              <a:defRPr/>
            </a:pPr>
            <a:r>
              <a:rPr kumimoji="0" lang="hr-HR" sz="1800" b="0" i="0" u="none" strike="noStrike" kern="1200" cap="none" spc="0" normalizeH="0" baseline="0" noProof="0" dirty="0">
                <a:ln>
                  <a:noFill/>
                </a:ln>
                <a:solidFill>
                  <a:prstClr val="black">
                    <a:lumMod val="85000"/>
                    <a:lumOff val="15000"/>
                  </a:prstClr>
                </a:solidFill>
                <a:effectLst/>
                <a:uLnTx/>
                <a:uFillTx/>
                <a:latin typeface="Arial Nova Cond Light" panose="020B0306020202020204" pitchFamily="34" charset="0"/>
                <a:ea typeface="+mn-ea"/>
                <a:cs typeface="+mn-cs"/>
              </a:rPr>
              <a:t>Građani smatraju da je u prvoj godini djetetova života uloga oca značajno manje važna u odnosu na ostale faze odrastanja djeteta, iako je i u toj dobi djeteta smatraju važnom. </a:t>
            </a:r>
            <a:endParaRPr kumimoji="0" lang="en-US" sz="20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15" name="Google Shape;5852;p154">
            <a:extLst>
              <a:ext uri="{FF2B5EF4-FFF2-40B4-BE49-F238E27FC236}">
                <a16:creationId xmlns:a16="http://schemas.microsoft.com/office/drawing/2014/main" id="{DADF2798-4E01-907F-7DBE-AF1830B67289}"/>
              </a:ext>
            </a:extLst>
          </p:cNvPr>
          <p:cNvSpPr txBox="1"/>
          <p:nvPr/>
        </p:nvSpPr>
        <p:spPr>
          <a:xfrm>
            <a:off x="1613913" y="1952207"/>
            <a:ext cx="1795772"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U prvih godinu dana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16" name="Google Shape;5852;p154">
            <a:extLst>
              <a:ext uri="{FF2B5EF4-FFF2-40B4-BE49-F238E27FC236}">
                <a16:creationId xmlns:a16="http://schemas.microsoft.com/office/drawing/2014/main" id="{E10EF5FA-9775-170C-2D62-6ADCB10B6207}"/>
              </a:ext>
            </a:extLst>
          </p:cNvPr>
          <p:cNvSpPr txBox="1"/>
          <p:nvPr/>
        </p:nvSpPr>
        <p:spPr>
          <a:xfrm>
            <a:off x="636393" y="2413315"/>
            <a:ext cx="1192768"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Izrazito je važna</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17" name="Google Shape;5852;p154">
            <a:extLst>
              <a:ext uri="{FF2B5EF4-FFF2-40B4-BE49-F238E27FC236}">
                <a16:creationId xmlns:a16="http://schemas.microsoft.com/office/drawing/2014/main" id="{51328396-8303-1C4B-92E9-CDB4C885127C}"/>
              </a:ext>
            </a:extLst>
          </p:cNvPr>
          <p:cNvSpPr txBox="1"/>
          <p:nvPr/>
        </p:nvSpPr>
        <p:spPr>
          <a:xfrm>
            <a:off x="697890" y="2798155"/>
            <a:ext cx="1192768"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Dosta je važna</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18" name="Google Shape;5852;p154">
            <a:extLst>
              <a:ext uri="{FF2B5EF4-FFF2-40B4-BE49-F238E27FC236}">
                <a16:creationId xmlns:a16="http://schemas.microsoft.com/office/drawing/2014/main" id="{69C77CA6-3795-6FC2-BBF1-E1E491C7BD8C}"/>
              </a:ext>
            </a:extLst>
          </p:cNvPr>
          <p:cNvSpPr txBox="1"/>
          <p:nvPr/>
        </p:nvSpPr>
        <p:spPr>
          <a:xfrm>
            <a:off x="527481" y="3182995"/>
            <a:ext cx="1192768"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Osrednje je važna</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19" name="Google Shape;5852;p154">
            <a:extLst>
              <a:ext uri="{FF2B5EF4-FFF2-40B4-BE49-F238E27FC236}">
                <a16:creationId xmlns:a16="http://schemas.microsoft.com/office/drawing/2014/main" id="{BDFED641-B8DF-85BB-83E9-129161924D21}"/>
              </a:ext>
            </a:extLst>
          </p:cNvPr>
          <p:cNvSpPr txBox="1"/>
          <p:nvPr/>
        </p:nvSpPr>
        <p:spPr>
          <a:xfrm>
            <a:off x="734343" y="3543752"/>
            <a:ext cx="1192768"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Malo je važna</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20" name="Google Shape;5852;p154">
            <a:extLst>
              <a:ext uri="{FF2B5EF4-FFF2-40B4-BE49-F238E27FC236}">
                <a16:creationId xmlns:a16="http://schemas.microsoft.com/office/drawing/2014/main" id="{67A9BEB6-3500-E85C-FCC2-30F431AC18E0}"/>
              </a:ext>
            </a:extLst>
          </p:cNvPr>
          <p:cNvSpPr txBox="1"/>
          <p:nvPr/>
        </p:nvSpPr>
        <p:spPr>
          <a:xfrm>
            <a:off x="547114" y="3922341"/>
            <a:ext cx="1192768"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Uopće nije važna</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22" name="Google Shape;5852;p154">
            <a:extLst>
              <a:ext uri="{FF2B5EF4-FFF2-40B4-BE49-F238E27FC236}">
                <a16:creationId xmlns:a16="http://schemas.microsoft.com/office/drawing/2014/main" id="{6FB54B31-D1ED-6EEF-164F-C61B166053E8}"/>
              </a:ext>
            </a:extLst>
          </p:cNvPr>
          <p:cNvSpPr txBox="1"/>
          <p:nvPr/>
        </p:nvSpPr>
        <p:spPr>
          <a:xfrm>
            <a:off x="3558129" y="1954115"/>
            <a:ext cx="1795772"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Od 1 do 3 godine</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23" name="Google Shape;5852;p154">
            <a:extLst>
              <a:ext uri="{FF2B5EF4-FFF2-40B4-BE49-F238E27FC236}">
                <a16:creationId xmlns:a16="http://schemas.microsoft.com/office/drawing/2014/main" id="{947E266D-15F8-B490-6A30-C00C1AD0DCC8}"/>
              </a:ext>
            </a:extLst>
          </p:cNvPr>
          <p:cNvSpPr txBox="1"/>
          <p:nvPr/>
        </p:nvSpPr>
        <p:spPr>
          <a:xfrm>
            <a:off x="5411924" y="1959536"/>
            <a:ext cx="1795772"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Od 4 do 6 godina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24" name="Google Shape;5852;p154">
            <a:extLst>
              <a:ext uri="{FF2B5EF4-FFF2-40B4-BE49-F238E27FC236}">
                <a16:creationId xmlns:a16="http://schemas.microsoft.com/office/drawing/2014/main" id="{3E540BEE-22AA-4A9D-C5C1-DFC51F25E7B4}"/>
              </a:ext>
            </a:extLst>
          </p:cNvPr>
          <p:cNvSpPr txBox="1"/>
          <p:nvPr/>
        </p:nvSpPr>
        <p:spPr>
          <a:xfrm>
            <a:off x="7504584" y="1957160"/>
            <a:ext cx="1795772"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Od 7 do 12 godina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25" name="Google Shape;5852;p154">
            <a:extLst>
              <a:ext uri="{FF2B5EF4-FFF2-40B4-BE49-F238E27FC236}">
                <a16:creationId xmlns:a16="http://schemas.microsoft.com/office/drawing/2014/main" id="{10702BD4-89D0-59D4-C83E-B8AA5B1EE054}"/>
              </a:ext>
            </a:extLst>
          </p:cNvPr>
          <p:cNvSpPr txBox="1"/>
          <p:nvPr/>
        </p:nvSpPr>
        <p:spPr>
          <a:xfrm>
            <a:off x="9624392" y="1960510"/>
            <a:ext cx="1795772"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Od 13 do 18 godina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33" name="Rectangle 32">
            <a:extLst>
              <a:ext uri="{FF2B5EF4-FFF2-40B4-BE49-F238E27FC236}">
                <a16:creationId xmlns:a16="http://schemas.microsoft.com/office/drawing/2014/main" id="{9C666226-73CA-BA0C-52B1-27D42D6CCF84}"/>
              </a:ext>
            </a:extLst>
          </p:cNvPr>
          <p:cNvSpPr/>
          <p:nvPr/>
        </p:nvSpPr>
        <p:spPr>
          <a:xfrm>
            <a:off x="3006173" y="2409419"/>
            <a:ext cx="360040" cy="688904"/>
          </a:xfrm>
          <a:prstGeom prst="rect">
            <a:avLst/>
          </a:prstGeom>
          <a:solidFill>
            <a:srgbClr val="2F46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4" name="TextBox 33">
            <a:extLst>
              <a:ext uri="{FF2B5EF4-FFF2-40B4-BE49-F238E27FC236}">
                <a16:creationId xmlns:a16="http://schemas.microsoft.com/office/drawing/2014/main" id="{519F73A3-B05C-21E5-0AF9-50BBE6E92475}"/>
              </a:ext>
            </a:extLst>
          </p:cNvPr>
          <p:cNvSpPr txBox="1"/>
          <p:nvPr/>
        </p:nvSpPr>
        <p:spPr>
          <a:xfrm>
            <a:off x="2960100" y="2603370"/>
            <a:ext cx="537096"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85%</a:t>
            </a:r>
          </a:p>
        </p:txBody>
      </p:sp>
      <p:sp>
        <p:nvSpPr>
          <p:cNvPr id="35" name="Rectangle 34">
            <a:extLst>
              <a:ext uri="{FF2B5EF4-FFF2-40B4-BE49-F238E27FC236}">
                <a16:creationId xmlns:a16="http://schemas.microsoft.com/office/drawing/2014/main" id="{54E4DA70-BA64-3831-8425-9727EEA2C5F1}"/>
              </a:ext>
            </a:extLst>
          </p:cNvPr>
          <p:cNvSpPr/>
          <p:nvPr/>
        </p:nvSpPr>
        <p:spPr>
          <a:xfrm>
            <a:off x="3006173" y="3147149"/>
            <a:ext cx="360040" cy="3399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6" name="TextBox 35">
            <a:extLst>
              <a:ext uri="{FF2B5EF4-FFF2-40B4-BE49-F238E27FC236}">
                <a16:creationId xmlns:a16="http://schemas.microsoft.com/office/drawing/2014/main" id="{F70C36CF-B406-0922-8004-28D311524089}"/>
              </a:ext>
            </a:extLst>
          </p:cNvPr>
          <p:cNvSpPr txBox="1"/>
          <p:nvPr/>
        </p:nvSpPr>
        <p:spPr>
          <a:xfrm>
            <a:off x="3003251" y="3144917"/>
            <a:ext cx="537096"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9%</a:t>
            </a:r>
          </a:p>
        </p:txBody>
      </p:sp>
      <p:sp>
        <p:nvSpPr>
          <p:cNvPr id="37" name="Rectangle 36">
            <a:extLst>
              <a:ext uri="{FF2B5EF4-FFF2-40B4-BE49-F238E27FC236}">
                <a16:creationId xmlns:a16="http://schemas.microsoft.com/office/drawing/2014/main" id="{9AFC1925-12B9-0CE1-44A7-8E89EF433B77}"/>
              </a:ext>
            </a:extLst>
          </p:cNvPr>
          <p:cNvSpPr/>
          <p:nvPr/>
        </p:nvSpPr>
        <p:spPr>
          <a:xfrm>
            <a:off x="3003251" y="3534119"/>
            <a:ext cx="360040" cy="688904"/>
          </a:xfrm>
          <a:prstGeom prst="rect">
            <a:avLst/>
          </a:prstGeom>
          <a:solidFill>
            <a:schemeClr val="tx2">
              <a:lumMod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8" name="TextBox 37">
            <a:extLst>
              <a:ext uri="{FF2B5EF4-FFF2-40B4-BE49-F238E27FC236}">
                <a16:creationId xmlns:a16="http://schemas.microsoft.com/office/drawing/2014/main" id="{202FE5A8-2743-5EA7-7B2D-29EFF8896C05}"/>
              </a:ext>
            </a:extLst>
          </p:cNvPr>
          <p:cNvSpPr txBox="1"/>
          <p:nvPr/>
        </p:nvSpPr>
        <p:spPr>
          <a:xfrm>
            <a:off x="3003251" y="3693927"/>
            <a:ext cx="537096" cy="307777"/>
          </a:xfrm>
          <a:prstGeom prst="rect">
            <a:avLst/>
          </a:prstGeom>
          <a:noFill/>
        </p:spPr>
        <p:txBody>
          <a:bodyPr wrap="square" rtlCol="0">
            <a:spAutoFit/>
          </a:bodyPr>
          <a:lstStyle/>
          <a:p>
            <a:r>
              <a:rPr lang="hr-HR" sz="1400" dirty="0">
                <a:latin typeface="Arial Nova Cond Light" panose="020B0306020202020204" pitchFamily="34" charset="0"/>
              </a:rPr>
              <a:t>6%</a:t>
            </a:r>
          </a:p>
        </p:txBody>
      </p:sp>
      <p:sp>
        <p:nvSpPr>
          <p:cNvPr id="39" name="Rectangle 38">
            <a:extLst>
              <a:ext uri="{FF2B5EF4-FFF2-40B4-BE49-F238E27FC236}">
                <a16:creationId xmlns:a16="http://schemas.microsoft.com/office/drawing/2014/main" id="{3A4E76A5-F3CB-9ABA-AB64-3125DED35C4D}"/>
              </a:ext>
            </a:extLst>
          </p:cNvPr>
          <p:cNvSpPr/>
          <p:nvPr/>
        </p:nvSpPr>
        <p:spPr>
          <a:xfrm>
            <a:off x="4949758" y="2409419"/>
            <a:ext cx="360040" cy="688904"/>
          </a:xfrm>
          <a:prstGeom prst="rect">
            <a:avLst/>
          </a:prstGeom>
          <a:solidFill>
            <a:srgbClr val="2F46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0" name="TextBox 39">
            <a:extLst>
              <a:ext uri="{FF2B5EF4-FFF2-40B4-BE49-F238E27FC236}">
                <a16:creationId xmlns:a16="http://schemas.microsoft.com/office/drawing/2014/main" id="{63034090-794F-3021-7EBA-D9A9C14904F4}"/>
              </a:ext>
            </a:extLst>
          </p:cNvPr>
          <p:cNvSpPr txBox="1"/>
          <p:nvPr/>
        </p:nvSpPr>
        <p:spPr>
          <a:xfrm>
            <a:off x="4903685" y="2603370"/>
            <a:ext cx="537096"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93%</a:t>
            </a:r>
          </a:p>
        </p:txBody>
      </p:sp>
      <p:sp>
        <p:nvSpPr>
          <p:cNvPr id="41" name="Rectangle 40">
            <a:extLst>
              <a:ext uri="{FF2B5EF4-FFF2-40B4-BE49-F238E27FC236}">
                <a16:creationId xmlns:a16="http://schemas.microsoft.com/office/drawing/2014/main" id="{D10E066F-D87C-9A6B-ECFA-E155E7D1E130}"/>
              </a:ext>
            </a:extLst>
          </p:cNvPr>
          <p:cNvSpPr/>
          <p:nvPr/>
        </p:nvSpPr>
        <p:spPr>
          <a:xfrm>
            <a:off x="4949758" y="3147149"/>
            <a:ext cx="360040" cy="3399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2" name="TextBox 41">
            <a:extLst>
              <a:ext uri="{FF2B5EF4-FFF2-40B4-BE49-F238E27FC236}">
                <a16:creationId xmlns:a16="http://schemas.microsoft.com/office/drawing/2014/main" id="{D0B5DB98-FB1C-13AF-A222-91894D88D707}"/>
              </a:ext>
            </a:extLst>
          </p:cNvPr>
          <p:cNvSpPr txBox="1"/>
          <p:nvPr/>
        </p:nvSpPr>
        <p:spPr>
          <a:xfrm>
            <a:off x="4946836" y="3144917"/>
            <a:ext cx="537096"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6%</a:t>
            </a:r>
          </a:p>
        </p:txBody>
      </p:sp>
      <p:sp>
        <p:nvSpPr>
          <p:cNvPr id="43" name="Rectangle 42">
            <a:extLst>
              <a:ext uri="{FF2B5EF4-FFF2-40B4-BE49-F238E27FC236}">
                <a16:creationId xmlns:a16="http://schemas.microsoft.com/office/drawing/2014/main" id="{306624D2-074E-F4EF-6F8E-ED7921D05211}"/>
              </a:ext>
            </a:extLst>
          </p:cNvPr>
          <p:cNvSpPr/>
          <p:nvPr/>
        </p:nvSpPr>
        <p:spPr>
          <a:xfrm>
            <a:off x="4946836" y="3534119"/>
            <a:ext cx="360040" cy="688904"/>
          </a:xfrm>
          <a:prstGeom prst="rect">
            <a:avLst/>
          </a:prstGeom>
          <a:solidFill>
            <a:schemeClr val="tx2">
              <a:lumMod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4" name="TextBox 43">
            <a:extLst>
              <a:ext uri="{FF2B5EF4-FFF2-40B4-BE49-F238E27FC236}">
                <a16:creationId xmlns:a16="http://schemas.microsoft.com/office/drawing/2014/main" id="{DAEC1E7E-72F1-E0AD-F7A1-81DFB36A674F}"/>
              </a:ext>
            </a:extLst>
          </p:cNvPr>
          <p:cNvSpPr txBox="1"/>
          <p:nvPr/>
        </p:nvSpPr>
        <p:spPr>
          <a:xfrm>
            <a:off x="4946836" y="3693927"/>
            <a:ext cx="537096" cy="307777"/>
          </a:xfrm>
          <a:prstGeom prst="rect">
            <a:avLst/>
          </a:prstGeom>
          <a:noFill/>
        </p:spPr>
        <p:txBody>
          <a:bodyPr wrap="square" rtlCol="0">
            <a:spAutoFit/>
          </a:bodyPr>
          <a:lstStyle/>
          <a:p>
            <a:r>
              <a:rPr lang="hr-HR" sz="1400" dirty="0">
                <a:latin typeface="Arial Nova Cond Light" panose="020B0306020202020204" pitchFamily="34" charset="0"/>
              </a:rPr>
              <a:t>1%</a:t>
            </a:r>
          </a:p>
        </p:txBody>
      </p:sp>
      <p:sp>
        <p:nvSpPr>
          <p:cNvPr id="45" name="Rectangle 44">
            <a:extLst>
              <a:ext uri="{FF2B5EF4-FFF2-40B4-BE49-F238E27FC236}">
                <a16:creationId xmlns:a16="http://schemas.microsoft.com/office/drawing/2014/main" id="{22D94195-34FC-2C81-F633-42F22AED8247}"/>
              </a:ext>
            </a:extLst>
          </p:cNvPr>
          <p:cNvSpPr/>
          <p:nvPr/>
        </p:nvSpPr>
        <p:spPr>
          <a:xfrm>
            <a:off x="6916908" y="2409419"/>
            <a:ext cx="360040" cy="688904"/>
          </a:xfrm>
          <a:prstGeom prst="rect">
            <a:avLst/>
          </a:prstGeom>
          <a:solidFill>
            <a:srgbClr val="2F46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6" name="TextBox 45">
            <a:extLst>
              <a:ext uri="{FF2B5EF4-FFF2-40B4-BE49-F238E27FC236}">
                <a16:creationId xmlns:a16="http://schemas.microsoft.com/office/drawing/2014/main" id="{279DE7E6-4C90-73FF-9957-DC86B4CAF8B6}"/>
              </a:ext>
            </a:extLst>
          </p:cNvPr>
          <p:cNvSpPr txBox="1"/>
          <p:nvPr/>
        </p:nvSpPr>
        <p:spPr>
          <a:xfrm>
            <a:off x="6870835" y="2603370"/>
            <a:ext cx="537096"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96%</a:t>
            </a:r>
          </a:p>
        </p:txBody>
      </p:sp>
      <p:sp>
        <p:nvSpPr>
          <p:cNvPr id="47" name="Rectangle 46">
            <a:extLst>
              <a:ext uri="{FF2B5EF4-FFF2-40B4-BE49-F238E27FC236}">
                <a16:creationId xmlns:a16="http://schemas.microsoft.com/office/drawing/2014/main" id="{4DBAA845-2E1C-2F8B-17A2-5621548E095F}"/>
              </a:ext>
            </a:extLst>
          </p:cNvPr>
          <p:cNvSpPr/>
          <p:nvPr/>
        </p:nvSpPr>
        <p:spPr>
          <a:xfrm>
            <a:off x="6916908" y="3147149"/>
            <a:ext cx="360040" cy="3399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8" name="TextBox 47">
            <a:extLst>
              <a:ext uri="{FF2B5EF4-FFF2-40B4-BE49-F238E27FC236}">
                <a16:creationId xmlns:a16="http://schemas.microsoft.com/office/drawing/2014/main" id="{83599364-97DD-67B3-73A4-E70851242501}"/>
              </a:ext>
            </a:extLst>
          </p:cNvPr>
          <p:cNvSpPr txBox="1"/>
          <p:nvPr/>
        </p:nvSpPr>
        <p:spPr>
          <a:xfrm>
            <a:off x="6913986" y="3144917"/>
            <a:ext cx="537096"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4%</a:t>
            </a:r>
          </a:p>
        </p:txBody>
      </p:sp>
      <p:sp>
        <p:nvSpPr>
          <p:cNvPr id="49" name="Rectangle 48">
            <a:extLst>
              <a:ext uri="{FF2B5EF4-FFF2-40B4-BE49-F238E27FC236}">
                <a16:creationId xmlns:a16="http://schemas.microsoft.com/office/drawing/2014/main" id="{C61F30F4-81CA-69FC-4DBE-99F6C4D4B52F}"/>
              </a:ext>
            </a:extLst>
          </p:cNvPr>
          <p:cNvSpPr/>
          <p:nvPr/>
        </p:nvSpPr>
        <p:spPr>
          <a:xfrm>
            <a:off x="6913986" y="3534119"/>
            <a:ext cx="360040" cy="688904"/>
          </a:xfrm>
          <a:prstGeom prst="rect">
            <a:avLst/>
          </a:prstGeom>
          <a:solidFill>
            <a:schemeClr val="tx2">
              <a:lumMod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0" name="TextBox 49">
            <a:extLst>
              <a:ext uri="{FF2B5EF4-FFF2-40B4-BE49-F238E27FC236}">
                <a16:creationId xmlns:a16="http://schemas.microsoft.com/office/drawing/2014/main" id="{B073A3E0-8C1C-6C0E-B73D-C0AF57DEF032}"/>
              </a:ext>
            </a:extLst>
          </p:cNvPr>
          <p:cNvSpPr txBox="1"/>
          <p:nvPr/>
        </p:nvSpPr>
        <p:spPr>
          <a:xfrm>
            <a:off x="6913986" y="3693927"/>
            <a:ext cx="537096" cy="307777"/>
          </a:xfrm>
          <a:prstGeom prst="rect">
            <a:avLst/>
          </a:prstGeom>
          <a:noFill/>
        </p:spPr>
        <p:txBody>
          <a:bodyPr wrap="square" rtlCol="0">
            <a:spAutoFit/>
          </a:bodyPr>
          <a:lstStyle/>
          <a:p>
            <a:r>
              <a:rPr lang="hr-HR" sz="1400" dirty="0">
                <a:latin typeface="Arial Nova Cond Light" panose="020B0306020202020204" pitchFamily="34" charset="0"/>
              </a:rPr>
              <a:t>1%</a:t>
            </a:r>
          </a:p>
        </p:txBody>
      </p:sp>
      <p:sp>
        <p:nvSpPr>
          <p:cNvPr id="51" name="Rectangle 50">
            <a:extLst>
              <a:ext uri="{FF2B5EF4-FFF2-40B4-BE49-F238E27FC236}">
                <a16:creationId xmlns:a16="http://schemas.microsoft.com/office/drawing/2014/main" id="{0983C220-E3B3-2DC8-532B-5DB4037D0C78}"/>
              </a:ext>
            </a:extLst>
          </p:cNvPr>
          <p:cNvSpPr/>
          <p:nvPr/>
        </p:nvSpPr>
        <p:spPr>
          <a:xfrm>
            <a:off x="8986389" y="2409419"/>
            <a:ext cx="360040" cy="688904"/>
          </a:xfrm>
          <a:prstGeom prst="rect">
            <a:avLst/>
          </a:prstGeom>
          <a:solidFill>
            <a:srgbClr val="2F46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2" name="TextBox 51">
            <a:extLst>
              <a:ext uri="{FF2B5EF4-FFF2-40B4-BE49-F238E27FC236}">
                <a16:creationId xmlns:a16="http://schemas.microsoft.com/office/drawing/2014/main" id="{BF86DFF9-00E6-B1E1-BF5A-5B6EEADFCB7E}"/>
              </a:ext>
            </a:extLst>
          </p:cNvPr>
          <p:cNvSpPr txBox="1"/>
          <p:nvPr/>
        </p:nvSpPr>
        <p:spPr>
          <a:xfrm>
            <a:off x="8940316" y="2603370"/>
            <a:ext cx="537096"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97%</a:t>
            </a:r>
          </a:p>
        </p:txBody>
      </p:sp>
      <p:sp>
        <p:nvSpPr>
          <p:cNvPr id="53" name="Rectangle 52">
            <a:extLst>
              <a:ext uri="{FF2B5EF4-FFF2-40B4-BE49-F238E27FC236}">
                <a16:creationId xmlns:a16="http://schemas.microsoft.com/office/drawing/2014/main" id="{82BE63B2-20C4-02C4-C568-3F1F78868CF9}"/>
              </a:ext>
            </a:extLst>
          </p:cNvPr>
          <p:cNvSpPr/>
          <p:nvPr/>
        </p:nvSpPr>
        <p:spPr>
          <a:xfrm>
            <a:off x="8986389" y="3147149"/>
            <a:ext cx="360040" cy="3399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4" name="TextBox 53">
            <a:extLst>
              <a:ext uri="{FF2B5EF4-FFF2-40B4-BE49-F238E27FC236}">
                <a16:creationId xmlns:a16="http://schemas.microsoft.com/office/drawing/2014/main" id="{FC9ED650-EC77-E616-4ECF-0DA48B2B31C9}"/>
              </a:ext>
            </a:extLst>
          </p:cNvPr>
          <p:cNvSpPr txBox="1"/>
          <p:nvPr/>
        </p:nvSpPr>
        <p:spPr>
          <a:xfrm>
            <a:off x="8983467" y="3144917"/>
            <a:ext cx="537096"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2%</a:t>
            </a:r>
          </a:p>
        </p:txBody>
      </p:sp>
      <p:sp>
        <p:nvSpPr>
          <p:cNvPr id="55" name="Rectangle 54">
            <a:extLst>
              <a:ext uri="{FF2B5EF4-FFF2-40B4-BE49-F238E27FC236}">
                <a16:creationId xmlns:a16="http://schemas.microsoft.com/office/drawing/2014/main" id="{E4861B2F-C128-51F1-D687-AD8944BBFE12}"/>
              </a:ext>
            </a:extLst>
          </p:cNvPr>
          <p:cNvSpPr/>
          <p:nvPr/>
        </p:nvSpPr>
        <p:spPr>
          <a:xfrm>
            <a:off x="8983467" y="3534119"/>
            <a:ext cx="360040" cy="688904"/>
          </a:xfrm>
          <a:prstGeom prst="rect">
            <a:avLst/>
          </a:prstGeom>
          <a:solidFill>
            <a:schemeClr val="tx2">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6" name="TextBox 55">
            <a:extLst>
              <a:ext uri="{FF2B5EF4-FFF2-40B4-BE49-F238E27FC236}">
                <a16:creationId xmlns:a16="http://schemas.microsoft.com/office/drawing/2014/main" id="{98CFE045-FCDD-18B9-5F19-2043DDBC7EB2}"/>
              </a:ext>
            </a:extLst>
          </p:cNvPr>
          <p:cNvSpPr txBox="1"/>
          <p:nvPr/>
        </p:nvSpPr>
        <p:spPr>
          <a:xfrm>
            <a:off x="8983467" y="3693927"/>
            <a:ext cx="537096" cy="307777"/>
          </a:xfrm>
          <a:prstGeom prst="rect">
            <a:avLst/>
          </a:prstGeom>
          <a:noFill/>
        </p:spPr>
        <p:txBody>
          <a:bodyPr wrap="square" rtlCol="0">
            <a:spAutoFit/>
          </a:bodyPr>
          <a:lstStyle/>
          <a:p>
            <a:r>
              <a:rPr lang="hr-HR" sz="1400" dirty="0">
                <a:latin typeface="Arial Nova Cond Light" panose="020B0306020202020204" pitchFamily="34" charset="0"/>
              </a:rPr>
              <a:t>1%</a:t>
            </a:r>
          </a:p>
        </p:txBody>
      </p:sp>
      <p:sp>
        <p:nvSpPr>
          <p:cNvPr id="57" name="Rectangle 56">
            <a:extLst>
              <a:ext uri="{FF2B5EF4-FFF2-40B4-BE49-F238E27FC236}">
                <a16:creationId xmlns:a16="http://schemas.microsoft.com/office/drawing/2014/main" id="{AB1B0629-B079-A1AB-D257-BFD032133E1D}"/>
              </a:ext>
            </a:extLst>
          </p:cNvPr>
          <p:cNvSpPr/>
          <p:nvPr/>
        </p:nvSpPr>
        <p:spPr>
          <a:xfrm>
            <a:off x="11097617" y="2409419"/>
            <a:ext cx="360040" cy="688904"/>
          </a:xfrm>
          <a:prstGeom prst="rect">
            <a:avLst/>
          </a:prstGeom>
          <a:solidFill>
            <a:srgbClr val="2F46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8" name="TextBox 57">
            <a:extLst>
              <a:ext uri="{FF2B5EF4-FFF2-40B4-BE49-F238E27FC236}">
                <a16:creationId xmlns:a16="http://schemas.microsoft.com/office/drawing/2014/main" id="{646A2748-C000-0172-AA8D-FF28D042B3B8}"/>
              </a:ext>
            </a:extLst>
          </p:cNvPr>
          <p:cNvSpPr txBox="1"/>
          <p:nvPr/>
        </p:nvSpPr>
        <p:spPr>
          <a:xfrm>
            <a:off x="11051544" y="2603370"/>
            <a:ext cx="537096"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96%</a:t>
            </a:r>
          </a:p>
        </p:txBody>
      </p:sp>
      <p:sp>
        <p:nvSpPr>
          <p:cNvPr id="59" name="Rectangle 58">
            <a:extLst>
              <a:ext uri="{FF2B5EF4-FFF2-40B4-BE49-F238E27FC236}">
                <a16:creationId xmlns:a16="http://schemas.microsoft.com/office/drawing/2014/main" id="{6163643A-5C5F-2EF7-81EC-53B3C6409361}"/>
              </a:ext>
            </a:extLst>
          </p:cNvPr>
          <p:cNvSpPr/>
          <p:nvPr/>
        </p:nvSpPr>
        <p:spPr>
          <a:xfrm>
            <a:off x="11097617" y="3147149"/>
            <a:ext cx="360040" cy="3399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0" name="TextBox 59">
            <a:extLst>
              <a:ext uri="{FF2B5EF4-FFF2-40B4-BE49-F238E27FC236}">
                <a16:creationId xmlns:a16="http://schemas.microsoft.com/office/drawing/2014/main" id="{B4526A7A-75D5-6C01-A16A-361BBAF49154}"/>
              </a:ext>
            </a:extLst>
          </p:cNvPr>
          <p:cNvSpPr txBox="1"/>
          <p:nvPr/>
        </p:nvSpPr>
        <p:spPr>
          <a:xfrm>
            <a:off x="11094695" y="3144917"/>
            <a:ext cx="537096"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3%</a:t>
            </a:r>
          </a:p>
        </p:txBody>
      </p:sp>
      <p:sp>
        <p:nvSpPr>
          <p:cNvPr id="61" name="Rectangle 60">
            <a:extLst>
              <a:ext uri="{FF2B5EF4-FFF2-40B4-BE49-F238E27FC236}">
                <a16:creationId xmlns:a16="http://schemas.microsoft.com/office/drawing/2014/main" id="{F2A64BF3-BEAF-EF3D-AAAD-06580CE58390}"/>
              </a:ext>
            </a:extLst>
          </p:cNvPr>
          <p:cNvSpPr/>
          <p:nvPr/>
        </p:nvSpPr>
        <p:spPr>
          <a:xfrm>
            <a:off x="11094695" y="3534119"/>
            <a:ext cx="360040" cy="688904"/>
          </a:xfrm>
          <a:prstGeom prst="rect">
            <a:avLst/>
          </a:prstGeom>
          <a:solidFill>
            <a:schemeClr val="tx2">
              <a:lumMod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2" name="TextBox 61">
            <a:extLst>
              <a:ext uri="{FF2B5EF4-FFF2-40B4-BE49-F238E27FC236}">
                <a16:creationId xmlns:a16="http://schemas.microsoft.com/office/drawing/2014/main" id="{C35C4112-7195-3A8A-CD3B-6D0C09EAD0F6}"/>
              </a:ext>
            </a:extLst>
          </p:cNvPr>
          <p:cNvSpPr txBox="1"/>
          <p:nvPr/>
        </p:nvSpPr>
        <p:spPr>
          <a:xfrm>
            <a:off x="11094695" y="3693927"/>
            <a:ext cx="537096" cy="307777"/>
          </a:xfrm>
          <a:prstGeom prst="rect">
            <a:avLst/>
          </a:prstGeom>
          <a:noFill/>
        </p:spPr>
        <p:txBody>
          <a:bodyPr wrap="square" rtlCol="0">
            <a:spAutoFit/>
          </a:bodyPr>
          <a:lstStyle/>
          <a:p>
            <a:r>
              <a:rPr lang="hr-HR" sz="1400" dirty="0">
                <a:latin typeface="Arial Nova Cond Light" panose="020B0306020202020204" pitchFamily="34" charset="0"/>
              </a:rPr>
              <a:t>2%</a:t>
            </a:r>
          </a:p>
        </p:txBody>
      </p:sp>
      <p:sp>
        <p:nvSpPr>
          <p:cNvPr id="65" name="Google Shape;5852;p154">
            <a:extLst>
              <a:ext uri="{FF2B5EF4-FFF2-40B4-BE49-F238E27FC236}">
                <a16:creationId xmlns:a16="http://schemas.microsoft.com/office/drawing/2014/main" id="{CB4CF844-A859-9F9B-DACE-62A201CCCDD6}"/>
              </a:ext>
            </a:extLst>
          </p:cNvPr>
          <p:cNvSpPr txBox="1"/>
          <p:nvPr/>
        </p:nvSpPr>
        <p:spPr>
          <a:xfrm>
            <a:off x="3003251" y="4237308"/>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4,4</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66" name="Google Shape;5852;p154">
            <a:extLst>
              <a:ext uri="{FF2B5EF4-FFF2-40B4-BE49-F238E27FC236}">
                <a16:creationId xmlns:a16="http://schemas.microsoft.com/office/drawing/2014/main" id="{C4420D1D-7257-6A7B-D9DA-F9B40EDE21FD}"/>
              </a:ext>
            </a:extLst>
          </p:cNvPr>
          <p:cNvSpPr txBox="1"/>
          <p:nvPr/>
        </p:nvSpPr>
        <p:spPr>
          <a:xfrm>
            <a:off x="4946836" y="4235383"/>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4,6</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67" name="Google Shape;5852;p154">
            <a:extLst>
              <a:ext uri="{FF2B5EF4-FFF2-40B4-BE49-F238E27FC236}">
                <a16:creationId xmlns:a16="http://schemas.microsoft.com/office/drawing/2014/main" id="{61918CDE-8F29-74FB-3468-D2FDC65D2E03}"/>
              </a:ext>
            </a:extLst>
          </p:cNvPr>
          <p:cNvSpPr txBox="1"/>
          <p:nvPr/>
        </p:nvSpPr>
        <p:spPr>
          <a:xfrm>
            <a:off x="6918446" y="4232618"/>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4,7</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68" name="Google Shape;5852;p154">
            <a:extLst>
              <a:ext uri="{FF2B5EF4-FFF2-40B4-BE49-F238E27FC236}">
                <a16:creationId xmlns:a16="http://schemas.microsoft.com/office/drawing/2014/main" id="{5AB5A7CF-816E-7D40-FF0D-71935586C155}"/>
              </a:ext>
            </a:extLst>
          </p:cNvPr>
          <p:cNvSpPr txBox="1"/>
          <p:nvPr/>
        </p:nvSpPr>
        <p:spPr>
          <a:xfrm>
            <a:off x="8981506" y="4245024"/>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4,7</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69" name="Google Shape;5852;p154">
            <a:extLst>
              <a:ext uri="{FF2B5EF4-FFF2-40B4-BE49-F238E27FC236}">
                <a16:creationId xmlns:a16="http://schemas.microsoft.com/office/drawing/2014/main" id="{096BC5E4-970A-54CD-A136-E9B4F7636E95}"/>
              </a:ext>
            </a:extLst>
          </p:cNvPr>
          <p:cNvSpPr txBox="1"/>
          <p:nvPr/>
        </p:nvSpPr>
        <p:spPr>
          <a:xfrm>
            <a:off x="11092206" y="4232618"/>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4,7</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70" name="Text Placeholder 3">
            <a:extLst>
              <a:ext uri="{FF2B5EF4-FFF2-40B4-BE49-F238E27FC236}">
                <a16:creationId xmlns:a16="http://schemas.microsoft.com/office/drawing/2014/main" id="{1D07CB26-D47A-88E9-4C41-92C9E0773CA5}"/>
              </a:ext>
            </a:extLst>
          </p:cNvPr>
          <p:cNvSpPr txBox="1">
            <a:spLocks/>
          </p:cNvSpPr>
          <p:nvPr/>
        </p:nvSpPr>
        <p:spPr>
          <a:xfrm>
            <a:off x="1343472" y="6292337"/>
            <a:ext cx="9181020" cy="369332"/>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P1</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U kojoj mjeri je po Vama važna uloga oca (muškog roditelj) u sljedećim fazama odrastanja djeteta?</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Baza: Svi ispitanici N=600</a:t>
            </a:r>
          </a:p>
        </p:txBody>
      </p:sp>
      <p:sp>
        <p:nvSpPr>
          <p:cNvPr id="72" name="Text Placeholder 3">
            <a:extLst>
              <a:ext uri="{FF2B5EF4-FFF2-40B4-BE49-F238E27FC236}">
                <a16:creationId xmlns:a16="http://schemas.microsoft.com/office/drawing/2014/main" id="{8DD99CEB-2EDC-E557-6CC4-143E910B2EFC}"/>
              </a:ext>
            </a:extLst>
          </p:cNvPr>
          <p:cNvSpPr txBox="1">
            <a:spLocks/>
          </p:cNvSpPr>
          <p:nvPr/>
        </p:nvSpPr>
        <p:spPr>
          <a:xfrm>
            <a:off x="1624610" y="4715562"/>
            <a:ext cx="3753548" cy="261610"/>
          </a:xfrm>
          <a:prstGeom prst="rect">
            <a:avLst/>
          </a:prstGeom>
          <a:noFill/>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b="0" i="0" kern="1200" cap="none">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200" kern="1200" cap="none">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200" kern="1200" cap="none">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cap="none">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cap="none">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300"/>
              </a:spcBef>
              <a:spcAft>
                <a:spcPts val="300"/>
              </a:spcAft>
              <a:buClr>
                <a:prstClr val="black">
                  <a:lumMod val="65000"/>
                  <a:lumOff val="35000"/>
                </a:prstClr>
              </a:buClr>
              <a:buSzPct val="100000"/>
              <a:buFont typeface="Arial" panose="020B0604020202020204" pitchFamily="34" charset="0"/>
              <a:buNone/>
              <a:tabLst/>
              <a:defRPr/>
            </a:pPr>
            <a:r>
              <a:rPr kumimoji="0" lang="hr-HR"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rPr>
              <a:t>Žene u većoj mjeri smatraju da je uloga oca u prve tri godine djeteta važna.</a:t>
            </a:r>
            <a:endParaRPr kumimoji="0" lang="en-US" sz="1100" b="0" i="0" u="none" strike="noStrike" kern="1200" cap="none" spc="0" normalizeH="0" baseline="0" noProof="0" dirty="0">
              <a:ln>
                <a:noFill/>
              </a:ln>
              <a:solidFill>
                <a:schemeClr val="accent2">
                  <a:lumMod val="50000"/>
                </a:schemeClr>
              </a:solidFill>
              <a:effectLst/>
              <a:uLnTx/>
              <a:uFillTx/>
              <a:latin typeface="Arial Nova Cond Light" panose="020B0306020202020204" pitchFamily="34" charset="0"/>
            </a:endParaRPr>
          </a:p>
        </p:txBody>
      </p:sp>
    </p:spTree>
    <p:extLst>
      <p:ext uri="{BB962C8B-B14F-4D97-AF65-F5344CB8AC3E}">
        <p14:creationId xmlns:p14="http://schemas.microsoft.com/office/powerpoint/2010/main" val="423791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m 70">
            <a:extLst>
              <a:ext uri="{FF2B5EF4-FFF2-40B4-BE49-F238E27FC236}">
                <a16:creationId xmlns:a16="http://schemas.microsoft.com/office/drawing/2014/main" id="{BCB25A7C-5A10-75C9-DDA6-AAE4225D334B}"/>
              </a:ext>
            </a:extLst>
          </p:cNvPr>
          <p:cNvGraphicFramePr/>
          <p:nvPr>
            <p:custDataLst>
              <p:tags r:id="rId1"/>
            </p:custDataLst>
            <p:extLst>
              <p:ext uri="{D42A27DB-BD31-4B8C-83A1-F6EECF244321}">
                <p14:modId xmlns:p14="http://schemas.microsoft.com/office/powerpoint/2010/main" val="3732442070"/>
              </p:ext>
            </p:extLst>
          </p:nvPr>
        </p:nvGraphicFramePr>
        <p:xfrm>
          <a:off x="1718774" y="2010350"/>
          <a:ext cx="1846575" cy="2870901"/>
        </p:xfrm>
        <a:graphic>
          <a:graphicData uri="http://schemas.openxmlformats.org/drawingml/2006/chart">
            <c:chart xmlns:c="http://schemas.openxmlformats.org/drawingml/2006/chart" xmlns:r="http://schemas.openxmlformats.org/officeDocument/2006/relationships" r:id="rId9"/>
          </a:graphicData>
        </a:graphic>
      </p:graphicFrame>
      <p:sp>
        <p:nvSpPr>
          <p:cNvPr id="2" name="Slide Number Placeholder 1">
            <a:extLst>
              <a:ext uri="{FF2B5EF4-FFF2-40B4-BE49-F238E27FC236}">
                <a16:creationId xmlns:a16="http://schemas.microsoft.com/office/drawing/2014/main" id="{52205AF7-D576-054C-84B0-B68296AE63F9}"/>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graphicFrame>
        <p:nvGraphicFramePr>
          <p:cNvPr id="3" name="Tabelle 61">
            <a:extLst>
              <a:ext uri="{FF2B5EF4-FFF2-40B4-BE49-F238E27FC236}">
                <a16:creationId xmlns:a16="http://schemas.microsoft.com/office/drawing/2014/main" id="{EAAFD0A2-9EED-72FA-FF6C-002CB70F6B9D}"/>
              </a:ext>
            </a:extLst>
          </p:cNvPr>
          <p:cNvGraphicFramePr>
            <a:graphicFrameLocks noGrp="1"/>
          </p:cNvGraphicFramePr>
          <p:nvPr>
            <p:custDataLst>
              <p:tags r:id="rId2"/>
            </p:custDataLst>
            <p:extLst>
              <p:ext uri="{D42A27DB-BD31-4B8C-83A1-F6EECF244321}">
                <p14:modId xmlns:p14="http://schemas.microsoft.com/office/powerpoint/2010/main" val="3749449636"/>
              </p:ext>
            </p:extLst>
          </p:nvPr>
        </p:nvGraphicFramePr>
        <p:xfrm>
          <a:off x="562950" y="5524142"/>
          <a:ext cx="10165478" cy="294120"/>
        </p:xfrm>
        <a:graphic>
          <a:graphicData uri="http://schemas.openxmlformats.org/drawingml/2006/table">
            <a:tbl>
              <a:tblPr bandRow="1">
                <a:tableStyleId>{7E9639D4-E3E2-4D34-9284-5A2195B3D0D7}</a:tableStyleId>
              </a:tblPr>
              <a:tblGrid>
                <a:gridCol w="1092470">
                  <a:extLst>
                    <a:ext uri="{9D8B030D-6E8A-4147-A177-3AD203B41FA5}">
                      <a16:colId xmlns:a16="http://schemas.microsoft.com/office/drawing/2014/main" val="20000"/>
                    </a:ext>
                  </a:extLst>
                </a:gridCol>
                <a:gridCol w="1836204">
                  <a:extLst>
                    <a:ext uri="{9D8B030D-6E8A-4147-A177-3AD203B41FA5}">
                      <a16:colId xmlns:a16="http://schemas.microsoft.com/office/drawing/2014/main" val="20001"/>
                    </a:ext>
                  </a:extLst>
                </a:gridCol>
                <a:gridCol w="2664296">
                  <a:extLst>
                    <a:ext uri="{9D8B030D-6E8A-4147-A177-3AD203B41FA5}">
                      <a16:colId xmlns:a16="http://schemas.microsoft.com/office/drawing/2014/main" val="2348604880"/>
                    </a:ext>
                  </a:extLst>
                </a:gridCol>
                <a:gridCol w="2304256">
                  <a:extLst>
                    <a:ext uri="{9D8B030D-6E8A-4147-A177-3AD203B41FA5}">
                      <a16:colId xmlns:a16="http://schemas.microsoft.com/office/drawing/2014/main" val="4047050404"/>
                    </a:ext>
                  </a:extLst>
                </a:gridCol>
                <a:gridCol w="2268252">
                  <a:extLst>
                    <a:ext uri="{9D8B030D-6E8A-4147-A177-3AD203B41FA5}">
                      <a16:colId xmlns:a16="http://schemas.microsoft.com/office/drawing/2014/main" val="694027228"/>
                    </a:ext>
                  </a:extLst>
                </a:gridCol>
              </a:tblGrid>
              <a:tr h="236294">
                <a:tc>
                  <a:txBody>
                    <a:bodyPr/>
                    <a:lstStyle/>
                    <a:p>
                      <a:pPr algn="l" fontAlgn="t"/>
                      <a:r>
                        <a:rPr lang="hr-HR" sz="1300" b="0" i="0" u="none" strike="noStrike" dirty="0">
                          <a:solidFill>
                            <a:srgbClr val="000000"/>
                          </a:solidFill>
                          <a:effectLst/>
                          <a:latin typeface="Arial Nova Cond Light" panose="020B0306020202020204" pitchFamily="34" charset="0"/>
                        </a:rPr>
                        <a:t>Legenda</a:t>
                      </a:r>
                      <a:endParaRPr lang="de-DE" sz="1300" b="0" i="0" u="none" strike="noStrike" dirty="0">
                        <a:solidFill>
                          <a:srgbClr val="000000"/>
                        </a:solidFill>
                        <a:effectLst/>
                        <a:latin typeface="Arial Nova Cond Light" panose="020B0306020202020204" pitchFamily="34" charset="0"/>
                      </a:endParaRPr>
                    </a:p>
                  </a:txBody>
                  <a:tcPr marL="12700" marR="12700" marT="127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hr-HR" sz="1300" b="0" i="0" u="none" strike="noStrike" kern="1200" dirty="0">
                          <a:solidFill>
                            <a:schemeClr val="bg1"/>
                          </a:solidFill>
                          <a:effectLst/>
                          <a:latin typeface="Arial Nova Cond Light" panose="020B0306020202020204" pitchFamily="34" charset="0"/>
                          <a:ea typeface="+mn-ea"/>
                          <a:cs typeface="+mn-cs"/>
                        </a:rPr>
                        <a:t>Uloga oca važnija od majčine</a:t>
                      </a:r>
                      <a:endParaRPr lang="de-DE" sz="1300" b="0" i="0" u="none" strike="noStrike" kern="1200" dirty="0">
                        <a:solidFill>
                          <a:schemeClr val="bg1"/>
                        </a:solidFill>
                        <a:effectLst/>
                        <a:latin typeface="Arial Nova Cond Light" panose="020B0306020202020204" pitchFamily="34" charset="0"/>
                        <a:ea typeface="+mn-ea"/>
                        <a:cs typeface="+mn-cs"/>
                      </a:endParaRPr>
                    </a:p>
                  </a:txBody>
                  <a:tcPr marL="48000" marR="48000" marT="48000" marB="4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69C">
                        <a:alpha val="50196"/>
                      </a:srgbClr>
                    </a:solidFill>
                  </a:tcPr>
                </a:tc>
                <a:tc>
                  <a:txBody>
                    <a:bodyPr/>
                    <a:lstStyle/>
                    <a:p>
                      <a:pPr marL="0" algn="ctr" defTabSz="914400" rtl="0" eaLnBrk="1" fontAlgn="b" latinLnBrk="0" hangingPunct="1"/>
                      <a:r>
                        <a:rPr lang="hr-HR" sz="1300" b="0" i="0" u="none" strike="noStrike" kern="1200" dirty="0">
                          <a:solidFill>
                            <a:schemeClr val="bg1"/>
                          </a:solidFill>
                          <a:effectLst/>
                          <a:latin typeface="Arial Nova Cond Light" panose="020B0306020202020204" pitchFamily="34" charset="0"/>
                          <a:ea typeface="+mn-ea"/>
                          <a:cs typeface="+mn-cs"/>
                        </a:rPr>
                        <a:t>Uloga oca jednako važna kao i majčina</a:t>
                      </a:r>
                      <a:endParaRPr lang="de-DE" sz="1300" b="0" i="0" u="none" strike="noStrike" kern="1200" dirty="0">
                        <a:solidFill>
                          <a:schemeClr val="bg1"/>
                        </a:solidFill>
                        <a:effectLst/>
                        <a:latin typeface="Arial Nova Cond Light" panose="020B0306020202020204" pitchFamily="34" charset="0"/>
                        <a:ea typeface="+mn-ea"/>
                        <a:cs typeface="+mn-cs"/>
                      </a:endParaRPr>
                    </a:p>
                  </a:txBody>
                  <a:tcPr marL="48000" marR="48000" marT="48000" marB="4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914400" rtl="0" eaLnBrk="1" fontAlgn="b" latinLnBrk="0" hangingPunct="1"/>
                      <a:r>
                        <a:rPr lang="hr-HR" sz="1300" b="0" i="0" u="none" strike="noStrike" kern="1200" dirty="0">
                          <a:solidFill>
                            <a:schemeClr val="tx1"/>
                          </a:solidFill>
                          <a:effectLst/>
                          <a:latin typeface="Arial Nova Cond Light" panose="020B0306020202020204" pitchFamily="34" charset="0"/>
                          <a:ea typeface="+mn-ea"/>
                          <a:cs typeface="+mn-cs"/>
                        </a:rPr>
                        <a:t>Uloga oca manje važnija od majčine</a:t>
                      </a:r>
                      <a:endParaRPr lang="de-DE" sz="1300" b="0" i="0" u="none" strike="noStrike" kern="1200" dirty="0">
                        <a:solidFill>
                          <a:schemeClr val="tx1"/>
                        </a:solidFill>
                        <a:effectLst/>
                        <a:latin typeface="Arial Nova Cond Light" panose="020B0306020202020204" pitchFamily="34" charset="0"/>
                        <a:ea typeface="+mn-ea"/>
                        <a:cs typeface="+mn-cs"/>
                      </a:endParaRPr>
                    </a:p>
                  </a:txBody>
                  <a:tcPr marL="48000" marR="48000" marT="48000" marB="4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alpha val="27843"/>
                      </a:schemeClr>
                    </a:solidFill>
                  </a:tcPr>
                </a:tc>
                <a:tc>
                  <a:txBody>
                    <a:bodyPr/>
                    <a:lstStyle/>
                    <a:p>
                      <a:pPr marL="0" algn="ctr" defTabSz="914400" rtl="0" eaLnBrk="1" fontAlgn="b" latinLnBrk="0" hangingPunct="1"/>
                      <a:r>
                        <a:rPr lang="hr-HR" sz="1300" b="0" i="0" u="none" strike="noStrike" kern="1200" dirty="0">
                          <a:solidFill>
                            <a:schemeClr val="tx1"/>
                          </a:solidFill>
                          <a:effectLst/>
                          <a:latin typeface="Arial Nova Cond Light" panose="020B0306020202020204" pitchFamily="34" charset="0"/>
                          <a:ea typeface="+mn-ea"/>
                          <a:cs typeface="+mn-cs"/>
                        </a:rPr>
                        <a:t>Prosjek</a:t>
                      </a:r>
                      <a:endParaRPr lang="de-DE" sz="1300" b="0" i="0" u="none" strike="noStrike" kern="1200" dirty="0">
                        <a:solidFill>
                          <a:schemeClr val="tx1"/>
                        </a:solidFill>
                        <a:effectLst/>
                        <a:latin typeface="Arial Nova Cond Light" panose="020B0306020202020204" pitchFamily="34" charset="0"/>
                        <a:ea typeface="+mn-ea"/>
                        <a:cs typeface="+mn-cs"/>
                      </a:endParaRPr>
                    </a:p>
                  </a:txBody>
                  <a:tcPr marL="48000" marR="48000" marT="48000" marB="4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6" name="Titre 3">
            <a:extLst>
              <a:ext uri="{FF2B5EF4-FFF2-40B4-BE49-F238E27FC236}">
                <a16:creationId xmlns:a16="http://schemas.microsoft.com/office/drawing/2014/main" id="{DA5D8A31-84E1-7D84-965B-837EEDD40832}"/>
              </a:ext>
            </a:extLst>
          </p:cNvPr>
          <p:cNvSpPr txBox="1">
            <a:spLocks/>
          </p:cNvSpPr>
          <p:nvPr/>
        </p:nvSpPr>
        <p:spPr>
          <a:xfrm>
            <a:off x="136774" y="206036"/>
            <a:ext cx="9862962" cy="353335"/>
          </a:xfrm>
          <a:prstGeom prst="rect">
            <a:avLst/>
          </a:prstGeom>
        </p:spPr>
        <p:txBody>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rPr>
              <a:t>ODNOS VAŽNOSTI ULOGE OCA I MAJKE U POJEDINIM FAZAMA ODRASTANJA DJETETA</a:t>
            </a:r>
            <a:endParaRPr kumimoji="0" lang="en-US"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endParaRPr>
          </a:p>
        </p:txBody>
      </p:sp>
      <p:sp>
        <p:nvSpPr>
          <p:cNvPr id="7" name="Round Same Side Corner Rectangle 20">
            <a:extLst>
              <a:ext uri="{FF2B5EF4-FFF2-40B4-BE49-F238E27FC236}">
                <a16:creationId xmlns:a16="http://schemas.microsoft.com/office/drawing/2014/main" id="{7351698D-6202-8652-BB2F-4D7A9513393C}"/>
              </a:ext>
            </a:extLst>
          </p:cNvPr>
          <p:cNvSpPr/>
          <p:nvPr/>
        </p:nvSpPr>
        <p:spPr>
          <a:xfrm rot="10800000">
            <a:off x="57460" y="-3"/>
            <a:ext cx="6434584" cy="88073"/>
          </a:xfrm>
          <a:prstGeom prst="round2SameRect">
            <a:avLst>
              <a:gd name="adj1" fmla="val 50000"/>
              <a:gd name="adj2"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a:ea typeface="+mn-ea"/>
              <a:cs typeface="+mn-cs"/>
            </a:endParaRPr>
          </a:p>
        </p:txBody>
      </p:sp>
      <p:graphicFrame>
        <p:nvGraphicFramePr>
          <p:cNvPr id="9" name="Diagramm 70">
            <a:extLst>
              <a:ext uri="{FF2B5EF4-FFF2-40B4-BE49-F238E27FC236}">
                <a16:creationId xmlns:a16="http://schemas.microsoft.com/office/drawing/2014/main" id="{2CAFCE93-7208-97E2-BA14-BF45A8E94D8F}"/>
              </a:ext>
            </a:extLst>
          </p:cNvPr>
          <p:cNvGraphicFramePr/>
          <p:nvPr>
            <p:custDataLst>
              <p:tags r:id="rId3"/>
            </p:custDataLst>
            <p:extLst>
              <p:ext uri="{D42A27DB-BD31-4B8C-83A1-F6EECF244321}">
                <p14:modId xmlns:p14="http://schemas.microsoft.com/office/powerpoint/2010/main" val="1849528507"/>
              </p:ext>
            </p:extLst>
          </p:nvPr>
        </p:nvGraphicFramePr>
        <p:xfrm>
          <a:off x="3611724" y="2008425"/>
          <a:ext cx="1846575" cy="287090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Diagramm 70">
            <a:extLst>
              <a:ext uri="{FF2B5EF4-FFF2-40B4-BE49-F238E27FC236}">
                <a16:creationId xmlns:a16="http://schemas.microsoft.com/office/drawing/2014/main" id="{0CF4D4F9-8E9E-3CC6-AC48-93440B6D6F65}"/>
              </a:ext>
            </a:extLst>
          </p:cNvPr>
          <p:cNvGraphicFramePr/>
          <p:nvPr>
            <p:custDataLst>
              <p:tags r:id="rId4"/>
            </p:custDataLst>
            <p:extLst>
              <p:ext uri="{D42A27DB-BD31-4B8C-83A1-F6EECF244321}">
                <p14:modId xmlns:p14="http://schemas.microsoft.com/office/powerpoint/2010/main" val="4055276708"/>
              </p:ext>
            </p:extLst>
          </p:nvPr>
        </p:nvGraphicFramePr>
        <p:xfrm>
          <a:off x="5509565" y="2024765"/>
          <a:ext cx="1846575" cy="287090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1" name="Diagramm 70">
            <a:extLst>
              <a:ext uri="{FF2B5EF4-FFF2-40B4-BE49-F238E27FC236}">
                <a16:creationId xmlns:a16="http://schemas.microsoft.com/office/drawing/2014/main" id="{07B84F3A-45C4-5C16-6D29-C6EC145E60AD}"/>
              </a:ext>
            </a:extLst>
          </p:cNvPr>
          <p:cNvGraphicFramePr/>
          <p:nvPr>
            <p:custDataLst>
              <p:tags r:id="rId5"/>
            </p:custDataLst>
            <p:extLst>
              <p:ext uri="{D42A27DB-BD31-4B8C-83A1-F6EECF244321}">
                <p14:modId xmlns:p14="http://schemas.microsoft.com/office/powerpoint/2010/main" val="2246051991"/>
              </p:ext>
            </p:extLst>
          </p:nvPr>
        </p:nvGraphicFramePr>
        <p:xfrm>
          <a:off x="7572164" y="2018066"/>
          <a:ext cx="1846575" cy="287090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2" name="Diagramm 70">
            <a:extLst>
              <a:ext uri="{FF2B5EF4-FFF2-40B4-BE49-F238E27FC236}">
                <a16:creationId xmlns:a16="http://schemas.microsoft.com/office/drawing/2014/main" id="{99E20D9A-89DE-AD72-227B-E4E5D9C7F543}"/>
              </a:ext>
            </a:extLst>
          </p:cNvPr>
          <p:cNvGraphicFramePr/>
          <p:nvPr>
            <p:custDataLst>
              <p:tags r:id="rId6"/>
            </p:custDataLst>
            <p:extLst>
              <p:ext uri="{D42A27DB-BD31-4B8C-83A1-F6EECF244321}">
                <p14:modId xmlns:p14="http://schemas.microsoft.com/office/powerpoint/2010/main" val="1450612395"/>
              </p:ext>
            </p:extLst>
          </p:nvPr>
        </p:nvGraphicFramePr>
        <p:xfrm>
          <a:off x="9634577" y="2008424"/>
          <a:ext cx="1846575" cy="2870901"/>
        </p:xfrm>
        <a:graphic>
          <a:graphicData uri="http://schemas.openxmlformats.org/drawingml/2006/chart">
            <c:chart xmlns:c="http://schemas.openxmlformats.org/drawingml/2006/chart" xmlns:r="http://schemas.openxmlformats.org/officeDocument/2006/relationships" r:id="rId13"/>
          </a:graphicData>
        </a:graphic>
      </p:graphicFrame>
      <p:sp>
        <p:nvSpPr>
          <p:cNvPr id="13" name="Espace réservé du texte 16">
            <a:extLst>
              <a:ext uri="{FF2B5EF4-FFF2-40B4-BE49-F238E27FC236}">
                <a16:creationId xmlns:a16="http://schemas.microsoft.com/office/drawing/2014/main" id="{5E0B52F2-D1F7-B580-B6CD-428FC58FD335}"/>
              </a:ext>
            </a:extLst>
          </p:cNvPr>
          <p:cNvSpPr txBox="1">
            <a:spLocks/>
          </p:cNvSpPr>
          <p:nvPr/>
        </p:nvSpPr>
        <p:spPr>
          <a:xfrm>
            <a:off x="68696" y="584245"/>
            <a:ext cx="11643928" cy="707886"/>
          </a:xfrm>
          <a:prstGeom prst="rect">
            <a:avLst/>
          </a:prstGeom>
          <a:no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marR="0" lvl="0" indent="-85725"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Char char=" "/>
              <a:tabLst/>
              <a:defRPr/>
            </a:pPr>
            <a:r>
              <a:rPr kumimoji="0" lang="hr-HR" sz="1800" b="0" i="0" u="none" strike="noStrike" kern="1200" cap="none" spc="0" normalizeH="0" baseline="0" noProof="0" dirty="0">
                <a:ln>
                  <a:noFill/>
                </a:ln>
                <a:solidFill>
                  <a:prstClr val="black">
                    <a:lumMod val="85000"/>
                    <a:lumOff val="15000"/>
                  </a:prstClr>
                </a:solidFill>
                <a:effectLst/>
                <a:uLnTx/>
                <a:uFillTx/>
                <a:latin typeface="Arial Nova Cond Light" panose="020B0306020202020204" pitchFamily="34" charset="0"/>
                <a:ea typeface="+mn-ea"/>
                <a:cs typeface="+mn-cs"/>
              </a:rPr>
              <a:t>Percepcija usporedbe važnosti oca i majke u odrastanju djeteta mijenja se ovisno o dobi djeteta. Do 3. godine starosti djeteta majka se smatra nešto važnijom, od 4. do 12. godine važnost je percipirana podjednakom, a nakon 13. godine raste i percepcija važnosti uloge oca.</a:t>
            </a:r>
            <a:endParaRPr kumimoji="0" lang="en-US" sz="20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15" name="Google Shape;5852;p154">
            <a:extLst>
              <a:ext uri="{FF2B5EF4-FFF2-40B4-BE49-F238E27FC236}">
                <a16:creationId xmlns:a16="http://schemas.microsoft.com/office/drawing/2014/main" id="{DADF2798-4E01-907F-7DBE-AF1830B67289}"/>
              </a:ext>
            </a:extLst>
          </p:cNvPr>
          <p:cNvSpPr txBox="1"/>
          <p:nvPr/>
        </p:nvSpPr>
        <p:spPr>
          <a:xfrm>
            <a:off x="1613913" y="1774672"/>
            <a:ext cx="1795772"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U prvih godinu dana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16" name="Google Shape;5852;p154">
            <a:extLst>
              <a:ext uri="{FF2B5EF4-FFF2-40B4-BE49-F238E27FC236}">
                <a16:creationId xmlns:a16="http://schemas.microsoft.com/office/drawing/2014/main" id="{E10EF5FA-9775-170C-2D62-6ADCB10B6207}"/>
              </a:ext>
            </a:extLst>
          </p:cNvPr>
          <p:cNvSpPr txBox="1"/>
          <p:nvPr/>
        </p:nvSpPr>
        <p:spPr>
          <a:xfrm>
            <a:off x="-206601" y="2260307"/>
            <a:ext cx="1925849" cy="30406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Uloga oca </a:t>
            </a:r>
            <a:r>
              <a:rPr lang="hr-HR" sz="1200" b="1" dirty="0">
                <a:solidFill>
                  <a:prstClr val="black"/>
                </a:solidFill>
                <a:latin typeface="Arial Nova Cond Light" panose="020B0306020202020204" pitchFamily="34" charset="0"/>
                <a:ea typeface="Open Sans Light"/>
                <a:cs typeface="Open Sans Light"/>
                <a:sym typeface="Open Sans Light"/>
              </a:rPr>
              <a:t>puno više važna </a:t>
            </a:r>
            <a:r>
              <a:rPr lang="hr-HR" sz="1200" dirty="0">
                <a:solidFill>
                  <a:prstClr val="black"/>
                </a:solidFill>
                <a:latin typeface="Arial Nova Cond Light" panose="020B0306020202020204" pitchFamily="34" charset="0"/>
                <a:ea typeface="Open Sans Light"/>
                <a:cs typeface="Open Sans Light"/>
                <a:sym typeface="Open Sans Light"/>
              </a:rPr>
              <a:t>od uloge majke</a:t>
            </a:r>
            <a:endParaRPr kumimoji="0" lang="en-US"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endParaRPr>
          </a:p>
        </p:txBody>
      </p:sp>
      <p:sp>
        <p:nvSpPr>
          <p:cNvPr id="17" name="Google Shape;5852;p154">
            <a:extLst>
              <a:ext uri="{FF2B5EF4-FFF2-40B4-BE49-F238E27FC236}">
                <a16:creationId xmlns:a16="http://schemas.microsoft.com/office/drawing/2014/main" id="{51328396-8303-1C4B-92E9-CDB4C885127C}"/>
              </a:ext>
            </a:extLst>
          </p:cNvPr>
          <p:cNvSpPr txBox="1"/>
          <p:nvPr/>
        </p:nvSpPr>
        <p:spPr>
          <a:xfrm>
            <a:off x="-171884" y="2723856"/>
            <a:ext cx="1890658" cy="30406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Uloga oca je </a:t>
            </a:r>
            <a:r>
              <a:rPr kumimoji="0" lang="hr-HR" sz="1200" b="1"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malo više važna </a:t>
            </a:r>
            <a:r>
              <a:rPr kumimoji="0" lang="hr-HR"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od uloge majke</a:t>
            </a:r>
            <a:endParaRPr kumimoji="0" lang="en-US"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endParaRPr>
          </a:p>
        </p:txBody>
      </p:sp>
      <p:sp>
        <p:nvSpPr>
          <p:cNvPr id="18" name="Google Shape;5852;p154">
            <a:extLst>
              <a:ext uri="{FF2B5EF4-FFF2-40B4-BE49-F238E27FC236}">
                <a16:creationId xmlns:a16="http://schemas.microsoft.com/office/drawing/2014/main" id="{69C77CA6-3795-6FC2-BBF1-E1E491C7BD8C}"/>
              </a:ext>
            </a:extLst>
          </p:cNvPr>
          <p:cNvSpPr txBox="1"/>
          <p:nvPr/>
        </p:nvSpPr>
        <p:spPr>
          <a:xfrm>
            <a:off x="-38506" y="3185994"/>
            <a:ext cx="1750872" cy="30406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pl-PL"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Uloga oca je </a:t>
            </a:r>
            <a:r>
              <a:rPr kumimoji="0" lang="pl-PL" sz="1200" b="1"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jednako važna </a:t>
            </a:r>
            <a:r>
              <a:rPr kumimoji="0" lang="pl-PL"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kao uloga majke</a:t>
            </a:r>
            <a:endParaRPr kumimoji="0" lang="en-US"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endParaRPr>
          </a:p>
        </p:txBody>
      </p:sp>
      <p:sp>
        <p:nvSpPr>
          <p:cNvPr id="19" name="Google Shape;5852;p154">
            <a:extLst>
              <a:ext uri="{FF2B5EF4-FFF2-40B4-BE49-F238E27FC236}">
                <a16:creationId xmlns:a16="http://schemas.microsoft.com/office/drawing/2014/main" id="{BDFED641-B8DF-85BB-83E9-129161924D21}"/>
              </a:ext>
            </a:extLst>
          </p:cNvPr>
          <p:cNvSpPr txBox="1"/>
          <p:nvPr/>
        </p:nvSpPr>
        <p:spPr>
          <a:xfrm>
            <a:off x="-52607" y="3662540"/>
            <a:ext cx="1750872" cy="30406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Uloga oca je </a:t>
            </a:r>
            <a:r>
              <a:rPr kumimoji="0" lang="hr-HR" sz="1200" b="1"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malo manje važna </a:t>
            </a:r>
            <a:r>
              <a:rPr kumimoji="0" lang="hr-HR"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od uloge majke</a:t>
            </a:r>
            <a:endParaRPr kumimoji="0" lang="en-US"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endParaRPr>
          </a:p>
        </p:txBody>
      </p:sp>
      <p:sp>
        <p:nvSpPr>
          <p:cNvPr id="20" name="Google Shape;5852;p154">
            <a:extLst>
              <a:ext uri="{FF2B5EF4-FFF2-40B4-BE49-F238E27FC236}">
                <a16:creationId xmlns:a16="http://schemas.microsoft.com/office/drawing/2014/main" id="{67A9BEB6-3500-E85C-FCC2-30F431AC18E0}"/>
              </a:ext>
            </a:extLst>
          </p:cNvPr>
          <p:cNvSpPr txBox="1"/>
          <p:nvPr/>
        </p:nvSpPr>
        <p:spPr>
          <a:xfrm>
            <a:off x="23536" y="4139726"/>
            <a:ext cx="1682422" cy="30406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pl-PL"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Uloga oca je </a:t>
            </a:r>
            <a:r>
              <a:rPr kumimoji="0" lang="pl-PL" sz="1200" b="1"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puno manje važna </a:t>
            </a:r>
            <a:r>
              <a:rPr kumimoji="0" lang="pl-PL"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rPr>
              <a:t>od uloge majke</a:t>
            </a:r>
            <a:endParaRPr kumimoji="0" lang="en-US" sz="1200" b="0" i="0" u="none" strike="noStrike" kern="1200" cap="none" spc="0" normalizeH="0" baseline="0" noProof="0" dirty="0">
              <a:ln>
                <a:noFill/>
              </a:ln>
              <a:solidFill>
                <a:prstClr val="black"/>
              </a:solidFill>
              <a:effectLst/>
              <a:uLnTx/>
              <a:uFillTx/>
              <a:latin typeface="Arial Nova Cond Light" panose="020B0306020202020204" pitchFamily="34" charset="0"/>
              <a:ea typeface="Open Sans Light"/>
              <a:cs typeface="Open Sans Light"/>
              <a:sym typeface="Open Sans Light"/>
            </a:endParaRPr>
          </a:p>
        </p:txBody>
      </p:sp>
      <p:sp>
        <p:nvSpPr>
          <p:cNvPr id="22" name="Google Shape;5852;p154">
            <a:extLst>
              <a:ext uri="{FF2B5EF4-FFF2-40B4-BE49-F238E27FC236}">
                <a16:creationId xmlns:a16="http://schemas.microsoft.com/office/drawing/2014/main" id="{6FB54B31-D1ED-6EEF-164F-C61B166053E8}"/>
              </a:ext>
            </a:extLst>
          </p:cNvPr>
          <p:cNvSpPr txBox="1"/>
          <p:nvPr/>
        </p:nvSpPr>
        <p:spPr>
          <a:xfrm>
            <a:off x="3558129" y="1776580"/>
            <a:ext cx="1795772"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Od 1 do 3 godine</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23" name="Google Shape;5852;p154">
            <a:extLst>
              <a:ext uri="{FF2B5EF4-FFF2-40B4-BE49-F238E27FC236}">
                <a16:creationId xmlns:a16="http://schemas.microsoft.com/office/drawing/2014/main" id="{947E266D-15F8-B490-6A30-C00C1AD0DCC8}"/>
              </a:ext>
            </a:extLst>
          </p:cNvPr>
          <p:cNvSpPr txBox="1"/>
          <p:nvPr/>
        </p:nvSpPr>
        <p:spPr>
          <a:xfrm>
            <a:off x="5411924" y="1782001"/>
            <a:ext cx="1795772"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Od 4 do 6 godina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24" name="Google Shape;5852;p154">
            <a:extLst>
              <a:ext uri="{FF2B5EF4-FFF2-40B4-BE49-F238E27FC236}">
                <a16:creationId xmlns:a16="http://schemas.microsoft.com/office/drawing/2014/main" id="{3E540BEE-22AA-4A9D-C5C1-DFC51F25E7B4}"/>
              </a:ext>
            </a:extLst>
          </p:cNvPr>
          <p:cNvSpPr txBox="1"/>
          <p:nvPr/>
        </p:nvSpPr>
        <p:spPr>
          <a:xfrm>
            <a:off x="7504584" y="1779625"/>
            <a:ext cx="1795772"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Od 7 do 12 godina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25" name="Google Shape;5852;p154">
            <a:extLst>
              <a:ext uri="{FF2B5EF4-FFF2-40B4-BE49-F238E27FC236}">
                <a16:creationId xmlns:a16="http://schemas.microsoft.com/office/drawing/2014/main" id="{10702BD4-89D0-59D4-C83E-B8AA5B1EE054}"/>
              </a:ext>
            </a:extLst>
          </p:cNvPr>
          <p:cNvSpPr txBox="1"/>
          <p:nvPr/>
        </p:nvSpPr>
        <p:spPr>
          <a:xfrm>
            <a:off x="9624392" y="1782975"/>
            <a:ext cx="1795772"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Od 13 do 18 godina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33" name="Rectangle 32">
            <a:extLst>
              <a:ext uri="{FF2B5EF4-FFF2-40B4-BE49-F238E27FC236}">
                <a16:creationId xmlns:a16="http://schemas.microsoft.com/office/drawing/2014/main" id="{9C666226-73CA-BA0C-52B1-27D42D6CCF84}"/>
              </a:ext>
            </a:extLst>
          </p:cNvPr>
          <p:cNvSpPr/>
          <p:nvPr/>
        </p:nvSpPr>
        <p:spPr>
          <a:xfrm>
            <a:off x="3006173" y="2307644"/>
            <a:ext cx="360040" cy="874746"/>
          </a:xfrm>
          <a:prstGeom prst="rect">
            <a:avLst/>
          </a:prstGeom>
          <a:solidFill>
            <a:srgbClr val="2F46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Box 33">
            <a:extLst>
              <a:ext uri="{FF2B5EF4-FFF2-40B4-BE49-F238E27FC236}">
                <a16:creationId xmlns:a16="http://schemas.microsoft.com/office/drawing/2014/main" id="{519F73A3-B05C-21E5-0AF9-50BBE6E92475}"/>
              </a:ext>
            </a:extLst>
          </p:cNvPr>
          <p:cNvSpPr txBox="1"/>
          <p:nvPr/>
        </p:nvSpPr>
        <p:spPr>
          <a:xfrm>
            <a:off x="2991171" y="2621875"/>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2%</a:t>
            </a:r>
          </a:p>
        </p:txBody>
      </p:sp>
      <p:sp>
        <p:nvSpPr>
          <p:cNvPr id="35" name="Rectangle 34">
            <a:extLst>
              <a:ext uri="{FF2B5EF4-FFF2-40B4-BE49-F238E27FC236}">
                <a16:creationId xmlns:a16="http://schemas.microsoft.com/office/drawing/2014/main" id="{54E4DA70-BA64-3831-8425-9727EEA2C5F1}"/>
              </a:ext>
            </a:extLst>
          </p:cNvPr>
          <p:cNvSpPr/>
          <p:nvPr/>
        </p:nvSpPr>
        <p:spPr>
          <a:xfrm>
            <a:off x="3014799" y="3283221"/>
            <a:ext cx="360040" cy="3399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TextBox 35">
            <a:extLst>
              <a:ext uri="{FF2B5EF4-FFF2-40B4-BE49-F238E27FC236}">
                <a16:creationId xmlns:a16="http://schemas.microsoft.com/office/drawing/2014/main" id="{F70C36CF-B406-0922-8004-28D311524089}"/>
              </a:ext>
            </a:extLst>
          </p:cNvPr>
          <p:cNvSpPr txBox="1"/>
          <p:nvPr/>
        </p:nvSpPr>
        <p:spPr>
          <a:xfrm>
            <a:off x="2963652" y="3304571"/>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54%</a:t>
            </a:r>
          </a:p>
        </p:txBody>
      </p:sp>
      <p:sp>
        <p:nvSpPr>
          <p:cNvPr id="37" name="Rectangle 36">
            <a:extLst>
              <a:ext uri="{FF2B5EF4-FFF2-40B4-BE49-F238E27FC236}">
                <a16:creationId xmlns:a16="http://schemas.microsoft.com/office/drawing/2014/main" id="{9AFC1925-12B9-0CE1-44A7-8E89EF433B77}"/>
              </a:ext>
            </a:extLst>
          </p:cNvPr>
          <p:cNvSpPr/>
          <p:nvPr/>
        </p:nvSpPr>
        <p:spPr>
          <a:xfrm>
            <a:off x="3010983" y="3723962"/>
            <a:ext cx="360040" cy="862434"/>
          </a:xfrm>
          <a:prstGeom prst="rect">
            <a:avLst/>
          </a:prstGeom>
          <a:solidFill>
            <a:schemeClr val="tx2">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xtBox 37">
            <a:extLst>
              <a:ext uri="{FF2B5EF4-FFF2-40B4-BE49-F238E27FC236}">
                <a16:creationId xmlns:a16="http://schemas.microsoft.com/office/drawing/2014/main" id="{202FE5A8-2743-5EA7-7B2D-29EFF8896C05}"/>
              </a:ext>
            </a:extLst>
          </p:cNvPr>
          <p:cNvSpPr txBox="1"/>
          <p:nvPr/>
        </p:nvSpPr>
        <p:spPr>
          <a:xfrm>
            <a:off x="2963652" y="4024811"/>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effectLst/>
                <a:uLnTx/>
                <a:uFillTx/>
                <a:latin typeface="Arial Nova Cond Light" panose="020B0306020202020204" pitchFamily="34" charset="0"/>
                <a:ea typeface="+mn-ea"/>
                <a:cs typeface="+mn-cs"/>
              </a:rPr>
              <a:t>44%</a:t>
            </a:r>
          </a:p>
        </p:txBody>
      </p:sp>
      <p:sp>
        <p:nvSpPr>
          <p:cNvPr id="46" name="TextBox 45">
            <a:extLst>
              <a:ext uri="{FF2B5EF4-FFF2-40B4-BE49-F238E27FC236}">
                <a16:creationId xmlns:a16="http://schemas.microsoft.com/office/drawing/2014/main" id="{279DE7E6-4C90-73FF-9957-DC86B4CAF8B6}"/>
              </a:ext>
            </a:extLst>
          </p:cNvPr>
          <p:cNvSpPr txBox="1"/>
          <p:nvPr/>
        </p:nvSpPr>
        <p:spPr>
          <a:xfrm>
            <a:off x="6991917" y="2425835"/>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96%</a:t>
            </a:r>
          </a:p>
        </p:txBody>
      </p:sp>
      <p:sp>
        <p:nvSpPr>
          <p:cNvPr id="50" name="TextBox 49">
            <a:extLst>
              <a:ext uri="{FF2B5EF4-FFF2-40B4-BE49-F238E27FC236}">
                <a16:creationId xmlns:a16="http://schemas.microsoft.com/office/drawing/2014/main" id="{B073A3E0-8C1C-6C0E-B73D-C0AF57DEF032}"/>
              </a:ext>
            </a:extLst>
          </p:cNvPr>
          <p:cNvSpPr txBox="1"/>
          <p:nvPr/>
        </p:nvSpPr>
        <p:spPr>
          <a:xfrm>
            <a:off x="7035068" y="3516392"/>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1%</a:t>
            </a:r>
          </a:p>
        </p:txBody>
      </p:sp>
      <p:sp>
        <p:nvSpPr>
          <p:cNvPr id="65" name="Google Shape;5852;p154">
            <a:extLst>
              <a:ext uri="{FF2B5EF4-FFF2-40B4-BE49-F238E27FC236}">
                <a16:creationId xmlns:a16="http://schemas.microsoft.com/office/drawing/2014/main" id="{CB4CF844-A859-9F9B-DACE-62A201CCCDD6}"/>
              </a:ext>
            </a:extLst>
          </p:cNvPr>
          <p:cNvSpPr txBox="1"/>
          <p:nvPr/>
        </p:nvSpPr>
        <p:spPr>
          <a:xfrm>
            <a:off x="3010983" y="4620761"/>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2,4</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70" name="Text Placeholder 3">
            <a:extLst>
              <a:ext uri="{FF2B5EF4-FFF2-40B4-BE49-F238E27FC236}">
                <a16:creationId xmlns:a16="http://schemas.microsoft.com/office/drawing/2014/main" id="{1D07CB26-D47A-88E9-4C41-92C9E0773CA5}"/>
              </a:ext>
            </a:extLst>
          </p:cNvPr>
          <p:cNvSpPr txBox="1">
            <a:spLocks/>
          </p:cNvSpPr>
          <p:nvPr/>
        </p:nvSpPr>
        <p:spPr>
          <a:xfrm>
            <a:off x="1343472" y="6292337"/>
            <a:ext cx="9181020" cy="369332"/>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P2</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U odnosu na majčinu ulogu u kojoj mjeri je po Vama važna uloga oca u sljedećim fazama odrastanja djeteta?</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Baza: Svi ispitanici N=600</a:t>
            </a:r>
          </a:p>
        </p:txBody>
      </p:sp>
      <p:sp>
        <p:nvSpPr>
          <p:cNvPr id="4" name="Rectangle 3">
            <a:extLst>
              <a:ext uri="{FF2B5EF4-FFF2-40B4-BE49-F238E27FC236}">
                <a16:creationId xmlns:a16="http://schemas.microsoft.com/office/drawing/2014/main" id="{4CFF1EED-BFA5-5766-56C3-091A6330A028}"/>
              </a:ext>
            </a:extLst>
          </p:cNvPr>
          <p:cNvSpPr/>
          <p:nvPr/>
        </p:nvSpPr>
        <p:spPr>
          <a:xfrm>
            <a:off x="5033846" y="2315361"/>
            <a:ext cx="360040" cy="874746"/>
          </a:xfrm>
          <a:prstGeom prst="rect">
            <a:avLst/>
          </a:prstGeom>
          <a:solidFill>
            <a:srgbClr val="2F46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D27EDF00-FA80-FB14-C2E8-7A5EDF0F094C}"/>
              </a:ext>
            </a:extLst>
          </p:cNvPr>
          <p:cNvSpPr txBox="1"/>
          <p:nvPr/>
        </p:nvSpPr>
        <p:spPr>
          <a:xfrm>
            <a:off x="5018844" y="2629592"/>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2%</a:t>
            </a:r>
          </a:p>
        </p:txBody>
      </p:sp>
      <p:sp>
        <p:nvSpPr>
          <p:cNvPr id="8" name="Rectangle 7">
            <a:extLst>
              <a:ext uri="{FF2B5EF4-FFF2-40B4-BE49-F238E27FC236}">
                <a16:creationId xmlns:a16="http://schemas.microsoft.com/office/drawing/2014/main" id="{29B2E652-AF9A-4B3E-E305-D4FD22557CCE}"/>
              </a:ext>
            </a:extLst>
          </p:cNvPr>
          <p:cNvSpPr/>
          <p:nvPr/>
        </p:nvSpPr>
        <p:spPr>
          <a:xfrm>
            <a:off x="5042472" y="3290938"/>
            <a:ext cx="360040" cy="3399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E10E38F2-0B96-8754-A976-E12A8E78BB9D}"/>
              </a:ext>
            </a:extLst>
          </p:cNvPr>
          <p:cNvSpPr txBox="1"/>
          <p:nvPr/>
        </p:nvSpPr>
        <p:spPr>
          <a:xfrm>
            <a:off x="4991325" y="3312288"/>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78%</a:t>
            </a:r>
          </a:p>
        </p:txBody>
      </p:sp>
      <p:sp>
        <p:nvSpPr>
          <p:cNvPr id="21" name="Rectangle 20">
            <a:extLst>
              <a:ext uri="{FF2B5EF4-FFF2-40B4-BE49-F238E27FC236}">
                <a16:creationId xmlns:a16="http://schemas.microsoft.com/office/drawing/2014/main" id="{CA50ABD5-B3C9-FEC9-A0F6-C713923456A9}"/>
              </a:ext>
            </a:extLst>
          </p:cNvPr>
          <p:cNvSpPr/>
          <p:nvPr/>
        </p:nvSpPr>
        <p:spPr>
          <a:xfrm>
            <a:off x="5038656" y="3731679"/>
            <a:ext cx="360040" cy="862434"/>
          </a:xfrm>
          <a:prstGeom prst="rect">
            <a:avLst/>
          </a:prstGeom>
          <a:solidFill>
            <a:schemeClr val="tx2">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TextBox 25">
            <a:extLst>
              <a:ext uri="{FF2B5EF4-FFF2-40B4-BE49-F238E27FC236}">
                <a16:creationId xmlns:a16="http://schemas.microsoft.com/office/drawing/2014/main" id="{817288F8-801E-0DE6-E97B-543271FD0323}"/>
              </a:ext>
            </a:extLst>
          </p:cNvPr>
          <p:cNvSpPr txBox="1"/>
          <p:nvPr/>
        </p:nvSpPr>
        <p:spPr>
          <a:xfrm>
            <a:off x="4991325" y="4032528"/>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effectLst/>
                <a:uLnTx/>
                <a:uFillTx/>
                <a:latin typeface="Arial Nova Cond Light" panose="020B0306020202020204" pitchFamily="34" charset="0"/>
                <a:ea typeface="+mn-ea"/>
                <a:cs typeface="+mn-cs"/>
              </a:rPr>
              <a:t>20%</a:t>
            </a:r>
          </a:p>
        </p:txBody>
      </p:sp>
      <p:sp>
        <p:nvSpPr>
          <p:cNvPr id="28" name="Google Shape;5852;p154">
            <a:extLst>
              <a:ext uri="{FF2B5EF4-FFF2-40B4-BE49-F238E27FC236}">
                <a16:creationId xmlns:a16="http://schemas.microsoft.com/office/drawing/2014/main" id="{2877CCC2-B44C-3B97-EE32-014CF04AAE81}"/>
              </a:ext>
            </a:extLst>
          </p:cNvPr>
          <p:cNvSpPr txBox="1"/>
          <p:nvPr/>
        </p:nvSpPr>
        <p:spPr>
          <a:xfrm>
            <a:off x="5038656" y="4628478"/>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2,8</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29" name="Rectangle 28">
            <a:extLst>
              <a:ext uri="{FF2B5EF4-FFF2-40B4-BE49-F238E27FC236}">
                <a16:creationId xmlns:a16="http://schemas.microsoft.com/office/drawing/2014/main" id="{72E5AC94-5317-41B6-A80D-7DA46D433D09}"/>
              </a:ext>
            </a:extLst>
          </p:cNvPr>
          <p:cNvSpPr/>
          <p:nvPr/>
        </p:nvSpPr>
        <p:spPr>
          <a:xfrm>
            <a:off x="7086074" y="2315361"/>
            <a:ext cx="360040" cy="874746"/>
          </a:xfrm>
          <a:prstGeom prst="rect">
            <a:avLst/>
          </a:prstGeom>
          <a:solidFill>
            <a:srgbClr val="2F46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3BA22D77-099A-FF0C-12CD-84ECD50A6B17}"/>
              </a:ext>
            </a:extLst>
          </p:cNvPr>
          <p:cNvSpPr txBox="1"/>
          <p:nvPr/>
        </p:nvSpPr>
        <p:spPr>
          <a:xfrm>
            <a:off x="7071072" y="2629592"/>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3%</a:t>
            </a:r>
          </a:p>
        </p:txBody>
      </p:sp>
      <p:sp>
        <p:nvSpPr>
          <p:cNvPr id="31" name="Rectangle 30">
            <a:extLst>
              <a:ext uri="{FF2B5EF4-FFF2-40B4-BE49-F238E27FC236}">
                <a16:creationId xmlns:a16="http://schemas.microsoft.com/office/drawing/2014/main" id="{A3C9D489-FB68-D632-50A8-1110FC75E18F}"/>
              </a:ext>
            </a:extLst>
          </p:cNvPr>
          <p:cNvSpPr/>
          <p:nvPr/>
        </p:nvSpPr>
        <p:spPr>
          <a:xfrm>
            <a:off x="7094700" y="3290938"/>
            <a:ext cx="360040" cy="3399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TextBox 31">
            <a:extLst>
              <a:ext uri="{FF2B5EF4-FFF2-40B4-BE49-F238E27FC236}">
                <a16:creationId xmlns:a16="http://schemas.microsoft.com/office/drawing/2014/main" id="{5269AD4F-0FB2-2E73-799C-D01BB09C5D7E}"/>
              </a:ext>
            </a:extLst>
          </p:cNvPr>
          <p:cNvSpPr txBox="1"/>
          <p:nvPr/>
        </p:nvSpPr>
        <p:spPr>
          <a:xfrm>
            <a:off x="7043553" y="3312288"/>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88%</a:t>
            </a:r>
          </a:p>
        </p:txBody>
      </p:sp>
      <p:sp>
        <p:nvSpPr>
          <p:cNvPr id="63" name="Rectangle 62">
            <a:extLst>
              <a:ext uri="{FF2B5EF4-FFF2-40B4-BE49-F238E27FC236}">
                <a16:creationId xmlns:a16="http://schemas.microsoft.com/office/drawing/2014/main" id="{49ACE2B0-F9A1-5FFA-2154-0798465785D2}"/>
              </a:ext>
            </a:extLst>
          </p:cNvPr>
          <p:cNvSpPr/>
          <p:nvPr/>
        </p:nvSpPr>
        <p:spPr>
          <a:xfrm>
            <a:off x="7090884" y="3731679"/>
            <a:ext cx="360040" cy="862434"/>
          </a:xfrm>
          <a:prstGeom prst="rect">
            <a:avLst/>
          </a:prstGeom>
          <a:solidFill>
            <a:schemeClr val="tx2">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TextBox 63">
            <a:extLst>
              <a:ext uri="{FF2B5EF4-FFF2-40B4-BE49-F238E27FC236}">
                <a16:creationId xmlns:a16="http://schemas.microsoft.com/office/drawing/2014/main" id="{9CD0A782-B75D-B7F7-92F3-2BE85ABF6C2B}"/>
              </a:ext>
            </a:extLst>
          </p:cNvPr>
          <p:cNvSpPr txBox="1"/>
          <p:nvPr/>
        </p:nvSpPr>
        <p:spPr>
          <a:xfrm>
            <a:off x="7086683" y="4032528"/>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effectLst/>
                <a:uLnTx/>
                <a:uFillTx/>
                <a:latin typeface="Arial Nova Cond Light" panose="020B0306020202020204" pitchFamily="34" charset="0"/>
                <a:ea typeface="+mn-ea"/>
                <a:cs typeface="+mn-cs"/>
              </a:rPr>
              <a:t>9%</a:t>
            </a:r>
          </a:p>
        </p:txBody>
      </p:sp>
      <p:sp>
        <p:nvSpPr>
          <p:cNvPr id="71" name="Google Shape;5852;p154">
            <a:extLst>
              <a:ext uri="{FF2B5EF4-FFF2-40B4-BE49-F238E27FC236}">
                <a16:creationId xmlns:a16="http://schemas.microsoft.com/office/drawing/2014/main" id="{50D2DAB6-7B33-249A-4EEA-4F802C4544C2}"/>
              </a:ext>
            </a:extLst>
          </p:cNvPr>
          <p:cNvSpPr txBox="1"/>
          <p:nvPr/>
        </p:nvSpPr>
        <p:spPr>
          <a:xfrm>
            <a:off x="7090884" y="4628478"/>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2,9</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73" name="TextBox 72">
            <a:extLst>
              <a:ext uri="{FF2B5EF4-FFF2-40B4-BE49-F238E27FC236}">
                <a16:creationId xmlns:a16="http://schemas.microsoft.com/office/drawing/2014/main" id="{7C81D48F-5A27-9766-51E2-F92D99E21FF0}"/>
              </a:ext>
            </a:extLst>
          </p:cNvPr>
          <p:cNvSpPr txBox="1"/>
          <p:nvPr/>
        </p:nvSpPr>
        <p:spPr>
          <a:xfrm>
            <a:off x="9064538" y="2425835"/>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96%</a:t>
            </a:r>
          </a:p>
        </p:txBody>
      </p:sp>
      <p:sp>
        <p:nvSpPr>
          <p:cNvPr id="74" name="TextBox 73">
            <a:extLst>
              <a:ext uri="{FF2B5EF4-FFF2-40B4-BE49-F238E27FC236}">
                <a16:creationId xmlns:a16="http://schemas.microsoft.com/office/drawing/2014/main" id="{FF2B6E49-E140-44D9-EFC2-E77B519C3DDD}"/>
              </a:ext>
            </a:extLst>
          </p:cNvPr>
          <p:cNvSpPr txBox="1"/>
          <p:nvPr/>
        </p:nvSpPr>
        <p:spPr>
          <a:xfrm>
            <a:off x="9107689" y="2967382"/>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4%</a:t>
            </a:r>
          </a:p>
        </p:txBody>
      </p:sp>
      <p:sp>
        <p:nvSpPr>
          <p:cNvPr id="75" name="TextBox 74">
            <a:extLst>
              <a:ext uri="{FF2B5EF4-FFF2-40B4-BE49-F238E27FC236}">
                <a16:creationId xmlns:a16="http://schemas.microsoft.com/office/drawing/2014/main" id="{1BC517EB-85F8-5F23-CE4D-DD5B13DDE608}"/>
              </a:ext>
            </a:extLst>
          </p:cNvPr>
          <p:cNvSpPr txBox="1"/>
          <p:nvPr/>
        </p:nvSpPr>
        <p:spPr>
          <a:xfrm>
            <a:off x="9107689" y="3516392"/>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1%</a:t>
            </a:r>
          </a:p>
        </p:txBody>
      </p:sp>
      <p:sp>
        <p:nvSpPr>
          <p:cNvPr id="76" name="Rectangle 75">
            <a:extLst>
              <a:ext uri="{FF2B5EF4-FFF2-40B4-BE49-F238E27FC236}">
                <a16:creationId xmlns:a16="http://schemas.microsoft.com/office/drawing/2014/main" id="{BE4B2CBE-2EAA-D431-180B-ACAC65A09ABC}"/>
              </a:ext>
            </a:extLst>
          </p:cNvPr>
          <p:cNvSpPr/>
          <p:nvPr/>
        </p:nvSpPr>
        <p:spPr>
          <a:xfrm>
            <a:off x="9158695" y="2315361"/>
            <a:ext cx="360040" cy="874746"/>
          </a:xfrm>
          <a:prstGeom prst="rect">
            <a:avLst/>
          </a:prstGeom>
          <a:solidFill>
            <a:srgbClr val="2F46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77" name="TextBox 76">
            <a:extLst>
              <a:ext uri="{FF2B5EF4-FFF2-40B4-BE49-F238E27FC236}">
                <a16:creationId xmlns:a16="http://schemas.microsoft.com/office/drawing/2014/main" id="{21DF9B75-516E-F914-A43E-9FE02D75C0F6}"/>
              </a:ext>
            </a:extLst>
          </p:cNvPr>
          <p:cNvSpPr txBox="1"/>
          <p:nvPr/>
        </p:nvSpPr>
        <p:spPr>
          <a:xfrm>
            <a:off x="9143693" y="2629592"/>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7%</a:t>
            </a:r>
          </a:p>
        </p:txBody>
      </p:sp>
      <p:sp>
        <p:nvSpPr>
          <p:cNvPr id="78" name="Rectangle 77">
            <a:extLst>
              <a:ext uri="{FF2B5EF4-FFF2-40B4-BE49-F238E27FC236}">
                <a16:creationId xmlns:a16="http://schemas.microsoft.com/office/drawing/2014/main" id="{F655E6C2-E6E7-B595-FE43-44B9B907B0B0}"/>
              </a:ext>
            </a:extLst>
          </p:cNvPr>
          <p:cNvSpPr/>
          <p:nvPr/>
        </p:nvSpPr>
        <p:spPr>
          <a:xfrm>
            <a:off x="9167321" y="3290938"/>
            <a:ext cx="360040" cy="3399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TextBox 78">
            <a:extLst>
              <a:ext uri="{FF2B5EF4-FFF2-40B4-BE49-F238E27FC236}">
                <a16:creationId xmlns:a16="http://schemas.microsoft.com/office/drawing/2014/main" id="{995CDB5C-D66B-3552-8564-59516465767F}"/>
              </a:ext>
            </a:extLst>
          </p:cNvPr>
          <p:cNvSpPr txBox="1"/>
          <p:nvPr/>
        </p:nvSpPr>
        <p:spPr>
          <a:xfrm>
            <a:off x="9116174" y="3312288"/>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87%</a:t>
            </a:r>
          </a:p>
        </p:txBody>
      </p:sp>
      <p:sp>
        <p:nvSpPr>
          <p:cNvPr id="80" name="Rectangle 79">
            <a:extLst>
              <a:ext uri="{FF2B5EF4-FFF2-40B4-BE49-F238E27FC236}">
                <a16:creationId xmlns:a16="http://schemas.microsoft.com/office/drawing/2014/main" id="{9658C4F1-4BA1-2D98-38CF-2E4D44FDB968}"/>
              </a:ext>
            </a:extLst>
          </p:cNvPr>
          <p:cNvSpPr/>
          <p:nvPr/>
        </p:nvSpPr>
        <p:spPr>
          <a:xfrm>
            <a:off x="9163505" y="3731679"/>
            <a:ext cx="360040" cy="862434"/>
          </a:xfrm>
          <a:prstGeom prst="rect">
            <a:avLst/>
          </a:prstGeom>
          <a:solidFill>
            <a:schemeClr val="tx2">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TextBox 80">
            <a:extLst>
              <a:ext uri="{FF2B5EF4-FFF2-40B4-BE49-F238E27FC236}">
                <a16:creationId xmlns:a16="http://schemas.microsoft.com/office/drawing/2014/main" id="{4F0533C3-D436-72F5-2248-043A707335AF}"/>
              </a:ext>
            </a:extLst>
          </p:cNvPr>
          <p:cNvSpPr txBox="1"/>
          <p:nvPr/>
        </p:nvSpPr>
        <p:spPr>
          <a:xfrm>
            <a:off x="9159304" y="4032528"/>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effectLst/>
                <a:uLnTx/>
                <a:uFillTx/>
                <a:latin typeface="Arial Nova Cond Light" panose="020B0306020202020204" pitchFamily="34" charset="0"/>
                <a:ea typeface="+mn-ea"/>
                <a:cs typeface="+mn-cs"/>
              </a:rPr>
              <a:t>6%</a:t>
            </a:r>
          </a:p>
        </p:txBody>
      </p:sp>
      <p:sp>
        <p:nvSpPr>
          <p:cNvPr id="82" name="Google Shape;5852;p154">
            <a:extLst>
              <a:ext uri="{FF2B5EF4-FFF2-40B4-BE49-F238E27FC236}">
                <a16:creationId xmlns:a16="http://schemas.microsoft.com/office/drawing/2014/main" id="{014A5C91-94DD-638D-0D1D-170B98973C14}"/>
              </a:ext>
            </a:extLst>
          </p:cNvPr>
          <p:cNvSpPr txBox="1"/>
          <p:nvPr/>
        </p:nvSpPr>
        <p:spPr>
          <a:xfrm>
            <a:off x="9163505" y="4628478"/>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3,0</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83" name="TextBox 82">
            <a:extLst>
              <a:ext uri="{FF2B5EF4-FFF2-40B4-BE49-F238E27FC236}">
                <a16:creationId xmlns:a16="http://schemas.microsoft.com/office/drawing/2014/main" id="{C981A1C3-67FB-9944-2F86-54936697C559}"/>
              </a:ext>
            </a:extLst>
          </p:cNvPr>
          <p:cNvSpPr txBox="1"/>
          <p:nvPr/>
        </p:nvSpPr>
        <p:spPr>
          <a:xfrm>
            <a:off x="11044758" y="2434461"/>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96%</a:t>
            </a:r>
          </a:p>
        </p:txBody>
      </p:sp>
      <p:sp>
        <p:nvSpPr>
          <p:cNvPr id="84" name="TextBox 83">
            <a:extLst>
              <a:ext uri="{FF2B5EF4-FFF2-40B4-BE49-F238E27FC236}">
                <a16:creationId xmlns:a16="http://schemas.microsoft.com/office/drawing/2014/main" id="{C3C5F55B-90BD-A217-56A9-1291B543723D}"/>
              </a:ext>
            </a:extLst>
          </p:cNvPr>
          <p:cNvSpPr txBox="1"/>
          <p:nvPr/>
        </p:nvSpPr>
        <p:spPr>
          <a:xfrm>
            <a:off x="11087909" y="2976008"/>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4%</a:t>
            </a:r>
          </a:p>
        </p:txBody>
      </p:sp>
      <p:sp>
        <p:nvSpPr>
          <p:cNvPr id="85" name="TextBox 84">
            <a:extLst>
              <a:ext uri="{FF2B5EF4-FFF2-40B4-BE49-F238E27FC236}">
                <a16:creationId xmlns:a16="http://schemas.microsoft.com/office/drawing/2014/main" id="{1D2CF7E5-B325-A222-A065-98BD5412DA13}"/>
              </a:ext>
            </a:extLst>
          </p:cNvPr>
          <p:cNvSpPr txBox="1"/>
          <p:nvPr/>
        </p:nvSpPr>
        <p:spPr>
          <a:xfrm>
            <a:off x="11087909" y="3525018"/>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1%</a:t>
            </a:r>
          </a:p>
        </p:txBody>
      </p:sp>
      <p:sp>
        <p:nvSpPr>
          <p:cNvPr id="86" name="Rectangle 85">
            <a:extLst>
              <a:ext uri="{FF2B5EF4-FFF2-40B4-BE49-F238E27FC236}">
                <a16:creationId xmlns:a16="http://schemas.microsoft.com/office/drawing/2014/main" id="{4482BD00-283C-E052-6F99-6F3AC7F35142}"/>
              </a:ext>
            </a:extLst>
          </p:cNvPr>
          <p:cNvSpPr/>
          <p:nvPr/>
        </p:nvSpPr>
        <p:spPr>
          <a:xfrm>
            <a:off x="11138915" y="2323987"/>
            <a:ext cx="360040" cy="874746"/>
          </a:xfrm>
          <a:prstGeom prst="rect">
            <a:avLst/>
          </a:prstGeom>
          <a:solidFill>
            <a:srgbClr val="2F469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TextBox 86">
            <a:extLst>
              <a:ext uri="{FF2B5EF4-FFF2-40B4-BE49-F238E27FC236}">
                <a16:creationId xmlns:a16="http://schemas.microsoft.com/office/drawing/2014/main" id="{09FC1D1D-918C-5367-087D-6173A43E6C8A}"/>
              </a:ext>
            </a:extLst>
          </p:cNvPr>
          <p:cNvSpPr txBox="1"/>
          <p:nvPr/>
        </p:nvSpPr>
        <p:spPr>
          <a:xfrm>
            <a:off x="11098035" y="2638218"/>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11%</a:t>
            </a:r>
          </a:p>
        </p:txBody>
      </p:sp>
      <p:sp>
        <p:nvSpPr>
          <p:cNvPr id="88" name="Rectangle 87">
            <a:extLst>
              <a:ext uri="{FF2B5EF4-FFF2-40B4-BE49-F238E27FC236}">
                <a16:creationId xmlns:a16="http://schemas.microsoft.com/office/drawing/2014/main" id="{1EC65C1C-36D0-1E22-A8B2-4FBD93A6E3CC}"/>
              </a:ext>
            </a:extLst>
          </p:cNvPr>
          <p:cNvSpPr/>
          <p:nvPr/>
        </p:nvSpPr>
        <p:spPr>
          <a:xfrm>
            <a:off x="11147541" y="3299564"/>
            <a:ext cx="360040" cy="3399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89" name="TextBox 88">
            <a:extLst>
              <a:ext uri="{FF2B5EF4-FFF2-40B4-BE49-F238E27FC236}">
                <a16:creationId xmlns:a16="http://schemas.microsoft.com/office/drawing/2014/main" id="{9490106B-C31F-0C79-9CDA-53FCB3ADCA8B}"/>
              </a:ext>
            </a:extLst>
          </p:cNvPr>
          <p:cNvSpPr txBox="1"/>
          <p:nvPr/>
        </p:nvSpPr>
        <p:spPr>
          <a:xfrm>
            <a:off x="11096394" y="3320914"/>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83%</a:t>
            </a:r>
          </a:p>
        </p:txBody>
      </p:sp>
      <p:sp>
        <p:nvSpPr>
          <p:cNvPr id="90" name="Rectangle 89">
            <a:extLst>
              <a:ext uri="{FF2B5EF4-FFF2-40B4-BE49-F238E27FC236}">
                <a16:creationId xmlns:a16="http://schemas.microsoft.com/office/drawing/2014/main" id="{FBB7BCB0-9703-A08E-938D-C2428B17E3F0}"/>
              </a:ext>
            </a:extLst>
          </p:cNvPr>
          <p:cNvSpPr/>
          <p:nvPr/>
        </p:nvSpPr>
        <p:spPr>
          <a:xfrm>
            <a:off x="11143725" y="3740305"/>
            <a:ext cx="360040" cy="862434"/>
          </a:xfrm>
          <a:prstGeom prst="rect">
            <a:avLst/>
          </a:prstGeom>
          <a:solidFill>
            <a:schemeClr val="tx2">
              <a:lumMod val="5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TextBox 90">
            <a:extLst>
              <a:ext uri="{FF2B5EF4-FFF2-40B4-BE49-F238E27FC236}">
                <a16:creationId xmlns:a16="http://schemas.microsoft.com/office/drawing/2014/main" id="{3166C226-0817-64C9-307E-A30AB9B26E68}"/>
              </a:ext>
            </a:extLst>
          </p:cNvPr>
          <p:cNvSpPr txBox="1"/>
          <p:nvPr/>
        </p:nvSpPr>
        <p:spPr>
          <a:xfrm>
            <a:off x="11139524" y="4041154"/>
            <a:ext cx="537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effectLst/>
                <a:uLnTx/>
                <a:uFillTx/>
                <a:latin typeface="Arial Nova Cond Light" panose="020B0306020202020204" pitchFamily="34" charset="0"/>
                <a:ea typeface="+mn-ea"/>
                <a:cs typeface="+mn-cs"/>
              </a:rPr>
              <a:t>5%</a:t>
            </a:r>
          </a:p>
        </p:txBody>
      </p:sp>
      <p:sp>
        <p:nvSpPr>
          <p:cNvPr id="92" name="Google Shape;5852;p154">
            <a:extLst>
              <a:ext uri="{FF2B5EF4-FFF2-40B4-BE49-F238E27FC236}">
                <a16:creationId xmlns:a16="http://schemas.microsoft.com/office/drawing/2014/main" id="{801393A5-F78B-C527-9EE0-22D17C7CEAAD}"/>
              </a:ext>
            </a:extLst>
          </p:cNvPr>
          <p:cNvSpPr txBox="1"/>
          <p:nvPr/>
        </p:nvSpPr>
        <p:spPr>
          <a:xfrm>
            <a:off x="11143725" y="4637104"/>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3,1</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Tree>
    <p:extLst>
      <p:ext uri="{BB962C8B-B14F-4D97-AF65-F5344CB8AC3E}">
        <p14:creationId xmlns:p14="http://schemas.microsoft.com/office/powerpoint/2010/main" val="261629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20">
            <a:extLst>
              <a:ext uri="{FF2B5EF4-FFF2-40B4-BE49-F238E27FC236}">
                <a16:creationId xmlns:a16="http://schemas.microsoft.com/office/drawing/2014/main" id="{7351698D-6202-8652-BB2F-4D7A9513393C}"/>
              </a:ext>
            </a:extLst>
          </p:cNvPr>
          <p:cNvSpPr/>
          <p:nvPr/>
        </p:nvSpPr>
        <p:spPr>
          <a:xfrm rot="10800000">
            <a:off x="57460" y="-3"/>
            <a:ext cx="6434584" cy="88073"/>
          </a:xfrm>
          <a:prstGeom prst="round2SameRect">
            <a:avLst>
              <a:gd name="adj1" fmla="val 50000"/>
              <a:gd name="adj2"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to"/>
              <a:ea typeface="+mn-ea"/>
              <a:cs typeface="+mn-cs"/>
            </a:endParaRPr>
          </a:p>
        </p:txBody>
      </p:sp>
      <p:sp>
        <p:nvSpPr>
          <p:cNvPr id="97" name="Titre 3">
            <a:extLst>
              <a:ext uri="{FF2B5EF4-FFF2-40B4-BE49-F238E27FC236}">
                <a16:creationId xmlns:a16="http://schemas.microsoft.com/office/drawing/2014/main" id="{96ED000D-1974-86A8-0731-095AFED7896E}"/>
              </a:ext>
            </a:extLst>
          </p:cNvPr>
          <p:cNvSpPr txBox="1">
            <a:spLocks/>
          </p:cNvSpPr>
          <p:nvPr/>
        </p:nvSpPr>
        <p:spPr>
          <a:xfrm>
            <a:off x="136774" y="206036"/>
            <a:ext cx="9862962" cy="353335"/>
          </a:xfrm>
          <a:prstGeom prst="rect">
            <a:avLst/>
          </a:prstGeom>
        </p:spPr>
        <p:txBody>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rPr>
              <a:t>RAVNOPRAVNO RODITELJSTVO</a:t>
            </a:r>
            <a:endParaRPr kumimoji="0" lang="en-US" sz="2400" b="1" i="0" u="none" strike="noStrike" kern="1200" cap="none" spc="0" normalizeH="0" baseline="0" noProof="0" dirty="0">
              <a:ln>
                <a:noFill/>
              </a:ln>
              <a:solidFill>
                <a:srgbClr val="2F469C">
                  <a:lumMod val="50000"/>
                </a:srgbClr>
              </a:solidFill>
              <a:effectLst/>
              <a:uLnTx/>
              <a:uFillTx/>
              <a:latin typeface="Arial Nova Cond Light" panose="020B0306020202020204" pitchFamily="34" charset="0"/>
              <a:ea typeface="+mj-ea"/>
              <a:cs typeface="+mj-cs"/>
            </a:endParaRPr>
          </a:p>
        </p:txBody>
      </p:sp>
      <p:sp>
        <p:nvSpPr>
          <p:cNvPr id="98" name="Espace réservé du texte 16">
            <a:extLst>
              <a:ext uri="{FF2B5EF4-FFF2-40B4-BE49-F238E27FC236}">
                <a16:creationId xmlns:a16="http://schemas.microsoft.com/office/drawing/2014/main" id="{3888F70F-EF08-BDD7-A4F0-963BB69DC0B6}"/>
              </a:ext>
            </a:extLst>
          </p:cNvPr>
          <p:cNvSpPr txBox="1">
            <a:spLocks/>
          </p:cNvSpPr>
          <p:nvPr/>
        </p:nvSpPr>
        <p:spPr>
          <a:xfrm>
            <a:off x="68696" y="584245"/>
            <a:ext cx="11643928" cy="707886"/>
          </a:xfrm>
          <a:prstGeom prst="rect">
            <a:avLst/>
          </a:prstGeom>
          <a:noFill/>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marR="0" lvl="0" indent="-85725"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Char char=" "/>
              <a:tabLst/>
              <a:defRPr/>
            </a:pPr>
            <a:r>
              <a:rPr kumimoji="0" lang="hr-HR" sz="1800" b="0" i="0" u="none" strike="noStrike" kern="1200" cap="none" spc="0" normalizeH="0" baseline="0" noProof="0" dirty="0">
                <a:ln>
                  <a:noFill/>
                </a:ln>
                <a:solidFill>
                  <a:prstClr val="black">
                    <a:lumMod val="85000"/>
                    <a:lumOff val="15000"/>
                  </a:prstClr>
                </a:solidFill>
                <a:effectLst/>
                <a:uLnTx/>
                <a:uFillTx/>
                <a:latin typeface="Arial Nova Cond Light" panose="020B0306020202020204" pitchFamily="34" charset="0"/>
                <a:ea typeface="+mn-ea"/>
                <a:cs typeface="+mn-cs"/>
              </a:rPr>
              <a:t>Ravnopravno roditeljstvo se percipira izrazito važnim, a kao glavni razlozi navode se emocionalni razvoj djeteta i razvijanje zdravog odnosa između svakog roditelja i djeteta. </a:t>
            </a:r>
            <a:endParaRPr kumimoji="0" lang="en-US" sz="20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99" name="Text Placeholder 3">
            <a:extLst>
              <a:ext uri="{FF2B5EF4-FFF2-40B4-BE49-F238E27FC236}">
                <a16:creationId xmlns:a16="http://schemas.microsoft.com/office/drawing/2014/main" id="{C127739A-E4AC-DAB2-708A-55934CCF6C42}"/>
              </a:ext>
            </a:extLst>
          </p:cNvPr>
          <p:cNvSpPr txBox="1">
            <a:spLocks/>
          </p:cNvSpPr>
          <p:nvPr/>
        </p:nvSpPr>
        <p:spPr>
          <a:xfrm>
            <a:off x="1343472" y="6153838"/>
            <a:ext cx="9181020" cy="507831"/>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P3</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Ukupno gledajući, u kojoj mjeri je važno ravnopravno roditeljstvo oba roditelja?</a:t>
            </a:r>
          </a:p>
          <a:p>
            <a:pPr>
              <a:spcBef>
                <a:spcPts val="0"/>
              </a:spcBef>
              <a:defRPr/>
            </a:pPr>
            <a:r>
              <a:rPr kumimoji="0" lang="hr-HR" sz="900" b="1" i="1" u="none" strike="noStrike" kern="1200" cap="none" spc="0" normalizeH="0" baseline="0" noProof="0" dirty="0">
                <a:ln>
                  <a:noFill/>
                </a:ln>
                <a:solidFill>
                  <a:prstClr val="white">
                    <a:lumMod val="50000"/>
                  </a:prstClr>
                </a:solidFill>
                <a:effectLst/>
                <a:uLnTx/>
                <a:uFillTx/>
                <a:latin typeface="Arial"/>
                <a:ea typeface="+mn-ea"/>
                <a:cs typeface="+mn-cs"/>
              </a:rPr>
              <a:t>P4</a:t>
            </a: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 Zbog čega je po Vama važno ravnopravno roditeljstvo?</a:t>
            </a: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hr-HR" sz="900" b="0" i="1" u="none" strike="noStrike" kern="1200" cap="none" spc="0" normalizeH="0" baseline="0" noProof="0" dirty="0">
                <a:ln>
                  <a:noFill/>
                </a:ln>
                <a:solidFill>
                  <a:prstClr val="white">
                    <a:lumMod val="50000"/>
                  </a:prstClr>
                </a:solidFill>
                <a:effectLst/>
                <a:uLnTx/>
                <a:uFillTx/>
                <a:latin typeface="Arial"/>
                <a:ea typeface="+mn-ea"/>
                <a:cs typeface="+mn-cs"/>
              </a:rPr>
              <a:t>Baza: Svi ispitanici N=600</a:t>
            </a:r>
          </a:p>
        </p:txBody>
      </p:sp>
      <p:sp>
        <p:nvSpPr>
          <p:cNvPr id="101" name="Rectangle 100">
            <a:extLst>
              <a:ext uri="{FF2B5EF4-FFF2-40B4-BE49-F238E27FC236}">
                <a16:creationId xmlns:a16="http://schemas.microsoft.com/office/drawing/2014/main" id="{917B56BC-29C8-3B65-07B1-AEE34F123D04}"/>
              </a:ext>
            </a:extLst>
          </p:cNvPr>
          <p:cNvSpPr/>
          <p:nvPr/>
        </p:nvSpPr>
        <p:spPr>
          <a:xfrm>
            <a:off x="79892" y="3068961"/>
            <a:ext cx="11884760" cy="30848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Группа 7">
            <a:extLst>
              <a:ext uri="{FF2B5EF4-FFF2-40B4-BE49-F238E27FC236}">
                <a16:creationId xmlns:a16="http://schemas.microsoft.com/office/drawing/2014/main" id="{3D2F7012-573A-9639-C210-24FA5F703348}"/>
              </a:ext>
            </a:extLst>
          </p:cNvPr>
          <p:cNvGrpSpPr>
            <a:grpSpLocks/>
          </p:cNvGrpSpPr>
          <p:nvPr/>
        </p:nvGrpSpPr>
        <p:grpSpPr bwMode="auto">
          <a:xfrm>
            <a:off x="319623" y="3491543"/>
            <a:ext cx="9497263" cy="2312857"/>
            <a:chOff x="2385351" y="1529408"/>
            <a:chExt cx="18995636" cy="4625765"/>
          </a:xfrm>
        </p:grpSpPr>
        <p:grpSp>
          <p:nvGrpSpPr>
            <p:cNvPr id="104" name="Группа 49">
              <a:extLst>
                <a:ext uri="{FF2B5EF4-FFF2-40B4-BE49-F238E27FC236}">
                  <a16:creationId xmlns:a16="http://schemas.microsoft.com/office/drawing/2014/main" id="{1D451A52-785D-FEED-04BF-C3F8A4F0ED05}"/>
                </a:ext>
              </a:extLst>
            </p:cNvPr>
            <p:cNvGrpSpPr>
              <a:grpSpLocks/>
            </p:cNvGrpSpPr>
            <p:nvPr/>
          </p:nvGrpSpPr>
          <p:grpSpPr bwMode="auto">
            <a:xfrm>
              <a:off x="2385351" y="4801257"/>
              <a:ext cx="3469945" cy="1353916"/>
              <a:chOff x="1233223" y="8814893"/>
              <a:chExt cx="3469945" cy="1353916"/>
            </a:xfrm>
          </p:grpSpPr>
          <p:sp>
            <p:nvSpPr>
              <p:cNvPr id="116" name="TextBox 8">
                <a:extLst>
                  <a:ext uri="{FF2B5EF4-FFF2-40B4-BE49-F238E27FC236}">
                    <a16:creationId xmlns:a16="http://schemas.microsoft.com/office/drawing/2014/main" id="{7DE89AC7-252D-AAEA-6857-0E9DD79D4469}"/>
                  </a:ext>
                </a:extLst>
              </p:cNvPr>
              <p:cNvSpPr txBox="1">
                <a:spLocks noChangeArrowheads="1"/>
              </p:cNvSpPr>
              <p:nvPr/>
            </p:nvSpPr>
            <p:spPr bwMode="auto">
              <a:xfrm>
                <a:off x="1233223" y="9499132"/>
                <a:ext cx="3469945" cy="66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0000"/>
                    </a:solidFill>
                    <a:latin typeface="Helvetica Neue" pitchFamily="2" charset="0"/>
                    <a:cs typeface="Helvetica Neue" pitchFamily="2" charset="0"/>
                    <a:sym typeface="Helvetica Neue" pitchFamily="2" charset="0"/>
                  </a:defRPr>
                </a:lvl1pPr>
                <a:lvl2pPr marL="742950" indent="-285750">
                  <a:defRPr sz="3000" b="1">
                    <a:solidFill>
                      <a:srgbClr val="000000"/>
                    </a:solidFill>
                    <a:latin typeface="Helvetica Neue" pitchFamily="2" charset="0"/>
                    <a:cs typeface="Helvetica Neue" pitchFamily="2" charset="0"/>
                    <a:sym typeface="Helvetica Neue" pitchFamily="2" charset="0"/>
                  </a:defRPr>
                </a:lvl2pPr>
                <a:lvl3pPr marL="1143000" indent="-228600">
                  <a:defRPr sz="3000" b="1">
                    <a:solidFill>
                      <a:srgbClr val="000000"/>
                    </a:solidFill>
                    <a:latin typeface="Helvetica Neue" pitchFamily="2" charset="0"/>
                    <a:cs typeface="Helvetica Neue" pitchFamily="2" charset="0"/>
                    <a:sym typeface="Helvetica Neue" pitchFamily="2" charset="0"/>
                  </a:defRPr>
                </a:lvl3pPr>
                <a:lvl4pPr marL="1600200" indent="-228600">
                  <a:defRPr sz="3000" b="1">
                    <a:solidFill>
                      <a:srgbClr val="000000"/>
                    </a:solidFill>
                    <a:latin typeface="Helvetica Neue" pitchFamily="2" charset="0"/>
                    <a:cs typeface="Helvetica Neue" pitchFamily="2" charset="0"/>
                    <a:sym typeface="Helvetica Neue" pitchFamily="2" charset="0"/>
                  </a:defRPr>
                </a:lvl4pPr>
                <a:lvl5pPr marL="2057400" indent="-228600">
                  <a:defRPr sz="3000" b="1">
                    <a:solidFill>
                      <a:srgbClr val="000000"/>
                    </a:solidFill>
                    <a:latin typeface="Helvetica Neue" pitchFamily="2" charset="0"/>
                    <a:cs typeface="Helvetica Neue" pitchFamily="2" charset="0"/>
                    <a:sym typeface="Helvetica Neue" pitchFamily="2" charset="0"/>
                  </a:defRPr>
                </a:lvl5pPr>
                <a:lvl6pPr marL="25146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6pPr>
                <a:lvl7pPr marL="29718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7pPr>
                <a:lvl8pPr marL="34290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8pPr>
                <a:lvl9pPr marL="38862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9pPr>
              </a:lstStyle>
              <a:p>
                <a:pPr algn="ctr" eaLnBrk="1">
                  <a:lnSpc>
                    <a:spcPct val="150000"/>
                  </a:lnSpc>
                  <a:buClr>
                    <a:schemeClr val="tx2"/>
                  </a:buClr>
                </a:pPr>
                <a:r>
                  <a:rPr lang="hr-HR" altLang="ru-RU" sz="1200" b="0" dirty="0">
                    <a:solidFill>
                      <a:schemeClr val="tx1"/>
                    </a:solidFill>
                    <a:latin typeface="Arial Nova Cond Light" panose="020B0306020202020204" pitchFamily="34" charset="0"/>
                    <a:cs typeface="Arial" panose="020B0604020202020204" pitchFamily="34" charset="0"/>
                  </a:rPr>
                  <a:t>Emocionalni razvoj djeteta</a:t>
                </a:r>
                <a:endParaRPr lang="en-US" altLang="ru-RU" sz="1200" b="0" dirty="0">
                  <a:solidFill>
                    <a:schemeClr val="tx1"/>
                  </a:solidFill>
                  <a:latin typeface="Arial Nova Cond Light" panose="020B0306020202020204" pitchFamily="34" charset="0"/>
                  <a:cs typeface="Arial" panose="020B0604020202020204" pitchFamily="34" charset="0"/>
                </a:endParaRPr>
              </a:p>
            </p:txBody>
          </p:sp>
          <p:sp>
            <p:nvSpPr>
              <p:cNvPr id="117" name="Potential New Entry">
                <a:extLst>
                  <a:ext uri="{FF2B5EF4-FFF2-40B4-BE49-F238E27FC236}">
                    <a16:creationId xmlns:a16="http://schemas.microsoft.com/office/drawing/2014/main" id="{04EF604C-9BDA-9510-2862-97B50F4B25DE}"/>
                  </a:ext>
                </a:extLst>
              </p:cNvPr>
              <p:cNvSpPr txBox="1">
                <a:spLocks noChangeArrowheads="1"/>
              </p:cNvSpPr>
              <p:nvPr/>
            </p:nvSpPr>
            <p:spPr bwMode="auto">
              <a:xfrm>
                <a:off x="2423147" y="8814893"/>
                <a:ext cx="1090108" cy="84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p>
                <a:pPr algn="ctr"/>
                <a:r>
                  <a:rPr lang="hr-HR" altLang="en-US" sz="2400" b="1" dirty="0">
                    <a:solidFill>
                      <a:schemeClr val="bg2"/>
                    </a:solidFill>
                    <a:latin typeface="Arial Nova Cond Light" panose="020B0306020202020204" pitchFamily="34" charset="0"/>
                  </a:rPr>
                  <a:t>88%</a:t>
                </a:r>
                <a:endParaRPr lang="en-US" altLang="en-US" sz="2400" b="1" dirty="0">
                  <a:solidFill>
                    <a:schemeClr val="bg2"/>
                  </a:solidFill>
                  <a:latin typeface="Arial Nova Cond Light" panose="020B0306020202020204" pitchFamily="34" charset="0"/>
                </a:endParaRPr>
              </a:p>
            </p:txBody>
          </p:sp>
        </p:grpSp>
        <p:sp>
          <p:nvSpPr>
            <p:cNvPr id="105" name="Potential New Entry">
              <a:extLst>
                <a:ext uri="{FF2B5EF4-FFF2-40B4-BE49-F238E27FC236}">
                  <a16:creationId xmlns:a16="http://schemas.microsoft.com/office/drawing/2014/main" id="{096B5D85-A0F4-9F2A-E585-B2EC94094C50}"/>
                </a:ext>
              </a:extLst>
            </p:cNvPr>
            <p:cNvSpPr txBox="1">
              <a:spLocks noChangeArrowheads="1"/>
            </p:cNvSpPr>
            <p:nvPr/>
          </p:nvSpPr>
          <p:spPr bwMode="auto">
            <a:xfrm>
              <a:off x="7611114" y="4801260"/>
              <a:ext cx="1090108" cy="84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p>
              <a:pPr algn="ctr"/>
              <a:r>
                <a:rPr lang="hr-HR" altLang="en-US" sz="2400" b="1" dirty="0">
                  <a:solidFill>
                    <a:srgbClr val="2F469C"/>
                  </a:solidFill>
                  <a:latin typeface="Arial Nova Cond Light" panose="020B0306020202020204" pitchFamily="34" charset="0"/>
                </a:rPr>
                <a:t>88%</a:t>
              </a:r>
              <a:endParaRPr lang="en-US" altLang="en-US" sz="2400" b="1" dirty="0">
                <a:solidFill>
                  <a:srgbClr val="2F469C"/>
                </a:solidFill>
                <a:latin typeface="Arial Nova Cond Light" panose="020B0306020202020204" pitchFamily="34" charset="0"/>
              </a:endParaRPr>
            </a:p>
          </p:txBody>
        </p:sp>
        <p:sp>
          <p:nvSpPr>
            <p:cNvPr id="106" name="Potential New Entry">
              <a:extLst>
                <a:ext uri="{FF2B5EF4-FFF2-40B4-BE49-F238E27FC236}">
                  <a16:creationId xmlns:a16="http://schemas.microsoft.com/office/drawing/2014/main" id="{C173B817-7BAC-0A0A-BA70-ED8F831098A9}"/>
                </a:ext>
              </a:extLst>
            </p:cNvPr>
            <p:cNvSpPr txBox="1"/>
            <p:nvPr/>
          </p:nvSpPr>
          <p:spPr>
            <a:xfrm>
              <a:off x="11646946" y="4801550"/>
              <a:ext cx="1090106" cy="841265"/>
            </a:xfrm>
            <a:prstGeom prst="rect">
              <a:avLst/>
            </a:prstGeom>
            <a:ln w="12700">
              <a:miter lim="400000"/>
            </a:ln>
            <a:extLst>
              <a:ext uri="{C572A759-6A51-4108-AA02-DFA0A04FC94B}"/>
            </a:extLst>
          </p:spPr>
          <p:txBody>
            <a:bodyPr wrap="none" lIns="25400" tIns="25400" rIns="25400" bIns="25400" anchor="ctr">
              <a:spAutoFit/>
            </a:bodyPr>
            <a:lstStyle/>
            <a:p>
              <a:pPr algn="ctr">
                <a:defRPr/>
              </a:pPr>
              <a:r>
                <a:rPr lang="hr-HR" sz="2400" b="1" dirty="0">
                  <a:solidFill>
                    <a:srgbClr val="2F469C"/>
                  </a:solidFill>
                  <a:latin typeface="Arial Nova Cond Light" panose="020B0306020202020204" pitchFamily="34" charset="0"/>
                </a:rPr>
                <a:t>72%</a:t>
              </a:r>
              <a:endParaRPr lang="en-US" sz="2400" b="1" dirty="0">
                <a:solidFill>
                  <a:srgbClr val="2F469C"/>
                </a:solidFill>
                <a:latin typeface="Arial Nova Cond Light" panose="020B0306020202020204" pitchFamily="34" charset="0"/>
              </a:endParaRPr>
            </a:p>
          </p:txBody>
        </p:sp>
        <p:sp>
          <p:nvSpPr>
            <p:cNvPr id="107" name="Potential New Entry">
              <a:extLst>
                <a:ext uri="{FF2B5EF4-FFF2-40B4-BE49-F238E27FC236}">
                  <a16:creationId xmlns:a16="http://schemas.microsoft.com/office/drawing/2014/main" id="{487AD053-A202-3347-9858-401672747139}"/>
                </a:ext>
              </a:extLst>
            </p:cNvPr>
            <p:cNvSpPr txBox="1"/>
            <p:nvPr/>
          </p:nvSpPr>
          <p:spPr>
            <a:xfrm>
              <a:off x="15701931" y="4847557"/>
              <a:ext cx="1090108" cy="841265"/>
            </a:xfrm>
            <a:prstGeom prst="rect">
              <a:avLst/>
            </a:prstGeom>
            <a:ln w="12700">
              <a:miter lim="400000"/>
            </a:ln>
            <a:extLst>
              <a:ext uri="{C572A759-6A51-4108-AA02-DFA0A04FC94B}"/>
            </a:extLst>
          </p:spPr>
          <p:txBody>
            <a:bodyPr wrap="none" lIns="25400" tIns="25400" rIns="25400" bIns="25400" anchor="ctr">
              <a:spAutoFit/>
            </a:bodyPr>
            <a:lstStyle/>
            <a:p>
              <a:pPr algn="ctr">
                <a:defRPr/>
              </a:pPr>
              <a:r>
                <a:rPr lang="hr-HR" sz="2400" b="1" dirty="0">
                  <a:solidFill>
                    <a:srgbClr val="2F469C"/>
                  </a:solidFill>
                  <a:latin typeface="Arial Nova Cond Light" panose="020B0306020202020204" pitchFamily="34" charset="0"/>
                </a:rPr>
                <a:t>71%</a:t>
              </a:r>
              <a:endParaRPr lang="en-US" sz="2400" b="1" dirty="0">
                <a:solidFill>
                  <a:srgbClr val="2F469C"/>
                </a:solidFill>
                <a:latin typeface="Arial Nova Cond Light" panose="020B0306020202020204" pitchFamily="34" charset="0"/>
              </a:endParaRPr>
            </a:p>
          </p:txBody>
        </p:sp>
        <p:sp>
          <p:nvSpPr>
            <p:cNvPr id="109" name="Фигура">
              <a:extLst>
                <a:ext uri="{FF2B5EF4-FFF2-40B4-BE49-F238E27FC236}">
                  <a16:creationId xmlns:a16="http://schemas.microsoft.com/office/drawing/2014/main" id="{4DD09B1B-5BEC-9759-F688-DCDEC67C9E31}"/>
                </a:ext>
              </a:extLst>
            </p:cNvPr>
            <p:cNvSpPr/>
            <p:nvPr/>
          </p:nvSpPr>
          <p:spPr bwMode="auto">
            <a:xfrm>
              <a:off x="3003011" y="1529408"/>
              <a:ext cx="2209929" cy="3181385"/>
            </a:xfrm>
            <a:custGeom>
              <a:avLst/>
              <a:gdLst/>
              <a:ahLst/>
              <a:cxnLst>
                <a:cxn ang="0">
                  <a:pos x="wd2" y="hd2"/>
                </a:cxn>
                <a:cxn ang="5400000">
                  <a:pos x="wd2" y="hd2"/>
                </a:cxn>
                <a:cxn ang="10800000">
                  <a:pos x="wd2" y="hd2"/>
                </a:cxn>
                <a:cxn ang="16200000">
                  <a:pos x="wd2" y="hd2"/>
                </a:cxn>
              </a:cxnLst>
              <a:rect l="0" t="0" r="r" b="b"/>
              <a:pathLst>
                <a:path w="21357" h="21600" extrusionOk="0">
                  <a:moveTo>
                    <a:pt x="10678" y="0"/>
                  </a:moveTo>
                  <a:cubicBezTo>
                    <a:pt x="4748" y="0"/>
                    <a:pt x="-122" y="3343"/>
                    <a:pt x="2" y="7500"/>
                  </a:cubicBezTo>
                  <a:cubicBezTo>
                    <a:pt x="182" y="13518"/>
                    <a:pt x="9868" y="21346"/>
                    <a:pt x="10678" y="21600"/>
                  </a:cubicBezTo>
                  <a:cubicBezTo>
                    <a:pt x="11488" y="21346"/>
                    <a:pt x="21175" y="13513"/>
                    <a:pt x="21354" y="7500"/>
                  </a:cubicBezTo>
                  <a:cubicBezTo>
                    <a:pt x="21478" y="3343"/>
                    <a:pt x="16608" y="0"/>
                    <a:pt x="10678" y="0"/>
                  </a:cubicBezTo>
                  <a:close/>
                  <a:moveTo>
                    <a:pt x="10634" y="1552"/>
                  </a:moveTo>
                  <a:cubicBezTo>
                    <a:pt x="12789" y="1552"/>
                    <a:pt x="14942" y="2130"/>
                    <a:pt x="16586" y="3284"/>
                  </a:cubicBezTo>
                  <a:cubicBezTo>
                    <a:pt x="19874" y="5594"/>
                    <a:pt x="19874" y="9341"/>
                    <a:pt x="16586" y="11651"/>
                  </a:cubicBezTo>
                  <a:cubicBezTo>
                    <a:pt x="13298" y="13961"/>
                    <a:pt x="7971" y="13961"/>
                    <a:pt x="4683" y="11651"/>
                  </a:cubicBezTo>
                  <a:cubicBezTo>
                    <a:pt x="1395" y="9341"/>
                    <a:pt x="1395" y="5594"/>
                    <a:pt x="4683" y="3284"/>
                  </a:cubicBezTo>
                  <a:cubicBezTo>
                    <a:pt x="6327" y="2130"/>
                    <a:pt x="8480" y="1552"/>
                    <a:pt x="10634" y="1552"/>
                  </a:cubicBezTo>
                  <a:close/>
                </a:path>
              </a:pathLst>
            </a:custGeom>
            <a:solidFill>
              <a:schemeClr val="bg2"/>
            </a:solidFill>
            <a:ln w="12700"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110" name="Фигура">
              <a:extLst>
                <a:ext uri="{FF2B5EF4-FFF2-40B4-BE49-F238E27FC236}">
                  <a16:creationId xmlns:a16="http://schemas.microsoft.com/office/drawing/2014/main" id="{A9E65599-282F-CF20-3EFA-57E57E40F40D}"/>
                </a:ext>
              </a:extLst>
            </p:cNvPr>
            <p:cNvSpPr/>
            <p:nvPr/>
          </p:nvSpPr>
          <p:spPr bwMode="auto">
            <a:xfrm>
              <a:off x="7045023" y="1529408"/>
              <a:ext cx="2209929" cy="3181385"/>
            </a:xfrm>
            <a:custGeom>
              <a:avLst/>
              <a:gdLst/>
              <a:ahLst/>
              <a:cxnLst>
                <a:cxn ang="0">
                  <a:pos x="wd2" y="hd2"/>
                </a:cxn>
                <a:cxn ang="5400000">
                  <a:pos x="wd2" y="hd2"/>
                </a:cxn>
                <a:cxn ang="10800000">
                  <a:pos x="wd2" y="hd2"/>
                </a:cxn>
                <a:cxn ang="16200000">
                  <a:pos x="wd2" y="hd2"/>
                </a:cxn>
              </a:cxnLst>
              <a:rect l="0" t="0" r="r" b="b"/>
              <a:pathLst>
                <a:path w="21357" h="21600" extrusionOk="0">
                  <a:moveTo>
                    <a:pt x="10678" y="0"/>
                  </a:moveTo>
                  <a:cubicBezTo>
                    <a:pt x="4748" y="0"/>
                    <a:pt x="-122" y="3343"/>
                    <a:pt x="2" y="7500"/>
                  </a:cubicBezTo>
                  <a:cubicBezTo>
                    <a:pt x="182" y="13518"/>
                    <a:pt x="9868" y="21346"/>
                    <a:pt x="10678" y="21600"/>
                  </a:cubicBezTo>
                  <a:cubicBezTo>
                    <a:pt x="11488" y="21346"/>
                    <a:pt x="21175" y="13513"/>
                    <a:pt x="21354" y="7500"/>
                  </a:cubicBezTo>
                  <a:cubicBezTo>
                    <a:pt x="21478" y="3343"/>
                    <a:pt x="16608" y="0"/>
                    <a:pt x="10678" y="0"/>
                  </a:cubicBezTo>
                  <a:close/>
                  <a:moveTo>
                    <a:pt x="10634" y="1552"/>
                  </a:moveTo>
                  <a:cubicBezTo>
                    <a:pt x="12789" y="1552"/>
                    <a:pt x="14942" y="2130"/>
                    <a:pt x="16586" y="3284"/>
                  </a:cubicBezTo>
                  <a:cubicBezTo>
                    <a:pt x="19874" y="5594"/>
                    <a:pt x="19874" y="9341"/>
                    <a:pt x="16586" y="11651"/>
                  </a:cubicBezTo>
                  <a:cubicBezTo>
                    <a:pt x="13298" y="13961"/>
                    <a:pt x="7971" y="13961"/>
                    <a:pt x="4683" y="11651"/>
                  </a:cubicBezTo>
                  <a:cubicBezTo>
                    <a:pt x="1395" y="9341"/>
                    <a:pt x="1395" y="5594"/>
                    <a:pt x="4683" y="3284"/>
                  </a:cubicBezTo>
                  <a:cubicBezTo>
                    <a:pt x="6327" y="2130"/>
                    <a:pt x="8480" y="1552"/>
                    <a:pt x="10634" y="1552"/>
                  </a:cubicBezTo>
                  <a:close/>
                </a:path>
              </a:pathLst>
            </a:custGeom>
            <a:solidFill>
              <a:srgbClr val="2F469C"/>
            </a:solidFill>
            <a:ln w="12700"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111" name="Фигура">
              <a:extLst>
                <a:ext uri="{FF2B5EF4-FFF2-40B4-BE49-F238E27FC236}">
                  <a16:creationId xmlns:a16="http://schemas.microsoft.com/office/drawing/2014/main" id="{874401B4-1D42-D766-FC5B-B937CC6607A2}"/>
                </a:ext>
              </a:extLst>
            </p:cNvPr>
            <p:cNvSpPr/>
            <p:nvPr/>
          </p:nvSpPr>
          <p:spPr bwMode="auto">
            <a:xfrm>
              <a:off x="11087035" y="1529408"/>
              <a:ext cx="2209929" cy="3181385"/>
            </a:xfrm>
            <a:custGeom>
              <a:avLst/>
              <a:gdLst/>
              <a:ahLst/>
              <a:cxnLst>
                <a:cxn ang="0">
                  <a:pos x="wd2" y="hd2"/>
                </a:cxn>
                <a:cxn ang="5400000">
                  <a:pos x="wd2" y="hd2"/>
                </a:cxn>
                <a:cxn ang="10800000">
                  <a:pos x="wd2" y="hd2"/>
                </a:cxn>
                <a:cxn ang="16200000">
                  <a:pos x="wd2" y="hd2"/>
                </a:cxn>
              </a:cxnLst>
              <a:rect l="0" t="0" r="r" b="b"/>
              <a:pathLst>
                <a:path w="21357" h="21600" extrusionOk="0">
                  <a:moveTo>
                    <a:pt x="10678" y="0"/>
                  </a:moveTo>
                  <a:cubicBezTo>
                    <a:pt x="4748" y="0"/>
                    <a:pt x="-122" y="3343"/>
                    <a:pt x="2" y="7500"/>
                  </a:cubicBezTo>
                  <a:cubicBezTo>
                    <a:pt x="182" y="13518"/>
                    <a:pt x="9868" y="21346"/>
                    <a:pt x="10678" y="21600"/>
                  </a:cubicBezTo>
                  <a:cubicBezTo>
                    <a:pt x="11488" y="21346"/>
                    <a:pt x="21175" y="13513"/>
                    <a:pt x="21354" y="7500"/>
                  </a:cubicBezTo>
                  <a:cubicBezTo>
                    <a:pt x="21478" y="3343"/>
                    <a:pt x="16608" y="0"/>
                    <a:pt x="10678" y="0"/>
                  </a:cubicBezTo>
                  <a:close/>
                  <a:moveTo>
                    <a:pt x="10634" y="1552"/>
                  </a:moveTo>
                  <a:cubicBezTo>
                    <a:pt x="12789" y="1552"/>
                    <a:pt x="14942" y="2130"/>
                    <a:pt x="16586" y="3284"/>
                  </a:cubicBezTo>
                  <a:cubicBezTo>
                    <a:pt x="19874" y="5594"/>
                    <a:pt x="19874" y="9341"/>
                    <a:pt x="16586" y="11651"/>
                  </a:cubicBezTo>
                  <a:cubicBezTo>
                    <a:pt x="13298" y="13961"/>
                    <a:pt x="7971" y="13961"/>
                    <a:pt x="4683" y="11651"/>
                  </a:cubicBezTo>
                  <a:cubicBezTo>
                    <a:pt x="1395" y="9341"/>
                    <a:pt x="1395" y="5594"/>
                    <a:pt x="4683" y="3284"/>
                  </a:cubicBezTo>
                  <a:cubicBezTo>
                    <a:pt x="6327" y="2130"/>
                    <a:pt x="8480" y="1552"/>
                    <a:pt x="10634" y="1552"/>
                  </a:cubicBezTo>
                  <a:close/>
                </a:path>
              </a:pathLst>
            </a:custGeom>
            <a:solidFill>
              <a:srgbClr val="2F469C"/>
            </a:solidFill>
            <a:ln w="12700"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112" name="Фигура">
              <a:extLst>
                <a:ext uri="{FF2B5EF4-FFF2-40B4-BE49-F238E27FC236}">
                  <a16:creationId xmlns:a16="http://schemas.microsoft.com/office/drawing/2014/main" id="{722F46D4-B21F-185A-CE0A-280968A5E029}"/>
                </a:ext>
              </a:extLst>
            </p:cNvPr>
            <p:cNvSpPr/>
            <p:nvPr/>
          </p:nvSpPr>
          <p:spPr bwMode="auto">
            <a:xfrm>
              <a:off x="15129046" y="1529408"/>
              <a:ext cx="2209929" cy="3181385"/>
            </a:xfrm>
            <a:custGeom>
              <a:avLst/>
              <a:gdLst/>
              <a:ahLst/>
              <a:cxnLst>
                <a:cxn ang="0">
                  <a:pos x="wd2" y="hd2"/>
                </a:cxn>
                <a:cxn ang="5400000">
                  <a:pos x="wd2" y="hd2"/>
                </a:cxn>
                <a:cxn ang="10800000">
                  <a:pos x="wd2" y="hd2"/>
                </a:cxn>
                <a:cxn ang="16200000">
                  <a:pos x="wd2" y="hd2"/>
                </a:cxn>
              </a:cxnLst>
              <a:rect l="0" t="0" r="r" b="b"/>
              <a:pathLst>
                <a:path w="21357" h="21600" extrusionOk="0">
                  <a:moveTo>
                    <a:pt x="10678" y="0"/>
                  </a:moveTo>
                  <a:cubicBezTo>
                    <a:pt x="4748" y="0"/>
                    <a:pt x="-122" y="3343"/>
                    <a:pt x="2" y="7500"/>
                  </a:cubicBezTo>
                  <a:cubicBezTo>
                    <a:pt x="182" y="13518"/>
                    <a:pt x="9868" y="21346"/>
                    <a:pt x="10678" y="21600"/>
                  </a:cubicBezTo>
                  <a:cubicBezTo>
                    <a:pt x="11488" y="21346"/>
                    <a:pt x="21175" y="13513"/>
                    <a:pt x="21354" y="7500"/>
                  </a:cubicBezTo>
                  <a:cubicBezTo>
                    <a:pt x="21478" y="3343"/>
                    <a:pt x="16608" y="0"/>
                    <a:pt x="10678" y="0"/>
                  </a:cubicBezTo>
                  <a:close/>
                  <a:moveTo>
                    <a:pt x="10634" y="1552"/>
                  </a:moveTo>
                  <a:cubicBezTo>
                    <a:pt x="12789" y="1552"/>
                    <a:pt x="14942" y="2130"/>
                    <a:pt x="16586" y="3284"/>
                  </a:cubicBezTo>
                  <a:cubicBezTo>
                    <a:pt x="19874" y="5594"/>
                    <a:pt x="19874" y="9341"/>
                    <a:pt x="16586" y="11651"/>
                  </a:cubicBezTo>
                  <a:cubicBezTo>
                    <a:pt x="13298" y="13961"/>
                    <a:pt x="7971" y="13961"/>
                    <a:pt x="4683" y="11651"/>
                  </a:cubicBezTo>
                  <a:cubicBezTo>
                    <a:pt x="1395" y="9341"/>
                    <a:pt x="1395" y="5594"/>
                    <a:pt x="4683" y="3284"/>
                  </a:cubicBezTo>
                  <a:cubicBezTo>
                    <a:pt x="6327" y="2130"/>
                    <a:pt x="8480" y="1552"/>
                    <a:pt x="10634" y="1552"/>
                  </a:cubicBezTo>
                  <a:close/>
                </a:path>
              </a:pathLst>
            </a:custGeom>
            <a:solidFill>
              <a:srgbClr val="2F469C"/>
            </a:solidFill>
            <a:ln w="12700"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113" name="Фигура">
              <a:extLst>
                <a:ext uri="{FF2B5EF4-FFF2-40B4-BE49-F238E27FC236}">
                  <a16:creationId xmlns:a16="http://schemas.microsoft.com/office/drawing/2014/main" id="{570B468B-331E-9A35-9C5F-DD37EA5BC6DF}"/>
                </a:ext>
              </a:extLst>
            </p:cNvPr>
            <p:cNvSpPr/>
            <p:nvPr/>
          </p:nvSpPr>
          <p:spPr bwMode="auto">
            <a:xfrm>
              <a:off x="19171058" y="1529408"/>
              <a:ext cx="2209929" cy="3181385"/>
            </a:xfrm>
            <a:custGeom>
              <a:avLst/>
              <a:gdLst/>
              <a:ahLst/>
              <a:cxnLst>
                <a:cxn ang="0">
                  <a:pos x="wd2" y="hd2"/>
                </a:cxn>
                <a:cxn ang="5400000">
                  <a:pos x="wd2" y="hd2"/>
                </a:cxn>
                <a:cxn ang="10800000">
                  <a:pos x="wd2" y="hd2"/>
                </a:cxn>
                <a:cxn ang="16200000">
                  <a:pos x="wd2" y="hd2"/>
                </a:cxn>
              </a:cxnLst>
              <a:rect l="0" t="0" r="r" b="b"/>
              <a:pathLst>
                <a:path w="21357" h="21600" extrusionOk="0">
                  <a:moveTo>
                    <a:pt x="10678" y="0"/>
                  </a:moveTo>
                  <a:cubicBezTo>
                    <a:pt x="4748" y="0"/>
                    <a:pt x="-122" y="3343"/>
                    <a:pt x="2" y="7500"/>
                  </a:cubicBezTo>
                  <a:cubicBezTo>
                    <a:pt x="182" y="13518"/>
                    <a:pt x="9868" y="21346"/>
                    <a:pt x="10678" y="21600"/>
                  </a:cubicBezTo>
                  <a:cubicBezTo>
                    <a:pt x="11488" y="21346"/>
                    <a:pt x="21175" y="13513"/>
                    <a:pt x="21354" y="7500"/>
                  </a:cubicBezTo>
                  <a:cubicBezTo>
                    <a:pt x="21478" y="3343"/>
                    <a:pt x="16608" y="0"/>
                    <a:pt x="10678" y="0"/>
                  </a:cubicBezTo>
                  <a:close/>
                  <a:moveTo>
                    <a:pt x="10634" y="1552"/>
                  </a:moveTo>
                  <a:cubicBezTo>
                    <a:pt x="12789" y="1552"/>
                    <a:pt x="14942" y="2130"/>
                    <a:pt x="16586" y="3284"/>
                  </a:cubicBezTo>
                  <a:cubicBezTo>
                    <a:pt x="19874" y="5594"/>
                    <a:pt x="19874" y="9341"/>
                    <a:pt x="16586" y="11651"/>
                  </a:cubicBezTo>
                  <a:cubicBezTo>
                    <a:pt x="13298" y="13961"/>
                    <a:pt x="7971" y="13961"/>
                    <a:pt x="4683" y="11651"/>
                  </a:cubicBezTo>
                  <a:cubicBezTo>
                    <a:pt x="1395" y="9341"/>
                    <a:pt x="1395" y="5594"/>
                    <a:pt x="4683" y="3284"/>
                  </a:cubicBezTo>
                  <a:cubicBezTo>
                    <a:pt x="6327" y="2130"/>
                    <a:pt x="8480" y="1552"/>
                    <a:pt x="10634" y="1552"/>
                  </a:cubicBezTo>
                  <a:close/>
                </a:path>
              </a:pathLst>
            </a:custGeom>
            <a:solidFill>
              <a:srgbClr val="2F469C"/>
            </a:solidFill>
            <a:ln w="12700"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114" name="Фигура">
              <a:extLst>
                <a:ext uri="{FF2B5EF4-FFF2-40B4-BE49-F238E27FC236}">
                  <a16:creationId xmlns:a16="http://schemas.microsoft.com/office/drawing/2014/main" id="{AA45183E-531E-C14D-3B60-5D585A2E660D}"/>
                </a:ext>
              </a:extLst>
            </p:cNvPr>
            <p:cNvSpPr/>
            <p:nvPr/>
          </p:nvSpPr>
          <p:spPr>
            <a:xfrm>
              <a:off x="7626081" y="1949771"/>
              <a:ext cx="1047811" cy="1049350"/>
            </a:xfrm>
            <a:custGeom>
              <a:avLst/>
              <a:gdLst/>
              <a:ahLst/>
              <a:cxnLst>
                <a:cxn ang="0">
                  <a:pos x="wd2" y="hd2"/>
                </a:cxn>
                <a:cxn ang="5400000">
                  <a:pos x="wd2" y="hd2"/>
                </a:cxn>
                <a:cxn ang="10800000">
                  <a:pos x="wd2" y="hd2"/>
                </a:cxn>
                <a:cxn ang="16200000">
                  <a:pos x="wd2" y="hd2"/>
                </a:cxn>
              </a:cxnLst>
              <a:rect l="0" t="0" r="r" b="b"/>
              <a:pathLst>
                <a:path w="21600" h="21595" extrusionOk="0">
                  <a:moveTo>
                    <a:pt x="7274" y="0"/>
                  </a:moveTo>
                  <a:cubicBezTo>
                    <a:pt x="6979" y="10"/>
                    <a:pt x="6699" y="134"/>
                    <a:pt x="6493" y="345"/>
                  </a:cubicBezTo>
                  <a:cubicBezTo>
                    <a:pt x="6300" y="543"/>
                    <a:pt x="6185" y="805"/>
                    <a:pt x="6171" y="1081"/>
                  </a:cubicBezTo>
                  <a:lnTo>
                    <a:pt x="6171" y="2781"/>
                  </a:lnTo>
                  <a:cubicBezTo>
                    <a:pt x="6187" y="3074"/>
                    <a:pt x="6314" y="3349"/>
                    <a:pt x="6527" y="3551"/>
                  </a:cubicBezTo>
                  <a:cubicBezTo>
                    <a:pt x="6688" y="3704"/>
                    <a:pt x="6890" y="3806"/>
                    <a:pt x="7109" y="3846"/>
                  </a:cubicBezTo>
                  <a:lnTo>
                    <a:pt x="7305" y="3846"/>
                  </a:lnTo>
                  <a:lnTo>
                    <a:pt x="7305" y="5059"/>
                  </a:lnTo>
                  <a:cubicBezTo>
                    <a:pt x="7313" y="5177"/>
                    <a:pt x="7381" y="5281"/>
                    <a:pt x="7486" y="5335"/>
                  </a:cubicBezTo>
                  <a:cubicBezTo>
                    <a:pt x="7649" y="5420"/>
                    <a:pt x="7850" y="5365"/>
                    <a:pt x="7947" y="5209"/>
                  </a:cubicBezTo>
                  <a:lnTo>
                    <a:pt x="9067" y="3812"/>
                  </a:lnTo>
                  <a:lnTo>
                    <a:pt x="11986" y="3812"/>
                  </a:lnTo>
                  <a:cubicBezTo>
                    <a:pt x="12270" y="3824"/>
                    <a:pt x="12546" y="3721"/>
                    <a:pt x="12752" y="3526"/>
                  </a:cubicBezTo>
                  <a:cubicBezTo>
                    <a:pt x="12971" y="3319"/>
                    <a:pt x="13091" y="3028"/>
                    <a:pt x="13081" y="2727"/>
                  </a:cubicBezTo>
                  <a:lnTo>
                    <a:pt x="13081" y="1052"/>
                  </a:lnTo>
                  <a:cubicBezTo>
                    <a:pt x="13085" y="752"/>
                    <a:pt x="12959" y="464"/>
                    <a:pt x="12735" y="264"/>
                  </a:cubicBezTo>
                  <a:cubicBezTo>
                    <a:pt x="12551" y="98"/>
                    <a:pt x="12314" y="5"/>
                    <a:pt x="12066" y="0"/>
                  </a:cubicBezTo>
                  <a:lnTo>
                    <a:pt x="7274" y="0"/>
                  </a:lnTo>
                  <a:close/>
                  <a:moveTo>
                    <a:pt x="7324" y="755"/>
                  </a:moveTo>
                  <a:lnTo>
                    <a:pt x="11964" y="755"/>
                  </a:lnTo>
                  <a:cubicBezTo>
                    <a:pt x="12068" y="752"/>
                    <a:pt x="12169" y="792"/>
                    <a:pt x="12243" y="866"/>
                  </a:cubicBezTo>
                  <a:cubicBezTo>
                    <a:pt x="12318" y="940"/>
                    <a:pt x="12359" y="1042"/>
                    <a:pt x="12356" y="1147"/>
                  </a:cubicBezTo>
                  <a:lnTo>
                    <a:pt x="12356" y="2672"/>
                  </a:lnTo>
                  <a:cubicBezTo>
                    <a:pt x="12351" y="2772"/>
                    <a:pt x="12308" y="2867"/>
                    <a:pt x="12237" y="2938"/>
                  </a:cubicBezTo>
                  <a:cubicBezTo>
                    <a:pt x="12160" y="3015"/>
                    <a:pt x="12055" y="3058"/>
                    <a:pt x="11946" y="3057"/>
                  </a:cubicBezTo>
                  <a:lnTo>
                    <a:pt x="8914" y="3057"/>
                  </a:lnTo>
                  <a:cubicBezTo>
                    <a:pt x="8836" y="3060"/>
                    <a:pt x="8758" y="3079"/>
                    <a:pt x="8688" y="3114"/>
                  </a:cubicBezTo>
                  <a:cubicBezTo>
                    <a:pt x="8635" y="3140"/>
                    <a:pt x="8587" y="3174"/>
                    <a:pt x="8545" y="3216"/>
                  </a:cubicBezTo>
                  <a:lnTo>
                    <a:pt x="8067" y="3913"/>
                  </a:lnTo>
                  <a:lnTo>
                    <a:pt x="8067" y="3431"/>
                  </a:lnTo>
                  <a:cubicBezTo>
                    <a:pt x="8076" y="3324"/>
                    <a:pt x="8028" y="3221"/>
                    <a:pt x="7942" y="3158"/>
                  </a:cubicBezTo>
                  <a:cubicBezTo>
                    <a:pt x="7885" y="3117"/>
                    <a:pt x="7815" y="3097"/>
                    <a:pt x="7745" y="3102"/>
                  </a:cubicBezTo>
                  <a:lnTo>
                    <a:pt x="7271" y="3102"/>
                  </a:lnTo>
                  <a:cubicBezTo>
                    <a:pt x="7183" y="3110"/>
                    <a:pt x="7095" y="3080"/>
                    <a:pt x="7031" y="3020"/>
                  </a:cubicBezTo>
                  <a:cubicBezTo>
                    <a:pt x="6963" y="2955"/>
                    <a:pt x="6928" y="2863"/>
                    <a:pt x="6936" y="2769"/>
                  </a:cubicBezTo>
                  <a:lnTo>
                    <a:pt x="6936" y="1104"/>
                  </a:lnTo>
                  <a:cubicBezTo>
                    <a:pt x="6940" y="1010"/>
                    <a:pt x="6979" y="921"/>
                    <a:pt x="7047" y="856"/>
                  </a:cubicBezTo>
                  <a:cubicBezTo>
                    <a:pt x="7121" y="785"/>
                    <a:pt x="7221" y="749"/>
                    <a:pt x="7324" y="755"/>
                  </a:cubicBezTo>
                  <a:close/>
                  <a:moveTo>
                    <a:pt x="7722" y="1541"/>
                  </a:moveTo>
                  <a:lnTo>
                    <a:pt x="7722" y="2349"/>
                  </a:lnTo>
                  <a:lnTo>
                    <a:pt x="11530" y="2349"/>
                  </a:lnTo>
                  <a:lnTo>
                    <a:pt x="11530" y="1541"/>
                  </a:lnTo>
                  <a:lnTo>
                    <a:pt x="7722" y="1541"/>
                  </a:lnTo>
                  <a:close/>
                  <a:moveTo>
                    <a:pt x="4614" y="4640"/>
                  </a:moveTo>
                  <a:cubicBezTo>
                    <a:pt x="4031" y="4640"/>
                    <a:pt x="3449" y="4862"/>
                    <a:pt x="3004" y="5306"/>
                  </a:cubicBezTo>
                  <a:cubicBezTo>
                    <a:pt x="2115" y="6195"/>
                    <a:pt x="2115" y="7635"/>
                    <a:pt x="3004" y="8524"/>
                  </a:cubicBezTo>
                  <a:cubicBezTo>
                    <a:pt x="3893" y="9412"/>
                    <a:pt x="5335" y="9412"/>
                    <a:pt x="6224" y="8524"/>
                  </a:cubicBezTo>
                  <a:cubicBezTo>
                    <a:pt x="7114" y="7635"/>
                    <a:pt x="7114" y="6195"/>
                    <a:pt x="6224" y="5306"/>
                  </a:cubicBezTo>
                  <a:cubicBezTo>
                    <a:pt x="5780" y="4862"/>
                    <a:pt x="5197" y="4640"/>
                    <a:pt x="4614" y="4640"/>
                  </a:cubicBezTo>
                  <a:close/>
                  <a:moveTo>
                    <a:pt x="16990" y="4640"/>
                  </a:moveTo>
                  <a:cubicBezTo>
                    <a:pt x="16407" y="4640"/>
                    <a:pt x="15825" y="4862"/>
                    <a:pt x="15380" y="5306"/>
                  </a:cubicBezTo>
                  <a:cubicBezTo>
                    <a:pt x="14491" y="6195"/>
                    <a:pt x="14491" y="7635"/>
                    <a:pt x="15380" y="8524"/>
                  </a:cubicBezTo>
                  <a:cubicBezTo>
                    <a:pt x="16269" y="9412"/>
                    <a:pt x="17711" y="9412"/>
                    <a:pt x="18600" y="8524"/>
                  </a:cubicBezTo>
                  <a:cubicBezTo>
                    <a:pt x="19490" y="7635"/>
                    <a:pt x="19490" y="6195"/>
                    <a:pt x="18600" y="5306"/>
                  </a:cubicBezTo>
                  <a:cubicBezTo>
                    <a:pt x="18156" y="4862"/>
                    <a:pt x="17573" y="4640"/>
                    <a:pt x="16990" y="4640"/>
                  </a:cubicBezTo>
                  <a:close/>
                  <a:moveTo>
                    <a:pt x="4614" y="5350"/>
                  </a:moveTo>
                  <a:cubicBezTo>
                    <a:pt x="5015" y="5350"/>
                    <a:pt x="5416" y="5503"/>
                    <a:pt x="5722" y="5808"/>
                  </a:cubicBezTo>
                  <a:cubicBezTo>
                    <a:pt x="6334" y="6419"/>
                    <a:pt x="6334" y="7410"/>
                    <a:pt x="5722" y="8021"/>
                  </a:cubicBezTo>
                  <a:cubicBezTo>
                    <a:pt x="5110" y="8632"/>
                    <a:pt x="4118" y="8633"/>
                    <a:pt x="3506" y="8021"/>
                  </a:cubicBezTo>
                  <a:cubicBezTo>
                    <a:pt x="2894" y="7410"/>
                    <a:pt x="2894" y="6419"/>
                    <a:pt x="3506" y="5808"/>
                  </a:cubicBezTo>
                  <a:cubicBezTo>
                    <a:pt x="3812" y="5503"/>
                    <a:pt x="4213" y="5350"/>
                    <a:pt x="4614" y="5350"/>
                  </a:cubicBezTo>
                  <a:close/>
                  <a:moveTo>
                    <a:pt x="16990" y="5350"/>
                  </a:moveTo>
                  <a:cubicBezTo>
                    <a:pt x="17391" y="5350"/>
                    <a:pt x="17792" y="5503"/>
                    <a:pt x="18098" y="5808"/>
                  </a:cubicBezTo>
                  <a:cubicBezTo>
                    <a:pt x="18710" y="6419"/>
                    <a:pt x="18710" y="7410"/>
                    <a:pt x="18098" y="8021"/>
                  </a:cubicBezTo>
                  <a:cubicBezTo>
                    <a:pt x="17486" y="8632"/>
                    <a:pt x="16494" y="8633"/>
                    <a:pt x="15882" y="8021"/>
                  </a:cubicBezTo>
                  <a:cubicBezTo>
                    <a:pt x="15270" y="7410"/>
                    <a:pt x="15271" y="6419"/>
                    <a:pt x="15882" y="5808"/>
                  </a:cubicBezTo>
                  <a:cubicBezTo>
                    <a:pt x="16188" y="5503"/>
                    <a:pt x="16589" y="5350"/>
                    <a:pt x="16990" y="5350"/>
                  </a:cubicBezTo>
                  <a:close/>
                  <a:moveTo>
                    <a:pt x="8848" y="6125"/>
                  </a:moveTo>
                  <a:lnTo>
                    <a:pt x="8848" y="6932"/>
                  </a:lnTo>
                  <a:lnTo>
                    <a:pt x="9656" y="6932"/>
                  </a:lnTo>
                  <a:lnTo>
                    <a:pt x="9656" y="6125"/>
                  </a:lnTo>
                  <a:lnTo>
                    <a:pt x="8848" y="6125"/>
                  </a:lnTo>
                  <a:close/>
                  <a:moveTo>
                    <a:pt x="10383" y="6125"/>
                  </a:moveTo>
                  <a:lnTo>
                    <a:pt x="10383" y="6932"/>
                  </a:lnTo>
                  <a:lnTo>
                    <a:pt x="11192" y="6932"/>
                  </a:lnTo>
                  <a:lnTo>
                    <a:pt x="11192" y="6125"/>
                  </a:lnTo>
                  <a:lnTo>
                    <a:pt x="10383" y="6125"/>
                  </a:lnTo>
                  <a:close/>
                  <a:moveTo>
                    <a:pt x="11919" y="6125"/>
                  </a:moveTo>
                  <a:lnTo>
                    <a:pt x="11919" y="6932"/>
                  </a:lnTo>
                  <a:lnTo>
                    <a:pt x="12727" y="6932"/>
                  </a:lnTo>
                  <a:lnTo>
                    <a:pt x="12727" y="6125"/>
                  </a:lnTo>
                  <a:lnTo>
                    <a:pt x="11919" y="6125"/>
                  </a:lnTo>
                  <a:close/>
                  <a:moveTo>
                    <a:pt x="9992" y="8084"/>
                  </a:moveTo>
                  <a:cubicBezTo>
                    <a:pt x="9694" y="8089"/>
                    <a:pt x="9410" y="8208"/>
                    <a:pt x="9198" y="8417"/>
                  </a:cubicBezTo>
                  <a:cubicBezTo>
                    <a:pt x="8978" y="8633"/>
                    <a:pt x="8853" y="8928"/>
                    <a:pt x="8850" y="9236"/>
                  </a:cubicBezTo>
                  <a:lnTo>
                    <a:pt x="8850" y="10923"/>
                  </a:lnTo>
                  <a:cubicBezTo>
                    <a:pt x="8863" y="11194"/>
                    <a:pt x="8981" y="11450"/>
                    <a:pt x="9179" y="11636"/>
                  </a:cubicBezTo>
                  <a:cubicBezTo>
                    <a:pt x="9360" y="11806"/>
                    <a:pt x="9597" y="11906"/>
                    <a:pt x="9845" y="11917"/>
                  </a:cubicBezTo>
                  <a:lnTo>
                    <a:pt x="13254" y="11917"/>
                  </a:lnTo>
                  <a:cubicBezTo>
                    <a:pt x="13531" y="11908"/>
                    <a:pt x="13794" y="11785"/>
                    <a:pt x="13978" y="11577"/>
                  </a:cubicBezTo>
                  <a:cubicBezTo>
                    <a:pt x="14135" y="11401"/>
                    <a:pt x="14224" y="11176"/>
                    <a:pt x="14231" y="10940"/>
                  </a:cubicBezTo>
                  <a:lnTo>
                    <a:pt x="14231" y="10531"/>
                  </a:lnTo>
                  <a:lnTo>
                    <a:pt x="14978" y="9372"/>
                  </a:lnTo>
                  <a:cubicBezTo>
                    <a:pt x="15028" y="9270"/>
                    <a:pt x="15025" y="9150"/>
                    <a:pt x="14968" y="9051"/>
                  </a:cubicBezTo>
                  <a:cubicBezTo>
                    <a:pt x="14898" y="8928"/>
                    <a:pt x="14760" y="8860"/>
                    <a:pt x="14620" y="8878"/>
                  </a:cubicBezTo>
                  <a:lnTo>
                    <a:pt x="14185" y="8878"/>
                  </a:lnTo>
                  <a:cubicBezTo>
                    <a:pt x="14157" y="8676"/>
                    <a:pt x="14063" y="8489"/>
                    <a:pt x="13917" y="8347"/>
                  </a:cubicBezTo>
                  <a:cubicBezTo>
                    <a:pt x="13747" y="8181"/>
                    <a:pt x="13520" y="8087"/>
                    <a:pt x="13283" y="8084"/>
                  </a:cubicBezTo>
                  <a:lnTo>
                    <a:pt x="9992" y="8084"/>
                  </a:lnTo>
                  <a:close/>
                  <a:moveTo>
                    <a:pt x="9966" y="8846"/>
                  </a:moveTo>
                  <a:lnTo>
                    <a:pt x="13182" y="8846"/>
                  </a:lnTo>
                  <a:cubicBezTo>
                    <a:pt x="13274" y="8852"/>
                    <a:pt x="13361" y="8893"/>
                    <a:pt x="13424" y="8960"/>
                  </a:cubicBezTo>
                  <a:cubicBezTo>
                    <a:pt x="13483" y="9022"/>
                    <a:pt x="13519" y="9102"/>
                    <a:pt x="13524" y="9188"/>
                  </a:cubicBezTo>
                  <a:lnTo>
                    <a:pt x="13524" y="9371"/>
                  </a:lnTo>
                  <a:cubicBezTo>
                    <a:pt x="13533" y="9455"/>
                    <a:pt x="13578" y="9530"/>
                    <a:pt x="13647" y="9579"/>
                  </a:cubicBezTo>
                  <a:cubicBezTo>
                    <a:pt x="13722" y="9632"/>
                    <a:pt x="13817" y="9647"/>
                    <a:pt x="13904" y="9620"/>
                  </a:cubicBezTo>
                  <a:lnTo>
                    <a:pt x="13579" y="10107"/>
                  </a:lnTo>
                  <a:cubicBezTo>
                    <a:pt x="13547" y="10156"/>
                    <a:pt x="13522" y="10209"/>
                    <a:pt x="13507" y="10265"/>
                  </a:cubicBezTo>
                  <a:cubicBezTo>
                    <a:pt x="13489" y="10325"/>
                    <a:pt x="13483" y="10388"/>
                    <a:pt x="13487" y="10451"/>
                  </a:cubicBezTo>
                  <a:lnTo>
                    <a:pt x="13487" y="10804"/>
                  </a:lnTo>
                  <a:cubicBezTo>
                    <a:pt x="13487" y="10904"/>
                    <a:pt x="13447" y="10999"/>
                    <a:pt x="13377" y="11069"/>
                  </a:cubicBezTo>
                  <a:cubicBezTo>
                    <a:pt x="13307" y="11140"/>
                    <a:pt x="13210" y="11180"/>
                    <a:pt x="13110" y="11181"/>
                  </a:cubicBezTo>
                  <a:lnTo>
                    <a:pt x="9928" y="11181"/>
                  </a:lnTo>
                  <a:cubicBezTo>
                    <a:pt x="9839" y="11188"/>
                    <a:pt x="9752" y="11156"/>
                    <a:pt x="9688" y="11092"/>
                  </a:cubicBezTo>
                  <a:cubicBezTo>
                    <a:pt x="9626" y="11029"/>
                    <a:pt x="9594" y="10942"/>
                    <a:pt x="9601" y="10854"/>
                  </a:cubicBezTo>
                  <a:lnTo>
                    <a:pt x="9601" y="9210"/>
                  </a:lnTo>
                  <a:cubicBezTo>
                    <a:pt x="9600" y="9127"/>
                    <a:pt x="9628" y="9046"/>
                    <a:pt x="9680" y="8981"/>
                  </a:cubicBezTo>
                  <a:cubicBezTo>
                    <a:pt x="9749" y="8895"/>
                    <a:pt x="9855" y="8845"/>
                    <a:pt x="9966" y="8846"/>
                  </a:cubicBezTo>
                  <a:close/>
                  <a:moveTo>
                    <a:pt x="10439" y="9611"/>
                  </a:moveTo>
                  <a:lnTo>
                    <a:pt x="10439" y="10418"/>
                  </a:lnTo>
                  <a:lnTo>
                    <a:pt x="12718" y="10418"/>
                  </a:lnTo>
                  <a:lnTo>
                    <a:pt x="12718" y="9611"/>
                  </a:lnTo>
                  <a:lnTo>
                    <a:pt x="10439" y="9611"/>
                  </a:lnTo>
                  <a:close/>
                  <a:moveTo>
                    <a:pt x="3667" y="10033"/>
                  </a:moveTo>
                  <a:cubicBezTo>
                    <a:pt x="3231" y="10057"/>
                    <a:pt x="2818" y="10232"/>
                    <a:pt x="2499" y="10529"/>
                  </a:cubicBezTo>
                  <a:cubicBezTo>
                    <a:pt x="2157" y="10847"/>
                    <a:pt x="1947" y="11283"/>
                    <a:pt x="1911" y="11748"/>
                  </a:cubicBezTo>
                  <a:lnTo>
                    <a:pt x="1911" y="16173"/>
                  </a:lnTo>
                  <a:lnTo>
                    <a:pt x="1882" y="16173"/>
                  </a:lnTo>
                  <a:cubicBezTo>
                    <a:pt x="1590" y="16169"/>
                    <a:pt x="1311" y="16056"/>
                    <a:pt x="1098" y="15857"/>
                  </a:cubicBezTo>
                  <a:cubicBezTo>
                    <a:pt x="853" y="15627"/>
                    <a:pt x="718" y="15305"/>
                    <a:pt x="726" y="14971"/>
                  </a:cubicBezTo>
                  <a:lnTo>
                    <a:pt x="726" y="10050"/>
                  </a:lnTo>
                  <a:lnTo>
                    <a:pt x="0" y="10051"/>
                  </a:lnTo>
                  <a:lnTo>
                    <a:pt x="0" y="15022"/>
                  </a:lnTo>
                  <a:cubicBezTo>
                    <a:pt x="15" y="15596"/>
                    <a:pt x="284" y="16135"/>
                    <a:pt x="734" y="16493"/>
                  </a:cubicBezTo>
                  <a:cubicBezTo>
                    <a:pt x="860" y="16594"/>
                    <a:pt x="998" y="16676"/>
                    <a:pt x="1144" y="16742"/>
                  </a:cubicBezTo>
                  <a:lnTo>
                    <a:pt x="1144" y="21589"/>
                  </a:lnTo>
                  <a:lnTo>
                    <a:pt x="1938" y="21589"/>
                  </a:lnTo>
                  <a:lnTo>
                    <a:pt x="1938" y="16912"/>
                  </a:lnTo>
                  <a:cubicBezTo>
                    <a:pt x="1950" y="16912"/>
                    <a:pt x="1961" y="16913"/>
                    <a:pt x="1973" y="16913"/>
                  </a:cubicBezTo>
                  <a:lnTo>
                    <a:pt x="5785" y="16913"/>
                  </a:lnTo>
                  <a:lnTo>
                    <a:pt x="5785" y="21171"/>
                  </a:lnTo>
                  <a:cubicBezTo>
                    <a:pt x="5779" y="21279"/>
                    <a:pt x="5817" y="21385"/>
                    <a:pt x="5891" y="21464"/>
                  </a:cubicBezTo>
                  <a:cubicBezTo>
                    <a:pt x="5972" y="21552"/>
                    <a:pt x="6088" y="21600"/>
                    <a:pt x="6208" y="21594"/>
                  </a:cubicBezTo>
                  <a:lnTo>
                    <a:pt x="8088" y="21594"/>
                  </a:lnTo>
                  <a:lnTo>
                    <a:pt x="8088" y="14999"/>
                  </a:lnTo>
                  <a:lnTo>
                    <a:pt x="13512" y="14999"/>
                  </a:lnTo>
                  <a:lnTo>
                    <a:pt x="13512" y="21594"/>
                  </a:lnTo>
                  <a:lnTo>
                    <a:pt x="15392" y="21594"/>
                  </a:lnTo>
                  <a:cubicBezTo>
                    <a:pt x="15512" y="21600"/>
                    <a:pt x="15628" y="21552"/>
                    <a:pt x="15709" y="21464"/>
                  </a:cubicBezTo>
                  <a:cubicBezTo>
                    <a:pt x="15783" y="21385"/>
                    <a:pt x="15821" y="21279"/>
                    <a:pt x="15815" y="21171"/>
                  </a:cubicBezTo>
                  <a:lnTo>
                    <a:pt x="15815" y="16913"/>
                  </a:lnTo>
                  <a:lnTo>
                    <a:pt x="19628" y="16913"/>
                  </a:lnTo>
                  <a:cubicBezTo>
                    <a:pt x="19629" y="16913"/>
                    <a:pt x="19631" y="16913"/>
                    <a:pt x="19633" y="16913"/>
                  </a:cubicBezTo>
                  <a:lnTo>
                    <a:pt x="19633" y="21589"/>
                  </a:lnTo>
                  <a:lnTo>
                    <a:pt x="20428" y="21589"/>
                  </a:lnTo>
                  <a:lnTo>
                    <a:pt x="20428" y="16755"/>
                  </a:lnTo>
                  <a:cubicBezTo>
                    <a:pt x="20584" y="16688"/>
                    <a:pt x="20732" y="16600"/>
                    <a:pt x="20867" y="16493"/>
                  </a:cubicBezTo>
                  <a:cubicBezTo>
                    <a:pt x="21317" y="16135"/>
                    <a:pt x="21585" y="15596"/>
                    <a:pt x="21600" y="15022"/>
                  </a:cubicBezTo>
                  <a:lnTo>
                    <a:pt x="21600" y="10051"/>
                  </a:lnTo>
                  <a:lnTo>
                    <a:pt x="20874" y="10050"/>
                  </a:lnTo>
                  <a:lnTo>
                    <a:pt x="20874" y="14971"/>
                  </a:lnTo>
                  <a:cubicBezTo>
                    <a:pt x="20882" y="15305"/>
                    <a:pt x="20747" y="15627"/>
                    <a:pt x="20503" y="15857"/>
                  </a:cubicBezTo>
                  <a:cubicBezTo>
                    <a:pt x="20290" y="16056"/>
                    <a:pt x="20010" y="16169"/>
                    <a:pt x="19718" y="16173"/>
                  </a:cubicBezTo>
                  <a:lnTo>
                    <a:pt x="19695" y="16173"/>
                  </a:lnTo>
                  <a:lnTo>
                    <a:pt x="19695" y="11748"/>
                  </a:lnTo>
                  <a:cubicBezTo>
                    <a:pt x="19658" y="11283"/>
                    <a:pt x="19449" y="10847"/>
                    <a:pt x="19107" y="10529"/>
                  </a:cubicBezTo>
                  <a:cubicBezTo>
                    <a:pt x="18788" y="10232"/>
                    <a:pt x="18375" y="10057"/>
                    <a:pt x="17939" y="10033"/>
                  </a:cubicBezTo>
                  <a:lnTo>
                    <a:pt x="15844" y="10033"/>
                  </a:lnTo>
                  <a:cubicBezTo>
                    <a:pt x="15755" y="10033"/>
                    <a:pt x="15669" y="10065"/>
                    <a:pt x="15600" y="10122"/>
                  </a:cubicBezTo>
                  <a:cubicBezTo>
                    <a:pt x="15506" y="10200"/>
                    <a:pt x="15454" y="10318"/>
                    <a:pt x="15460" y="10440"/>
                  </a:cubicBezTo>
                  <a:lnTo>
                    <a:pt x="15460" y="12745"/>
                  </a:lnTo>
                  <a:lnTo>
                    <a:pt x="12311" y="12745"/>
                  </a:lnTo>
                  <a:cubicBezTo>
                    <a:pt x="12215" y="12742"/>
                    <a:pt x="12123" y="12779"/>
                    <a:pt x="12056" y="12848"/>
                  </a:cubicBezTo>
                  <a:cubicBezTo>
                    <a:pt x="11992" y="12913"/>
                    <a:pt x="11959" y="13003"/>
                    <a:pt x="11962" y="13094"/>
                  </a:cubicBezTo>
                  <a:lnTo>
                    <a:pt x="11962" y="14243"/>
                  </a:lnTo>
                  <a:lnTo>
                    <a:pt x="9644" y="14243"/>
                  </a:lnTo>
                  <a:lnTo>
                    <a:pt x="9644" y="13094"/>
                  </a:lnTo>
                  <a:cubicBezTo>
                    <a:pt x="9647" y="13003"/>
                    <a:pt x="9613" y="12913"/>
                    <a:pt x="9549" y="12848"/>
                  </a:cubicBezTo>
                  <a:cubicBezTo>
                    <a:pt x="9482" y="12779"/>
                    <a:pt x="9390" y="12742"/>
                    <a:pt x="9294" y="12745"/>
                  </a:cubicBezTo>
                  <a:lnTo>
                    <a:pt x="6146" y="12745"/>
                  </a:lnTo>
                  <a:lnTo>
                    <a:pt x="6146" y="10440"/>
                  </a:lnTo>
                  <a:cubicBezTo>
                    <a:pt x="6152" y="10318"/>
                    <a:pt x="6100" y="10200"/>
                    <a:pt x="6006" y="10122"/>
                  </a:cubicBezTo>
                  <a:cubicBezTo>
                    <a:pt x="5937" y="10065"/>
                    <a:pt x="5851" y="10033"/>
                    <a:pt x="5762" y="10033"/>
                  </a:cubicBezTo>
                  <a:lnTo>
                    <a:pt x="3667" y="10033"/>
                  </a:lnTo>
                  <a:close/>
                  <a:moveTo>
                    <a:pt x="3717" y="10771"/>
                  </a:moveTo>
                  <a:lnTo>
                    <a:pt x="5409" y="10771"/>
                  </a:lnTo>
                  <a:lnTo>
                    <a:pt x="5409" y="13107"/>
                  </a:lnTo>
                  <a:cubicBezTo>
                    <a:pt x="5404" y="13208"/>
                    <a:pt x="5443" y="13307"/>
                    <a:pt x="5514" y="13378"/>
                  </a:cubicBezTo>
                  <a:cubicBezTo>
                    <a:pt x="5586" y="13451"/>
                    <a:pt x="5685" y="13490"/>
                    <a:pt x="5787" y="13484"/>
                  </a:cubicBezTo>
                  <a:lnTo>
                    <a:pt x="8874" y="13484"/>
                  </a:lnTo>
                  <a:lnTo>
                    <a:pt x="8874" y="14243"/>
                  </a:lnTo>
                  <a:lnTo>
                    <a:pt x="4603" y="14243"/>
                  </a:lnTo>
                  <a:lnTo>
                    <a:pt x="4603" y="11964"/>
                  </a:lnTo>
                  <a:lnTo>
                    <a:pt x="3861" y="11967"/>
                  </a:lnTo>
                  <a:lnTo>
                    <a:pt x="3861" y="14641"/>
                  </a:lnTo>
                  <a:cubicBezTo>
                    <a:pt x="3853" y="14742"/>
                    <a:pt x="3890" y="14840"/>
                    <a:pt x="3963" y="14909"/>
                  </a:cubicBezTo>
                  <a:cubicBezTo>
                    <a:pt x="4026" y="14968"/>
                    <a:pt x="4109" y="15000"/>
                    <a:pt x="4195" y="14999"/>
                  </a:cubicBezTo>
                  <a:lnTo>
                    <a:pt x="7050" y="14999"/>
                  </a:lnTo>
                  <a:cubicBezTo>
                    <a:pt x="7065" y="15010"/>
                    <a:pt x="7081" y="15019"/>
                    <a:pt x="7095" y="15032"/>
                  </a:cubicBezTo>
                  <a:cubicBezTo>
                    <a:pt x="7240" y="15165"/>
                    <a:pt x="7323" y="15353"/>
                    <a:pt x="7324" y="15550"/>
                  </a:cubicBezTo>
                  <a:lnTo>
                    <a:pt x="7324" y="20820"/>
                  </a:lnTo>
                  <a:lnTo>
                    <a:pt x="6504" y="20820"/>
                  </a:lnTo>
                  <a:lnTo>
                    <a:pt x="6504" y="16573"/>
                  </a:lnTo>
                  <a:cubicBezTo>
                    <a:pt x="6509" y="16481"/>
                    <a:pt x="6481" y="16390"/>
                    <a:pt x="6424" y="16317"/>
                  </a:cubicBezTo>
                  <a:cubicBezTo>
                    <a:pt x="6359" y="16235"/>
                    <a:pt x="6262" y="16183"/>
                    <a:pt x="6158" y="16173"/>
                  </a:cubicBezTo>
                  <a:lnTo>
                    <a:pt x="2667" y="16173"/>
                  </a:lnTo>
                  <a:lnTo>
                    <a:pt x="2667" y="11820"/>
                  </a:lnTo>
                  <a:cubicBezTo>
                    <a:pt x="2696" y="11540"/>
                    <a:pt x="2824" y="11280"/>
                    <a:pt x="3028" y="11087"/>
                  </a:cubicBezTo>
                  <a:cubicBezTo>
                    <a:pt x="3216" y="10908"/>
                    <a:pt x="3459" y="10797"/>
                    <a:pt x="3717" y="10771"/>
                  </a:cubicBezTo>
                  <a:close/>
                  <a:moveTo>
                    <a:pt x="16196" y="10771"/>
                  </a:moveTo>
                  <a:lnTo>
                    <a:pt x="17889" y="10771"/>
                  </a:lnTo>
                  <a:cubicBezTo>
                    <a:pt x="18147" y="10797"/>
                    <a:pt x="18390" y="10908"/>
                    <a:pt x="18578" y="11087"/>
                  </a:cubicBezTo>
                  <a:cubicBezTo>
                    <a:pt x="18782" y="11280"/>
                    <a:pt x="18910" y="11540"/>
                    <a:pt x="18939" y="11820"/>
                  </a:cubicBezTo>
                  <a:lnTo>
                    <a:pt x="18939" y="16173"/>
                  </a:lnTo>
                  <a:lnTo>
                    <a:pt x="15442" y="16173"/>
                  </a:lnTo>
                  <a:cubicBezTo>
                    <a:pt x="15338" y="16183"/>
                    <a:pt x="15242" y="16235"/>
                    <a:pt x="15177" y="16317"/>
                  </a:cubicBezTo>
                  <a:cubicBezTo>
                    <a:pt x="15120" y="16390"/>
                    <a:pt x="15090" y="16481"/>
                    <a:pt x="15096" y="16573"/>
                  </a:cubicBezTo>
                  <a:lnTo>
                    <a:pt x="15096" y="20820"/>
                  </a:lnTo>
                  <a:lnTo>
                    <a:pt x="14277" y="20820"/>
                  </a:lnTo>
                  <a:lnTo>
                    <a:pt x="14277" y="15550"/>
                  </a:lnTo>
                  <a:cubicBezTo>
                    <a:pt x="14278" y="15353"/>
                    <a:pt x="14361" y="15165"/>
                    <a:pt x="14506" y="15032"/>
                  </a:cubicBezTo>
                  <a:cubicBezTo>
                    <a:pt x="14520" y="15019"/>
                    <a:pt x="14535" y="15010"/>
                    <a:pt x="14550" y="14999"/>
                  </a:cubicBezTo>
                  <a:lnTo>
                    <a:pt x="17302" y="14999"/>
                  </a:lnTo>
                  <a:cubicBezTo>
                    <a:pt x="17403" y="14994"/>
                    <a:pt x="17499" y="14956"/>
                    <a:pt x="17576" y="14890"/>
                  </a:cubicBezTo>
                  <a:cubicBezTo>
                    <a:pt x="17672" y="14808"/>
                    <a:pt x="17729" y="14691"/>
                    <a:pt x="17735" y="14565"/>
                  </a:cubicBezTo>
                  <a:lnTo>
                    <a:pt x="17735" y="11937"/>
                  </a:lnTo>
                  <a:lnTo>
                    <a:pt x="16976" y="11937"/>
                  </a:lnTo>
                  <a:lnTo>
                    <a:pt x="16976" y="14243"/>
                  </a:lnTo>
                  <a:lnTo>
                    <a:pt x="12732" y="14243"/>
                  </a:lnTo>
                  <a:lnTo>
                    <a:pt x="12732" y="13484"/>
                  </a:lnTo>
                  <a:lnTo>
                    <a:pt x="15818" y="13484"/>
                  </a:lnTo>
                  <a:cubicBezTo>
                    <a:pt x="15920" y="13490"/>
                    <a:pt x="16020" y="13451"/>
                    <a:pt x="16092" y="13378"/>
                  </a:cubicBezTo>
                  <a:cubicBezTo>
                    <a:pt x="16163" y="13307"/>
                    <a:pt x="16201" y="13208"/>
                    <a:pt x="16196" y="13107"/>
                  </a:cubicBezTo>
                  <a:lnTo>
                    <a:pt x="16196" y="10771"/>
                  </a:lnTo>
                  <a:close/>
                </a:path>
              </a:pathLst>
            </a:custGeom>
            <a:solidFill>
              <a:srgbClr val="2F469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grpSp>
      <p:sp>
        <p:nvSpPr>
          <p:cNvPr id="118" name="TextBox 8">
            <a:extLst>
              <a:ext uri="{FF2B5EF4-FFF2-40B4-BE49-F238E27FC236}">
                <a16:creationId xmlns:a16="http://schemas.microsoft.com/office/drawing/2014/main" id="{51ECFBF3-6DC4-7C66-FD67-344535C4297D}"/>
              </a:ext>
            </a:extLst>
          </p:cNvPr>
          <p:cNvSpPr txBox="1">
            <a:spLocks noChangeArrowheads="1"/>
          </p:cNvSpPr>
          <p:nvPr/>
        </p:nvSpPr>
        <p:spPr bwMode="auto">
          <a:xfrm>
            <a:off x="2276041" y="5549062"/>
            <a:ext cx="1832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pitchFamily="2" charset="0"/>
                <a:cs typeface="Helvetica Neue" pitchFamily="2" charset="0"/>
                <a:sym typeface="Helvetica Neue" pitchFamily="2" charset="0"/>
              </a:defRPr>
            </a:lvl1pPr>
            <a:lvl2pPr marL="742950" indent="-285750">
              <a:defRPr sz="3000" b="1">
                <a:solidFill>
                  <a:srgbClr val="000000"/>
                </a:solidFill>
                <a:latin typeface="Helvetica Neue" pitchFamily="2" charset="0"/>
                <a:cs typeface="Helvetica Neue" pitchFamily="2" charset="0"/>
                <a:sym typeface="Helvetica Neue" pitchFamily="2" charset="0"/>
              </a:defRPr>
            </a:lvl2pPr>
            <a:lvl3pPr marL="1143000" indent="-228600">
              <a:defRPr sz="3000" b="1">
                <a:solidFill>
                  <a:srgbClr val="000000"/>
                </a:solidFill>
                <a:latin typeface="Helvetica Neue" pitchFamily="2" charset="0"/>
                <a:cs typeface="Helvetica Neue" pitchFamily="2" charset="0"/>
                <a:sym typeface="Helvetica Neue" pitchFamily="2" charset="0"/>
              </a:defRPr>
            </a:lvl3pPr>
            <a:lvl4pPr marL="1600200" indent="-228600">
              <a:defRPr sz="3000" b="1">
                <a:solidFill>
                  <a:srgbClr val="000000"/>
                </a:solidFill>
                <a:latin typeface="Helvetica Neue" pitchFamily="2" charset="0"/>
                <a:cs typeface="Helvetica Neue" pitchFamily="2" charset="0"/>
                <a:sym typeface="Helvetica Neue" pitchFamily="2" charset="0"/>
              </a:defRPr>
            </a:lvl4pPr>
            <a:lvl5pPr marL="2057400" indent="-228600">
              <a:defRPr sz="3000" b="1">
                <a:solidFill>
                  <a:srgbClr val="000000"/>
                </a:solidFill>
                <a:latin typeface="Helvetica Neue" pitchFamily="2" charset="0"/>
                <a:cs typeface="Helvetica Neue" pitchFamily="2" charset="0"/>
                <a:sym typeface="Helvetica Neue" pitchFamily="2" charset="0"/>
              </a:defRPr>
            </a:lvl5pPr>
            <a:lvl6pPr marL="25146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6pPr>
            <a:lvl7pPr marL="29718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7pPr>
            <a:lvl8pPr marL="34290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8pPr>
            <a:lvl9pPr marL="38862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9pPr>
          </a:lstStyle>
          <a:p>
            <a:pPr algn="ctr">
              <a:buClr>
                <a:schemeClr val="tx2"/>
              </a:buClr>
            </a:pPr>
            <a:r>
              <a:rPr lang="hr-HR" altLang="ru-RU" sz="1200" b="0" dirty="0">
                <a:solidFill>
                  <a:schemeClr val="tx1"/>
                </a:solidFill>
                <a:latin typeface="Arial Nova Cond Light" panose="020B0306020202020204" pitchFamily="34" charset="0"/>
                <a:cs typeface="Arial" panose="020B0604020202020204" pitchFamily="34" charset="0"/>
              </a:rPr>
              <a:t>Da bi svaki od roditelja razvio zdrav odnos s djetetom</a:t>
            </a:r>
          </a:p>
        </p:txBody>
      </p:sp>
      <p:sp>
        <p:nvSpPr>
          <p:cNvPr id="119" name="TextBox 8">
            <a:extLst>
              <a:ext uri="{FF2B5EF4-FFF2-40B4-BE49-F238E27FC236}">
                <a16:creationId xmlns:a16="http://schemas.microsoft.com/office/drawing/2014/main" id="{1A9D4139-BFB2-A696-B7D0-E8AEF06270BD}"/>
              </a:ext>
            </a:extLst>
          </p:cNvPr>
          <p:cNvSpPr txBox="1">
            <a:spLocks noChangeArrowheads="1"/>
          </p:cNvSpPr>
          <p:nvPr/>
        </p:nvSpPr>
        <p:spPr bwMode="auto">
          <a:xfrm>
            <a:off x="4272645" y="5548077"/>
            <a:ext cx="1832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pitchFamily="2" charset="0"/>
                <a:cs typeface="Helvetica Neue" pitchFamily="2" charset="0"/>
                <a:sym typeface="Helvetica Neue" pitchFamily="2" charset="0"/>
              </a:defRPr>
            </a:lvl1pPr>
            <a:lvl2pPr marL="742950" indent="-285750">
              <a:defRPr sz="3000" b="1">
                <a:solidFill>
                  <a:srgbClr val="000000"/>
                </a:solidFill>
                <a:latin typeface="Helvetica Neue" pitchFamily="2" charset="0"/>
                <a:cs typeface="Helvetica Neue" pitchFamily="2" charset="0"/>
                <a:sym typeface="Helvetica Neue" pitchFamily="2" charset="0"/>
              </a:defRPr>
            </a:lvl2pPr>
            <a:lvl3pPr marL="1143000" indent="-228600">
              <a:defRPr sz="3000" b="1">
                <a:solidFill>
                  <a:srgbClr val="000000"/>
                </a:solidFill>
                <a:latin typeface="Helvetica Neue" pitchFamily="2" charset="0"/>
                <a:cs typeface="Helvetica Neue" pitchFamily="2" charset="0"/>
                <a:sym typeface="Helvetica Neue" pitchFamily="2" charset="0"/>
              </a:defRPr>
            </a:lvl3pPr>
            <a:lvl4pPr marL="1600200" indent="-228600">
              <a:defRPr sz="3000" b="1">
                <a:solidFill>
                  <a:srgbClr val="000000"/>
                </a:solidFill>
                <a:latin typeface="Helvetica Neue" pitchFamily="2" charset="0"/>
                <a:cs typeface="Helvetica Neue" pitchFamily="2" charset="0"/>
                <a:sym typeface="Helvetica Neue" pitchFamily="2" charset="0"/>
              </a:defRPr>
            </a:lvl4pPr>
            <a:lvl5pPr marL="2057400" indent="-228600">
              <a:defRPr sz="3000" b="1">
                <a:solidFill>
                  <a:srgbClr val="000000"/>
                </a:solidFill>
                <a:latin typeface="Helvetica Neue" pitchFamily="2" charset="0"/>
                <a:cs typeface="Helvetica Neue" pitchFamily="2" charset="0"/>
                <a:sym typeface="Helvetica Neue" pitchFamily="2" charset="0"/>
              </a:defRPr>
            </a:lvl5pPr>
            <a:lvl6pPr marL="25146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6pPr>
            <a:lvl7pPr marL="29718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7pPr>
            <a:lvl8pPr marL="34290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8pPr>
            <a:lvl9pPr marL="38862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9pPr>
          </a:lstStyle>
          <a:p>
            <a:pPr algn="ctr" eaLnBrk="1">
              <a:buClr>
                <a:schemeClr val="tx2"/>
              </a:buClr>
            </a:pPr>
            <a:r>
              <a:rPr lang="hr-HR" altLang="ru-RU" sz="1200" b="0" dirty="0">
                <a:solidFill>
                  <a:schemeClr val="tx1"/>
                </a:solidFill>
                <a:latin typeface="Arial Nova Cond Light" panose="020B0306020202020204" pitchFamily="34" charset="0"/>
                <a:cs typeface="Arial" panose="020B0604020202020204" pitchFamily="34" charset="0"/>
              </a:rPr>
              <a:t>Za kvalitetu odnosa između partnera (roditelja djeteta)</a:t>
            </a:r>
          </a:p>
        </p:txBody>
      </p:sp>
      <p:sp>
        <p:nvSpPr>
          <p:cNvPr id="120" name="TextBox 8">
            <a:extLst>
              <a:ext uri="{FF2B5EF4-FFF2-40B4-BE49-F238E27FC236}">
                <a16:creationId xmlns:a16="http://schemas.microsoft.com/office/drawing/2014/main" id="{C3D45ACC-5394-1048-5F9B-76C3C63EF1D9}"/>
              </a:ext>
            </a:extLst>
          </p:cNvPr>
          <p:cNvSpPr txBox="1">
            <a:spLocks noChangeArrowheads="1"/>
          </p:cNvSpPr>
          <p:nvPr/>
        </p:nvSpPr>
        <p:spPr bwMode="auto">
          <a:xfrm>
            <a:off x="6255857" y="5548077"/>
            <a:ext cx="1969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pitchFamily="2" charset="0"/>
                <a:cs typeface="Helvetica Neue" pitchFamily="2" charset="0"/>
                <a:sym typeface="Helvetica Neue" pitchFamily="2" charset="0"/>
              </a:defRPr>
            </a:lvl1pPr>
            <a:lvl2pPr marL="742950" indent="-285750">
              <a:defRPr sz="3000" b="1">
                <a:solidFill>
                  <a:srgbClr val="000000"/>
                </a:solidFill>
                <a:latin typeface="Helvetica Neue" pitchFamily="2" charset="0"/>
                <a:cs typeface="Helvetica Neue" pitchFamily="2" charset="0"/>
                <a:sym typeface="Helvetica Neue" pitchFamily="2" charset="0"/>
              </a:defRPr>
            </a:lvl2pPr>
            <a:lvl3pPr marL="1143000" indent="-228600">
              <a:defRPr sz="3000" b="1">
                <a:solidFill>
                  <a:srgbClr val="000000"/>
                </a:solidFill>
                <a:latin typeface="Helvetica Neue" pitchFamily="2" charset="0"/>
                <a:cs typeface="Helvetica Neue" pitchFamily="2" charset="0"/>
                <a:sym typeface="Helvetica Neue" pitchFamily="2" charset="0"/>
              </a:defRPr>
            </a:lvl3pPr>
            <a:lvl4pPr marL="1600200" indent="-228600">
              <a:defRPr sz="3000" b="1">
                <a:solidFill>
                  <a:srgbClr val="000000"/>
                </a:solidFill>
                <a:latin typeface="Helvetica Neue" pitchFamily="2" charset="0"/>
                <a:cs typeface="Helvetica Neue" pitchFamily="2" charset="0"/>
                <a:sym typeface="Helvetica Neue" pitchFamily="2" charset="0"/>
              </a:defRPr>
            </a:lvl4pPr>
            <a:lvl5pPr marL="2057400" indent="-228600">
              <a:defRPr sz="3000" b="1">
                <a:solidFill>
                  <a:srgbClr val="000000"/>
                </a:solidFill>
                <a:latin typeface="Helvetica Neue" pitchFamily="2" charset="0"/>
                <a:cs typeface="Helvetica Neue" pitchFamily="2" charset="0"/>
                <a:sym typeface="Helvetica Neue" pitchFamily="2" charset="0"/>
              </a:defRPr>
            </a:lvl5pPr>
            <a:lvl6pPr marL="25146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6pPr>
            <a:lvl7pPr marL="29718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7pPr>
            <a:lvl8pPr marL="34290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8pPr>
            <a:lvl9pPr marL="38862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9pPr>
          </a:lstStyle>
          <a:p>
            <a:pPr algn="ctr" eaLnBrk="1">
              <a:buClr>
                <a:schemeClr val="tx2"/>
              </a:buClr>
            </a:pPr>
            <a:r>
              <a:rPr lang="hr-HR" altLang="ru-RU" sz="1200" b="0" dirty="0">
                <a:solidFill>
                  <a:schemeClr val="tx1"/>
                </a:solidFill>
                <a:latin typeface="Arial Nova Cond Light" panose="020B0306020202020204" pitchFamily="34" charset="0"/>
                <a:cs typeface="Arial" panose="020B0604020202020204" pitchFamily="34" charset="0"/>
              </a:rPr>
              <a:t>Ravnopravna podjela roditeljskih obaveza je pravedna i potrebna</a:t>
            </a:r>
          </a:p>
        </p:txBody>
      </p:sp>
      <p:sp>
        <p:nvSpPr>
          <p:cNvPr id="121" name="TextBox 8">
            <a:extLst>
              <a:ext uri="{FF2B5EF4-FFF2-40B4-BE49-F238E27FC236}">
                <a16:creationId xmlns:a16="http://schemas.microsoft.com/office/drawing/2014/main" id="{19A8DA2F-7484-7202-7C18-7EEC5916AF00}"/>
              </a:ext>
            </a:extLst>
          </p:cNvPr>
          <p:cNvSpPr txBox="1">
            <a:spLocks noChangeArrowheads="1"/>
          </p:cNvSpPr>
          <p:nvPr/>
        </p:nvSpPr>
        <p:spPr bwMode="auto">
          <a:xfrm>
            <a:off x="8269074" y="5557996"/>
            <a:ext cx="2145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pitchFamily="2" charset="0"/>
                <a:cs typeface="Helvetica Neue" pitchFamily="2" charset="0"/>
                <a:sym typeface="Helvetica Neue" pitchFamily="2" charset="0"/>
              </a:defRPr>
            </a:lvl1pPr>
            <a:lvl2pPr marL="742950" indent="-285750">
              <a:defRPr sz="3000" b="1">
                <a:solidFill>
                  <a:srgbClr val="000000"/>
                </a:solidFill>
                <a:latin typeface="Helvetica Neue" pitchFamily="2" charset="0"/>
                <a:cs typeface="Helvetica Neue" pitchFamily="2" charset="0"/>
                <a:sym typeface="Helvetica Neue" pitchFamily="2" charset="0"/>
              </a:defRPr>
            </a:lvl2pPr>
            <a:lvl3pPr marL="1143000" indent="-228600">
              <a:defRPr sz="3000" b="1">
                <a:solidFill>
                  <a:srgbClr val="000000"/>
                </a:solidFill>
                <a:latin typeface="Helvetica Neue" pitchFamily="2" charset="0"/>
                <a:cs typeface="Helvetica Neue" pitchFamily="2" charset="0"/>
                <a:sym typeface="Helvetica Neue" pitchFamily="2" charset="0"/>
              </a:defRPr>
            </a:lvl3pPr>
            <a:lvl4pPr marL="1600200" indent="-228600">
              <a:defRPr sz="3000" b="1">
                <a:solidFill>
                  <a:srgbClr val="000000"/>
                </a:solidFill>
                <a:latin typeface="Helvetica Neue" pitchFamily="2" charset="0"/>
                <a:cs typeface="Helvetica Neue" pitchFamily="2" charset="0"/>
                <a:sym typeface="Helvetica Neue" pitchFamily="2" charset="0"/>
              </a:defRPr>
            </a:lvl4pPr>
            <a:lvl5pPr marL="2057400" indent="-228600">
              <a:defRPr sz="3000" b="1">
                <a:solidFill>
                  <a:srgbClr val="000000"/>
                </a:solidFill>
                <a:latin typeface="Helvetica Neue" pitchFamily="2" charset="0"/>
                <a:cs typeface="Helvetica Neue" pitchFamily="2" charset="0"/>
                <a:sym typeface="Helvetica Neue" pitchFamily="2" charset="0"/>
              </a:defRPr>
            </a:lvl5pPr>
            <a:lvl6pPr marL="25146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6pPr>
            <a:lvl7pPr marL="29718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7pPr>
            <a:lvl8pPr marL="34290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8pPr>
            <a:lvl9pPr marL="38862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9pPr>
          </a:lstStyle>
          <a:p>
            <a:pPr algn="ctr" eaLnBrk="1">
              <a:buClr>
                <a:schemeClr val="tx2"/>
              </a:buClr>
            </a:pPr>
            <a:r>
              <a:rPr lang="hr-HR" altLang="ru-RU" sz="1200" b="0" dirty="0">
                <a:solidFill>
                  <a:schemeClr val="tx1"/>
                </a:solidFill>
                <a:latin typeface="Arial Nova Cond Light" panose="020B0306020202020204" pitchFamily="34" charset="0"/>
                <a:cs typeface="Arial" panose="020B0604020202020204" pitchFamily="34" charset="0"/>
              </a:rPr>
              <a:t>Da bi svaki od roditelja imao vremena i za druge interese/ obaveze</a:t>
            </a:r>
          </a:p>
        </p:txBody>
      </p:sp>
      <p:sp>
        <p:nvSpPr>
          <p:cNvPr id="132" name="Freeform 86">
            <a:extLst>
              <a:ext uri="{FF2B5EF4-FFF2-40B4-BE49-F238E27FC236}">
                <a16:creationId xmlns:a16="http://schemas.microsoft.com/office/drawing/2014/main" id="{2E025932-D56D-C5A1-1A36-22C00482D762}"/>
              </a:ext>
            </a:extLst>
          </p:cNvPr>
          <p:cNvSpPr>
            <a:spLocks noChangeArrowheads="1"/>
          </p:cNvSpPr>
          <p:nvPr/>
        </p:nvSpPr>
        <p:spPr bwMode="auto">
          <a:xfrm>
            <a:off x="954484" y="3832813"/>
            <a:ext cx="452802" cy="399140"/>
          </a:xfrm>
          <a:custGeom>
            <a:avLst/>
            <a:gdLst>
              <a:gd name="T0" fmla="*/ 176854 w 443"/>
              <a:gd name="T1" fmla="*/ 16214 h 356"/>
              <a:gd name="T2" fmla="*/ 176854 w 443"/>
              <a:gd name="T3" fmla="*/ 16214 h 356"/>
              <a:gd name="T4" fmla="*/ 109756 w 443"/>
              <a:gd name="T5" fmla="*/ 16214 h 356"/>
              <a:gd name="T6" fmla="*/ 98203 w 443"/>
              <a:gd name="T7" fmla="*/ 27924 h 356"/>
              <a:gd name="T8" fmla="*/ 86205 w 443"/>
              <a:gd name="T9" fmla="*/ 16214 h 356"/>
              <a:gd name="T10" fmla="*/ 19552 w 443"/>
              <a:gd name="T11" fmla="*/ 16214 h 356"/>
              <a:gd name="T12" fmla="*/ 19552 w 443"/>
              <a:gd name="T13" fmla="*/ 83772 h 356"/>
              <a:gd name="T14" fmla="*/ 98203 w 443"/>
              <a:gd name="T15" fmla="*/ 159887 h 356"/>
              <a:gd name="T16" fmla="*/ 176854 w 443"/>
              <a:gd name="T17" fmla="*/ 83772 h 356"/>
              <a:gd name="T18" fmla="*/ 176854 w 443"/>
              <a:gd name="T19" fmla="*/ 16214 h 356"/>
              <a:gd name="T20" fmla="*/ 165301 w 443"/>
              <a:gd name="T21" fmla="*/ 72062 h 356"/>
              <a:gd name="T22" fmla="*/ 165301 w 443"/>
              <a:gd name="T23" fmla="*/ 72062 h 356"/>
              <a:gd name="T24" fmla="*/ 98203 w 443"/>
              <a:gd name="T25" fmla="*/ 135566 h 356"/>
              <a:gd name="T26" fmla="*/ 31105 w 443"/>
              <a:gd name="T27" fmla="*/ 72062 h 356"/>
              <a:gd name="T28" fmla="*/ 19552 w 443"/>
              <a:gd name="T29" fmla="*/ 52245 h 356"/>
              <a:gd name="T30" fmla="*/ 31105 w 443"/>
              <a:gd name="T31" fmla="*/ 27924 h 356"/>
              <a:gd name="T32" fmla="*/ 51101 w 443"/>
              <a:gd name="T33" fmla="*/ 20267 h 356"/>
              <a:gd name="T34" fmla="*/ 74652 w 443"/>
              <a:gd name="T35" fmla="*/ 31977 h 356"/>
              <a:gd name="T36" fmla="*/ 98203 w 443"/>
              <a:gd name="T37" fmla="*/ 52245 h 356"/>
              <a:gd name="T38" fmla="*/ 122198 w 443"/>
              <a:gd name="T39" fmla="*/ 31977 h 356"/>
              <a:gd name="T40" fmla="*/ 145749 w 443"/>
              <a:gd name="T41" fmla="*/ 20267 h 356"/>
              <a:gd name="T42" fmla="*/ 165301 w 443"/>
              <a:gd name="T43" fmla="*/ 27924 h 356"/>
              <a:gd name="T44" fmla="*/ 176854 w 443"/>
              <a:gd name="T45" fmla="*/ 52245 h 356"/>
              <a:gd name="T46" fmla="*/ 165301 w 443"/>
              <a:gd name="T47" fmla="*/ 72062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rgbClr val="2F469C"/>
          </a:solidFill>
          <a:ln>
            <a:solidFill>
              <a:srgbClr val="2F469C"/>
            </a:solid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145" name="Freeform 47">
            <a:extLst>
              <a:ext uri="{FF2B5EF4-FFF2-40B4-BE49-F238E27FC236}">
                <a16:creationId xmlns:a16="http://schemas.microsoft.com/office/drawing/2014/main" id="{7E6310B4-129A-B919-7461-0ED69B874DAE}"/>
              </a:ext>
            </a:extLst>
          </p:cNvPr>
          <p:cNvSpPr>
            <a:spLocks noChangeAspect="1" noEditPoints="1"/>
          </p:cNvSpPr>
          <p:nvPr/>
        </p:nvSpPr>
        <p:spPr bwMode="auto">
          <a:xfrm>
            <a:off x="5026373" y="3727050"/>
            <a:ext cx="372852" cy="566380"/>
          </a:xfrm>
          <a:custGeom>
            <a:avLst/>
            <a:gdLst/>
            <a:ahLst/>
            <a:cxnLst>
              <a:cxn ang="0">
                <a:pos x="396" y="122"/>
              </a:cxn>
              <a:cxn ang="0">
                <a:pos x="336" y="74"/>
              </a:cxn>
              <a:cxn ang="0">
                <a:pos x="326" y="10"/>
              </a:cxn>
              <a:cxn ang="0">
                <a:pos x="294" y="12"/>
              </a:cxn>
              <a:cxn ang="0">
                <a:pos x="274" y="42"/>
              </a:cxn>
              <a:cxn ang="0">
                <a:pos x="290" y="98"/>
              </a:cxn>
              <a:cxn ang="0">
                <a:pos x="216" y="258"/>
              </a:cxn>
              <a:cxn ang="0">
                <a:pos x="212" y="240"/>
              </a:cxn>
              <a:cxn ang="0">
                <a:pos x="198" y="116"/>
              </a:cxn>
              <a:cxn ang="0">
                <a:pos x="172" y="68"/>
              </a:cxn>
              <a:cxn ang="0">
                <a:pos x="174" y="34"/>
              </a:cxn>
              <a:cxn ang="0">
                <a:pos x="144" y="2"/>
              </a:cxn>
              <a:cxn ang="0">
                <a:pos x="130" y="0"/>
              </a:cxn>
              <a:cxn ang="0">
                <a:pos x="116" y="0"/>
              </a:cxn>
              <a:cxn ang="0">
                <a:pos x="108" y="6"/>
              </a:cxn>
              <a:cxn ang="0">
                <a:pos x="98" y="12"/>
              </a:cxn>
              <a:cxn ang="0">
                <a:pos x="88" y="40"/>
              </a:cxn>
              <a:cxn ang="0">
                <a:pos x="84" y="56"/>
              </a:cxn>
              <a:cxn ang="0">
                <a:pos x="76" y="62"/>
              </a:cxn>
              <a:cxn ang="0">
                <a:pos x="36" y="72"/>
              </a:cxn>
              <a:cxn ang="0">
                <a:pos x="70" y="134"/>
              </a:cxn>
              <a:cxn ang="0">
                <a:pos x="36" y="226"/>
              </a:cxn>
              <a:cxn ang="0">
                <a:pos x="72" y="266"/>
              </a:cxn>
              <a:cxn ang="0">
                <a:pos x="66" y="350"/>
              </a:cxn>
              <a:cxn ang="0">
                <a:pos x="42" y="394"/>
              </a:cxn>
              <a:cxn ang="0">
                <a:pos x="90" y="428"/>
              </a:cxn>
              <a:cxn ang="0">
                <a:pos x="110" y="616"/>
              </a:cxn>
              <a:cxn ang="0">
                <a:pos x="138" y="624"/>
              </a:cxn>
              <a:cxn ang="0">
                <a:pos x="170" y="614"/>
              </a:cxn>
              <a:cxn ang="0">
                <a:pos x="168" y="496"/>
              </a:cxn>
              <a:cxn ang="0">
                <a:pos x="186" y="420"/>
              </a:cxn>
              <a:cxn ang="0">
                <a:pos x="190" y="374"/>
              </a:cxn>
              <a:cxn ang="0">
                <a:pos x="200" y="352"/>
              </a:cxn>
              <a:cxn ang="0">
                <a:pos x="212" y="336"/>
              </a:cxn>
              <a:cxn ang="0">
                <a:pos x="246" y="292"/>
              </a:cxn>
              <a:cxn ang="0">
                <a:pos x="268" y="292"/>
              </a:cxn>
              <a:cxn ang="0">
                <a:pos x="266" y="396"/>
              </a:cxn>
              <a:cxn ang="0">
                <a:pos x="290" y="622"/>
              </a:cxn>
              <a:cxn ang="0">
                <a:pos x="356" y="612"/>
              </a:cxn>
              <a:cxn ang="0">
                <a:pos x="330" y="432"/>
              </a:cxn>
              <a:cxn ang="0">
                <a:pos x="344" y="480"/>
              </a:cxn>
              <a:cxn ang="0">
                <a:pos x="386" y="632"/>
              </a:cxn>
              <a:cxn ang="0">
                <a:pos x="388" y="522"/>
              </a:cxn>
              <a:cxn ang="0">
                <a:pos x="382" y="442"/>
              </a:cxn>
              <a:cxn ang="0">
                <a:pos x="386" y="336"/>
              </a:cxn>
              <a:cxn ang="0">
                <a:pos x="414" y="258"/>
              </a:cxn>
              <a:cxn ang="0">
                <a:pos x="68" y="160"/>
              </a:cxn>
              <a:cxn ang="0">
                <a:pos x="84" y="164"/>
              </a:cxn>
              <a:cxn ang="0">
                <a:pos x="74" y="154"/>
              </a:cxn>
              <a:cxn ang="0">
                <a:pos x="86" y="162"/>
              </a:cxn>
              <a:cxn ang="0">
                <a:pos x="74" y="98"/>
              </a:cxn>
              <a:cxn ang="0">
                <a:pos x="60" y="86"/>
              </a:cxn>
              <a:cxn ang="0">
                <a:pos x="96" y="98"/>
              </a:cxn>
              <a:cxn ang="0">
                <a:pos x="144" y="578"/>
              </a:cxn>
              <a:cxn ang="0">
                <a:pos x="170" y="72"/>
              </a:cxn>
              <a:cxn ang="0">
                <a:pos x="170" y="84"/>
              </a:cxn>
              <a:cxn ang="0">
                <a:pos x="180" y="102"/>
              </a:cxn>
              <a:cxn ang="0">
                <a:pos x="190" y="276"/>
              </a:cxn>
              <a:cxn ang="0">
                <a:pos x="180" y="252"/>
              </a:cxn>
              <a:cxn ang="0">
                <a:pos x="176" y="216"/>
              </a:cxn>
              <a:cxn ang="0">
                <a:pos x="178" y="182"/>
              </a:cxn>
              <a:cxn ang="0">
                <a:pos x="332" y="78"/>
              </a:cxn>
            </a:cxnLst>
            <a:rect l="0" t="0" r="r" b="b"/>
            <a:pathLst>
              <a:path w="420" h="638">
                <a:moveTo>
                  <a:pt x="164" y="14"/>
                </a:moveTo>
                <a:lnTo>
                  <a:pt x="164" y="14"/>
                </a:lnTo>
                <a:lnTo>
                  <a:pt x="166" y="14"/>
                </a:lnTo>
                <a:lnTo>
                  <a:pt x="166" y="14"/>
                </a:lnTo>
                <a:lnTo>
                  <a:pt x="164" y="14"/>
                </a:lnTo>
                <a:lnTo>
                  <a:pt x="164" y="14"/>
                </a:lnTo>
                <a:close/>
                <a:moveTo>
                  <a:pt x="164" y="14"/>
                </a:moveTo>
                <a:lnTo>
                  <a:pt x="164" y="14"/>
                </a:lnTo>
                <a:lnTo>
                  <a:pt x="164" y="14"/>
                </a:lnTo>
                <a:lnTo>
                  <a:pt x="164" y="14"/>
                </a:lnTo>
                <a:lnTo>
                  <a:pt x="164" y="14"/>
                </a:lnTo>
                <a:lnTo>
                  <a:pt x="164" y="14"/>
                </a:lnTo>
                <a:lnTo>
                  <a:pt x="164" y="14"/>
                </a:lnTo>
                <a:lnTo>
                  <a:pt x="164" y="14"/>
                </a:lnTo>
                <a:close/>
                <a:moveTo>
                  <a:pt x="418" y="200"/>
                </a:moveTo>
                <a:lnTo>
                  <a:pt x="418" y="200"/>
                </a:lnTo>
                <a:lnTo>
                  <a:pt x="420" y="188"/>
                </a:lnTo>
                <a:lnTo>
                  <a:pt x="420" y="184"/>
                </a:lnTo>
                <a:lnTo>
                  <a:pt x="418" y="182"/>
                </a:lnTo>
                <a:lnTo>
                  <a:pt x="418" y="182"/>
                </a:lnTo>
                <a:lnTo>
                  <a:pt x="416" y="176"/>
                </a:lnTo>
                <a:lnTo>
                  <a:pt x="412" y="166"/>
                </a:lnTo>
                <a:lnTo>
                  <a:pt x="412" y="166"/>
                </a:lnTo>
                <a:lnTo>
                  <a:pt x="412" y="162"/>
                </a:lnTo>
                <a:lnTo>
                  <a:pt x="412" y="162"/>
                </a:lnTo>
                <a:lnTo>
                  <a:pt x="412" y="154"/>
                </a:lnTo>
                <a:lnTo>
                  <a:pt x="410" y="148"/>
                </a:lnTo>
                <a:lnTo>
                  <a:pt x="410" y="148"/>
                </a:lnTo>
                <a:lnTo>
                  <a:pt x="402" y="130"/>
                </a:lnTo>
                <a:lnTo>
                  <a:pt x="402" y="130"/>
                </a:lnTo>
                <a:lnTo>
                  <a:pt x="396" y="122"/>
                </a:lnTo>
                <a:lnTo>
                  <a:pt x="396" y="122"/>
                </a:lnTo>
                <a:lnTo>
                  <a:pt x="396" y="122"/>
                </a:lnTo>
                <a:lnTo>
                  <a:pt x="396" y="122"/>
                </a:lnTo>
                <a:lnTo>
                  <a:pt x="396" y="120"/>
                </a:lnTo>
                <a:lnTo>
                  <a:pt x="392" y="118"/>
                </a:lnTo>
                <a:lnTo>
                  <a:pt x="392" y="118"/>
                </a:lnTo>
                <a:lnTo>
                  <a:pt x="390" y="118"/>
                </a:lnTo>
                <a:lnTo>
                  <a:pt x="388" y="116"/>
                </a:lnTo>
                <a:lnTo>
                  <a:pt x="388" y="116"/>
                </a:lnTo>
                <a:lnTo>
                  <a:pt x="384" y="114"/>
                </a:lnTo>
                <a:lnTo>
                  <a:pt x="382" y="112"/>
                </a:lnTo>
                <a:lnTo>
                  <a:pt x="382" y="112"/>
                </a:lnTo>
                <a:lnTo>
                  <a:pt x="372" y="106"/>
                </a:lnTo>
                <a:lnTo>
                  <a:pt x="372" y="106"/>
                </a:lnTo>
                <a:lnTo>
                  <a:pt x="362" y="102"/>
                </a:lnTo>
                <a:lnTo>
                  <a:pt x="362" y="102"/>
                </a:lnTo>
                <a:lnTo>
                  <a:pt x="356" y="100"/>
                </a:lnTo>
                <a:lnTo>
                  <a:pt x="356" y="100"/>
                </a:lnTo>
                <a:lnTo>
                  <a:pt x="352" y="98"/>
                </a:lnTo>
                <a:lnTo>
                  <a:pt x="350" y="98"/>
                </a:lnTo>
                <a:lnTo>
                  <a:pt x="350" y="98"/>
                </a:lnTo>
                <a:lnTo>
                  <a:pt x="350" y="98"/>
                </a:lnTo>
                <a:lnTo>
                  <a:pt x="346" y="94"/>
                </a:lnTo>
                <a:lnTo>
                  <a:pt x="346" y="94"/>
                </a:lnTo>
                <a:lnTo>
                  <a:pt x="340" y="86"/>
                </a:lnTo>
                <a:lnTo>
                  <a:pt x="340" y="86"/>
                </a:lnTo>
                <a:lnTo>
                  <a:pt x="336" y="84"/>
                </a:lnTo>
                <a:lnTo>
                  <a:pt x="336" y="84"/>
                </a:lnTo>
                <a:lnTo>
                  <a:pt x="336" y="82"/>
                </a:lnTo>
                <a:lnTo>
                  <a:pt x="336" y="82"/>
                </a:lnTo>
                <a:lnTo>
                  <a:pt x="336" y="74"/>
                </a:lnTo>
                <a:lnTo>
                  <a:pt x="336" y="74"/>
                </a:lnTo>
                <a:lnTo>
                  <a:pt x="338" y="70"/>
                </a:lnTo>
                <a:lnTo>
                  <a:pt x="338" y="70"/>
                </a:lnTo>
                <a:lnTo>
                  <a:pt x="338" y="68"/>
                </a:lnTo>
                <a:lnTo>
                  <a:pt x="338" y="68"/>
                </a:lnTo>
                <a:lnTo>
                  <a:pt x="340" y="66"/>
                </a:lnTo>
                <a:lnTo>
                  <a:pt x="340" y="66"/>
                </a:lnTo>
                <a:lnTo>
                  <a:pt x="342" y="64"/>
                </a:lnTo>
                <a:lnTo>
                  <a:pt x="342" y="60"/>
                </a:lnTo>
                <a:lnTo>
                  <a:pt x="342" y="60"/>
                </a:lnTo>
                <a:lnTo>
                  <a:pt x="342" y="60"/>
                </a:lnTo>
                <a:lnTo>
                  <a:pt x="342" y="60"/>
                </a:lnTo>
                <a:lnTo>
                  <a:pt x="346" y="52"/>
                </a:lnTo>
                <a:lnTo>
                  <a:pt x="346" y="52"/>
                </a:lnTo>
                <a:lnTo>
                  <a:pt x="348" y="46"/>
                </a:lnTo>
                <a:lnTo>
                  <a:pt x="348" y="40"/>
                </a:lnTo>
                <a:lnTo>
                  <a:pt x="348" y="40"/>
                </a:lnTo>
                <a:lnTo>
                  <a:pt x="348" y="34"/>
                </a:lnTo>
                <a:lnTo>
                  <a:pt x="348" y="34"/>
                </a:lnTo>
                <a:lnTo>
                  <a:pt x="348" y="32"/>
                </a:lnTo>
                <a:lnTo>
                  <a:pt x="348" y="32"/>
                </a:lnTo>
                <a:lnTo>
                  <a:pt x="346" y="28"/>
                </a:lnTo>
                <a:lnTo>
                  <a:pt x="346" y="28"/>
                </a:lnTo>
                <a:lnTo>
                  <a:pt x="340" y="20"/>
                </a:lnTo>
                <a:lnTo>
                  <a:pt x="340" y="20"/>
                </a:lnTo>
                <a:lnTo>
                  <a:pt x="334" y="14"/>
                </a:lnTo>
                <a:lnTo>
                  <a:pt x="334" y="14"/>
                </a:lnTo>
                <a:lnTo>
                  <a:pt x="328" y="10"/>
                </a:lnTo>
                <a:lnTo>
                  <a:pt x="328" y="10"/>
                </a:lnTo>
                <a:lnTo>
                  <a:pt x="326" y="10"/>
                </a:lnTo>
                <a:lnTo>
                  <a:pt x="326" y="10"/>
                </a:lnTo>
                <a:lnTo>
                  <a:pt x="326" y="10"/>
                </a:lnTo>
                <a:lnTo>
                  <a:pt x="326" y="10"/>
                </a:lnTo>
                <a:lnTo>
                  <a:pt x="324" y="10"/>
                </a:lnTo>
                <a:lnTo>
                  <a:pt x="324" y="10"/>
                </a:lnTo>
                <a:lnTo>
                  <a:pt x="322" y="10"/>
                </a:lnTo>
                <a:lnTo>
                  <a:pt x="322" y="10"/>
                </a:lnTo>
                <a:lnTo>
                  <a:pt x="322" y="10"/>
                </a:lnTo>
                <a:lnTo>
                  <a:pt x="322" y="10"/>
                </a:lnTo>
                <a:lnTo>
                  <a:pt x="320" y="8"/>
                </a:lnTo>
                <a:lnTo>
                  <a:pt x="320" y="8"/>
                </a:lnTo>
                <a:lnTo>
                  <a:pt x="318" y="8"/>
                </a:lnTo>
                <a:lnTo>
                  <a:pt x="318" y="8"/>
                </a:lnTo>
                <a:lnTo>
                  <a:pt x="316" y="8"/>
                </a:lnTo>
                <a:lnTo>
                  <a:pt x="316" y="8"/>
                </a:lnTo>
                <a:lnTo>
                  <a:pt x="316" y="8"/>
                </a:lnTo>
                <a:lnTo>
                  <a:pt x="316" y="8"/>
                </a:lnTo>
                <a:lnTo>
                  <a:pt x="314" y="8"/>
                </a:lnTo>
                <a:lnTo>
                  <a:pt x="314" y="8"/>
                </a:lnTo>
                <a:lnTo>
                  <a:pt x="312" y="8"/>
                </a:lnTo>
                <a:lnTo>
                  <a:pt x="312" y="8"/>
                </a:lnTo>
                <a:lnTo>
                  <a:pt x="310" y="8"/>
                </a:lnTo>
                <a:lnTo>
                  <a:pt x="310" y="8"/>
                </a:lnTo>
                <a:lnTo>
                  <a:pt x="310" y="8"/>
                </a:lnTo>
                <a:lnTo>
                  <a:pt x="310" y="8"/>
                </a:lnTo>
                <a:lnTo>
                  <a:pt x="310" y="8"/>
                </a:lnTo>
                <a:lnTo>
                  <a:pt x="310" y="8"/>
                </a:lnTo>
                <a:lnTo>
                  <a:pt x="304" y="10"/>
                </a:lnTo>
                <a:lnTo>
                  <a:pt x="304" y="10"/>
                </a:lnTo>
                <a:lnTo>
                  <a:pt x="298" y="10"/>
                </a:lnTo>
                <a:lnTo>
                  <a:pt x="294" y="12"/>
                </a:lnTo>
                <a:lnTo>
                  <a:pt x="294" y="12"/>
                </a:lnTo>
                <a:lnTo>
                  <a:pt x="290" y="18"/>
                </a:lnTo>
                <a:lnTo>
                  <a:pt x="290" y="18"/>
                </a:lnTo>
                <a:lnTo>
                  <a:pt x="290" y="16"/>
                </a:lnTo>
                <a:lnTo>
                  <a:pt x="290" y="16"/>
                </a:lnTo>
                <a:lnTo>
                  <a:pt x="288" y="18"/>
                </a:lnTo>
                <a:lnTo>
                  <a:pt x="288" y="18"/>
                </a:lnTo>
                <a:lnTo>
                  <a:pt x="288" y="18"/>
                </a:lnTo>
                <a:lnTo>
                  <a:pt x="288" y="20"/>
                </a:lnTo>
                <a:lnTo>
                  <a:pt x="288" y="20"/>
                </a:lnTo>
                <a:lnTo>
                  <a:pt x="288" y="20"/>
                </a:lnTo>
                <a:lnTo>
                  <a:pt x="288" y="20"/>
                </a:lnTo>
                <a:lnTo>
                  <a:pt x="288" y="20"/>
                </a:lnTo>
                <a:lnTo>
                  <a:pt x="288" y="20"/>
                </a:lnTo>
                <a:lnTo>
                  <a:pt x="286" y="20"/>
                </a:lnTo>
                <a:lnTo>
                  <a:pt x="286" y="20"/>
                </a:lnTo>
                <a:lnTo>
                  <a:pt x="286" y="20"/>
                </a:lnTo>
                <a:lnTo>
                  <a:pt x="286" y="20"/>
                </a:lnTo>
                <a:lnTo>
                  <a:pt x="286" y="22"/>
                </a:lnTo>
                <a:lnTo>
                  <a:pt x="286" y="22"/>
                </a:lnTo>
                <a:lnTo>
                  <a:pt x="286" y="20"/>
                </a:lnTo>
                <a:lnTo>
                  <a:pt x="286" y="20"/>
                </a:lnTo>
                <a:lnTo>
                  <a:pt x="286" y="22"/>
                </a:lnTo>
                <a:lnTo>
                  <a:pt x="286" y="22"/>
                </a:lnTo>
                <a:lnTo>
                  <a:pt x="282" y="30"/>
                </a:lnTo>
                <a:lnTo>
                  <a:pt x="282" y="30"/>
                </a:lnTo>
                <a:lnTo>
                  <a:pt x="280" y="38"/>
                </a:lnTo>
                <a:lnTo>
                  <a:pt x="280" y="38"/>
                </a:lnTo>
                <a:lnTo>
                  <a:pt x="278" y="42"/>
                </a:lnTo>
                <a:lnTo>
                  <a:pt x="278" y="42"/>
                </a:lnTo>
                <a:lnTo>
                  <a:pt x="276" y="42"/>
                </a:lnTo>
                <a:lnTo>
                  <a:pt x="274" y="42"/>
                </a:lnTo>
                <a:lnTo>
                  <a:pt x="274" y="42"/>
                </a:lnTo>
                <a:lnTo>
                  <a:pt x="274" y="44"/>
                </a:lnTo>
                <a:lnTo>
                  <a:pt x="272" y="48"/>
                </a:lnTo>
                <a:lnTo>
                  <a:pt x="272" y="48"/>
                </a:lnTo>
                <a:lnTo>
                  <a:pt x="274" y="56"/>
                </a:lnTo>
                <a:lnTo>
                  <a:pt x="274" y="56"/>
                </a:lnTo>
                <a:lnTo>
                  <a:pt x="274" y="60"/>
                </a:lnTo>
                <a:lnTo>
                  <a:pt x="276" y="62"/>
                </a:lnTo>
                <a:lnTo>
                  <a:pt x="276" y="62"/>
                </a:lnTo>
                <a:lnTo>
                  <a:pt x="276" y="62"/>
                </a:lnTo>
                <a:lnTo>
                  <a:pt x="276" y="62"/>
                </a:lnTo>
                <a:lnTo>
                  <a:pt x="276" y="62"/>
                </a:lnTo>
                <a:lnTo>
                  <a:pt x="276" y="62"/>
                </a:lnTo>
                <a:lnTo>
                  <a:pt x="278" y="74"/>
                </a:lnTo>
                <a:lnTo>
                  <a:pt x="278" y="74"/>
                </a:lnTo>
                <a:lnTo>
                  <a:pt x="280" y="82"/>
                </a:lnTo>
                <a:lnTo>
                  <a:pt x="280" y="82"/>
                </a:lnTo>
                <a:lnTo>
                  <a:pt x="282" y="88"/>
                </a:lnTo>
                <a:lnTo>
                  <a:pt x="282" y="88"/>
                </a:lnTo>
                <a:lnTo>
                  <a:pt x="284" y="92"/>
                </a:lnTo>
                <a:lnTo>
                  <a:pt x="286" y="94"/>
                </a:lnTo>
                <a:lnTo>
                  <a:pt x="286" y="94"/>
                </a:lnTo>
                <a:lnTo>
                  <a:pt x="294" y="96"/>
                </a:lnTo>
                <a:lnTo>
                  <a:pt x="294" y="96"/>
                </a:lnTo>
                <a:lnTo>
                  <a:pt x="294" y="96"/>
                </a:lnTo>
                <a:lnTo>
                  <a:pt x="294" y="96"/>
                </a:lnTo>
                <a:lnTo>
                  <a:pt x="294" y="96"/>
                </a:lnTo>
                <a:lnTo>
                  <a:pt x="294" y="96"/>
                </a:lnTo>
                <a:lnTo>
                  <a:pt x="294" y="96"/>
                </a:lnTo>
                <a:lnTo>
                  <a:pt x="294" y="96"/>
                </a:lnTo>
                <a:lnTo>
                  <a:pt x="290" y="98"/>
                </a:lnTo>
                <a:lnTo>
                  <a:pt x="290" y="98"/>
                </a:lnTo>
                <a:lnTo>
                  <a:pt x="286" y="102"/>
                </a:lnTo>
                <a:lnTo>
                  <a:pt x="286" y="102"/>
                </a:lnTo>
                <a:lnTo>
                  <a:pt x="286" y="102"/>
                </a:lnTo>
                <a:lnTo>
                  <a:pt x="286" y="102"/>
                </a:lnTo>
                <a:lnTo>
                  <a:pt x="280" y="106"/>
                </a:lnTo>
                <a:lnTo>
                  <a:pt x="280" y="106"/>
                </a:lnTo>
                <a:lnTo>
                  <a:pt x="278" y="108"/>
                </a:lnTo>
                <a:lnTo>
                  <a:pt x="278" y="108"/>
                </a:lnTo>
                <a:lnTo>
                  <a:pt x="266" y="114"/>
                </a:lnTo>
                <a:lnTo>
                  <a:pt x="266" y="114"/>
                </a:lnTo>
                <a:lnTo>
                  <a:pt x="252" y="122"/>
                </a:lnTo>
                <a:lnTo>
                  <a:pt x="252" y="122"/>
                </a:lnTo>
                <a:lnTo>
                  <a:pt x="248" y="128"/>
                </a:lnTo>
                <a:lnTo>
                  <a:pt x="248" y="128"/>
                </a:lnTo>
                <a:lnTo>
                  <a:pt x="246" y="128"/>
                </a:lnTo>
                <a:lnTo>
                  <a:pt x="246" y="128"/>
                </a:lnTo>
                <a:lnTo>
                  <a:pt x="242" y="132"/>
                </a:lnTo>
                <a:lnTo>
                  <a:pt x="240" y="142"/>
                </a:lnTo>
                <a:lnTo>
                  <a:pt x="240" y="142"/>
                </a:lnTo>
                <a:lnTo>
                  <a:pt x="234" y="166"/>
                </a:lnTo>
                <a:lnTo>
                  <a:pt x="234" y="166"/>
                </a:lnTo>
                <a:lnTo>
                  <a:pt x="228" y="194"/>
                </a:lnTo>
                <a:lnTo>
                  <a:pt x="228" y="194"/>
                </a:lnTo>
                <a:lnTo>
                  <a:pt x="224" y="216"/>
                </a:lnTo>
                <a:lnTo>
                  <a:pt x="224" y="216"/>
                </a:lnTo>
                <a:lnTo>
                  <a:pt x="220" y="234"/>
                </a:lnTo>
                <a:lnTo>
                  <a:pt x="220" y="234"/>
                </a:lnTo>
                <a:lnTo>
                  <a:pt x="218" y="250"/>
                </a:lnTo>
                <a:lnTo>
                  <a:pt x="218" y="250"/>
                </a:lnTo>
                <a:lnTo>
                  <a:pt x="216" y="258"/>
                </a:lnTo>
                <a:lnTo>
                  <a:pt x="216" y="258"/>
                </a:lnTo>
                <a:lnTo>
                  <a:pt x="212" y="266"/>
                </a:lnTo>
                <a:lnTo>
                  <a:pt x="212" y="266"/>
                </a:lnTo>
                <a:lnTo>
                  <a:pt x="212" y="270"/>
                </a:lnTo>
                <a:lnTo>
                  <a:pt x="212" y="274"/>
                </a:lnTo>
                <a:lnTo>
                  <a:pt x="212" y="274"/>
                </a:lnTo>
                <a:lnTo>
                  <a:pt x="214" y="276"/>
                </a:lnTo>
                <a:lnTo>
                  <a:pt x="212" y="278"/>
                </a:lnTo>
                <a:lnTo>
                  <a:pt x="212" y="278"/>
                </a:lnTo>
                <a:lnTo>
                  <a:pt x="210" y="278"/>
                </a:lnTo>
                <a:lnTo>
                  <a:pt x="210" y="282"/>
                </a:lnTo>
                <a:lnTo>
                  <a:pt x="210" y="282"/>
                </a:lnTo>
                <a:lnTo>
                  <a:pt x="208" y="290"/>
                </a:lnTo>
                <a:lnTo>
                  <a:pt x="208" y="290"/>
                </a:lnTo>
                <a:lnTo>
                  <a:pt x="208" y="298"/>
                </a:lnTo>
                <a:lnTo>
                  <a:pt x="208" y="298"/>
                </a:lnTo>
                <a:lnTo>
                  <a:pt x="206" y="302"/>
                </a:lnTo>
                <a:lnTo>
                  <a:pt x="206" y="302"/>
                </a:lnTo>
                <a:lnTo>
                  <a:pt x="206" y="294"/>
                </a:lnTo>
                <a:lnTo>
                  <a:pt x="206" y="294"/>
                </a:lnTo>
                <a:lnTo>
                  <a:pt x="206" y="292"/>
                </a:lnTo>
                <a:lnTo>
                  <a:pt x="206" y="292"/>
                </a:lnTo>
                <a:lnTo>
                  <a:pt x="206" y="290"/>
                </a:lnTo>
                <a:lnTo>
                  <a:pt x="206" y="290"/>
                </a:lnTo>
                <a:lnTo>
                  <a:pt x="206" y="282"/>
                </a:lnTo>
                <a:lnTo>
                  <a:pt x="206" y="282"/>
                </a:lnTo>
                <a:lnTo>
                  <a:pt x="206" y="280"/>
                </a:lnTo>
                <a:lnTo>
                  <a:pt x="206" y="280"/>
                </a:lnTo>
                <a:lnTo>
                  <a:pt x="208" y="272"/>
                </a:lnTo>
                <a:lnTo>
                  <a:pt x="208" y="272"/>
                </a:lnTo>
                <a:lnTo>
                  <a:pt x="212" y="240"/>
                </a:lnTo>
                <a:lnTo>
                  <a:pt x="212" y="240"/>
                </a:lnTo>
                <a:lnTo>
                  <a:pt x="212" y="228"/>
                </a:lnTo>
                <a:lnTo>
                  <a:pt x="212" y="228"/>
                </a:lnTo>
                <a:lnTo>
                  <a:pt x="210" y="212"/>
                </a:lnTo>
                <a:lnTo>
                  <a:pt x="210" y="212"/>
                </a:lnTo>
                <a:lnTo>
                  <a:pt x="210" y="210"/>
                </a:lnTo>
                <a:lnTo>
                  <a:pt x="210" y="210"/>
                </a:lnTo>
                <a:lnTo>
                  <a:pt x="210" y="208"/>
                </a:lnTo>
                <a:lnTo>
                  <a:pt x="210" y="208"/>
                </a:lnTo>
                <a:lnTo>
                  <a:pt x="208" y="200"/>
                </a:lnTo>
                <a:lnTo>
                  <a:pt x="208" y="200"/>
                </a:lnTo>
                <a:lnTo>
                  <a:pt x="208" y="186"/>
                </a:lnTo>
                <a:lnTo>
                  <a:pt x="208" y="186"/>
                </a:lnTo>
                <a:lnTo>
                  <a:pt x="208" y="174"/>
                </a:lnTo>
                <a:lnTo>
                  <a:pt x="208" y="174"/>
                </a:lnTo>
                <a:lnTo>
                  <a:pt x="206" y="164"/>
                </a:lnTo>
                <a:lnTo>
                  <a:pt x="206" y="164"/>
                </a:lnTo>
                <a:lnTo>
                  <a:pt x="206" y="164"/>
                </a:lnTo>
                <a:lnTo>
                  <a:pt x="206" y="164"/>
                </a:lnTo>
                <a:lnTo>
                  <a:pt x="206" y="152"/>
                </a:lnTo>
                <a:lnTo>
                  <a:pt x="206" y="152"/>
                </a:lnTo>
                <a:lnTo>
                  <a:pt x="204" y="144"/>
                </a:lnTo>
                <a:lnTo>
                  <a:pt x="204" y="144"/>
                </a:lnTo>
                <a:lnTo>
                  <a:pt x="202" y="130"/>
                </a:lnTo>
                <a:lnTo>
                  <a:pt x="202" y="130"/>
                </a:lnTo>
                <a:lnTo>
                  <a:pt x="200" y="124"/>
                </a:lnTo>
                <a:lnTo>
                  <a:pt x="200" y="124"/>
                </a:lnTo>
                <a:lnTo>
                  <a:pt x="200" y="120"/>
                </a:lnTo>
                <a:lnTo>
                  <a:pt x="200" y="120"/>
                </a:lnTo>
                <a:lnTo>
                  <a:pt x="198" y="116"/>
                </a:lnTo>
                <a:lnTo>
                  <a:pt x="198" y="116"/>
                </a:lnTo>
                <a:lnTo>
                  <a:pt x="196" y="110"/>
                </a:lnTo>
                <a:lnTo>
                  <a:pt x="190" y="106"/>
                </a:lnTo>
                <a:lnTo>
                  <a:pt x="190" y="106"/>
                </a:lnTo>
                <a:lnTo>
                  <a:pt x="180" y="102"/>
                </a:lnTo>
                <a:lnTo>
                  <a:pt x="180" y="102"/>
                </a:lnTo>
                <a:lnTo>
                  <a:pt x="180" y="102"/>
                </a:lnTo>
                <a:lnTo>
                  <a:pt x="180" y="102"/>
                </a:lnTo>
                <a:lnTo>
                  <a:pt x="180" y="102"/>
                </a:lnTo>
                <a:lnTo>
                  <a:pt x="180" y="102"/>
                </a:lnTo>
                <a:lnTo>
                  <a:pt x="180" y="102"/>
                </a:lnTo>
                <a:lnTo>
                  <a:pt x="180" y="102"/>
                </a:lnTo>
                <a:lnTo>
                  <a:pt x="180" y="102"/>
                </a:lnTo>
                <a:lnTo>
                  <a:pt x="180" y="102"/>
                </a:lnTo>
                <a:lnTo>
                  <a:pt x="180" y="98"/>
                </a:lnTo>
                <a:lnTo>
                  <a:pt x="180" y="98"/>
                </a:lnTo>
                <a:lnTo>
                  <a:pt x="182" y="102"/>
                </a:lnTo>
                <a:lnTo>
                  <a:pt x="182" y="102"/>
                </a:lnTo>
                <a:lnTo>
                  <a:pt x="180" y="98"/>
                </a:lnTo>
                <a:lnTo>
                  <a:pt x="178" y="94"/>
                </a:lnTo>
                <a:lnTo>
                  <a:pt x="178" y="94"/>
                </a:lnTo>
                <a:lnTo>
                  <a:pt x="174" y="86"/>
                </a:lnTo>
                <a:lnTo>
                  <a:pt x="172" y="80"/>
                </a:lnTo>
                <a:lnTo>
                  <a:pt x="172" y="80"/>
                </a:lnTo>
                <a:lnTo>
                  <a:pt x="170" y="74"/>
                </a:lnTo>
                <a:lnTo>
                  <a:pt x="170" y="74"/>
                </a:lnTo>
                <a:lnTo>
                  <a:pt x="172" y="68"/>
                </a:lnTo>
                <a:lnTo>
                  <a:pt x="172" y="68"/>
                </a:lnTo>
                <a:lnTo>
                  <a:pt x="172" y="68"/>
                </a:lnTo>
                <a:lnTo>
                  <a:pt x="172" y="68"/>
                </a:lnTo>
                <a:lnTo>
                  <a:pt x="172" y="68"/>
                </a:lnTo>
                <a:lnTo>
                  <a:pt x="172" y="68"/>
                </a:lnTo>
                <a:lnTo>
                  <a:pt x="174" y="62"/>
                </a:lnTo>
                <a:lnTo>
                  <a:pt x="174" y="62"/>
                </a:lnTo>
                <a:lnTo>
                  <a:pt x="174" y="58"/>
                </a:lnTo>
                <a:lnTo>
                  <a:pt x="176" y="54"/>
                </a:lnTo>
                <a:lnTo>
                  <a:pt x="176" y="54"/>
                </a:lnTo>
                <a:lnTo>
                  <a:pt x="176" y="58"/>
                </a:lnTo>
                <a:lnTo>
                  <a:pt x="176" y="60"/>
                </a:lnTo>
                <a:lnTo>
                  <a:pt x="176" y="60"/>
                </a:lnTo>
                <a:lnTo>
                  <a:pt x="176" y="54"/>
                </a:lnTo>
                <a:lnTo>
                  <a:pt x="176" y="46"/>
                </a:lnTo>
                <a:lnTo>
                  <a:pt x="176" y="46"/>
                </a:lnTo>
                <a:lnTo>
                  <a:pt x="176" y="52"/>
                </a:lnTo>
                <a:lnTo>
                  <a:pt x="176" y="56"/>
                </a:lnTo>
                <a:lnTo>
                  <a:pt x="176" y="56"/>
                </a:lnTo>
                <a:lnTo>
                  <a:pt x="176" y="48"/>
                </a:lnTo>
                <a:lnTo>
                  <a:pt x="176" y="48"/>
                </a:lnTo>
                <a:lnTo>
                  <a:pt x="174" y="40"/>
                </a:lnTo>
                <a:lnTo>
                  <a:pt x="174" y="40"/>
                </a:lnTo>
                <a:lnTo>
                  <a:pt x="178" y="44"/>
                </a:lnTo>
                <a:lnTo>
                  <a:pt x="178" y="44"/>
                </a:lnTo>
                <a:lnTo>
                  <a:pt x="176" y="40"/>
                </a:lnTo>
                <a:lnTo>
                  <a:pt x="174" y="38"/>
                </a:lnTo>
                <a:lnTo>
                  <a:pt x="174" y="38"/>
                </a:lnTo>
                <a:lnTo>
                  <a:pt x="176" y="40"/>
                </a:lnTo>
                <a:lnTo>
                  <a:pt x="180" y="40"/>
                </a:lnTo>
                <a:lnTo>
                  <a:pt x="180" y="40"/>
                </a:lnTo>
                <a:lnTo>
                  <a:pt x="176" y="38"/>
                </a:lnTo>
                <a:lnTo>
                  <a:pt x="174" y="36"/>
                </a:lnTo>
                <a:lnTo>
                  <a:pt x="174" y="34"/>
                </a:lnTo>
                <a:lnTo>
                  <a:pt x="174" y="34"/>
                </a:lnTo>
                <a:lnTo>
                  <a:pt x="174" y="34"/>
                </a:lnTo>
                <a:lnTo>
                  <a:pt x="174" y="34"/>
                </a:lnTo>
                <a:lnTo>
                  <a:pt x="172" y="28"/>
                </a:lnTo>
                <a:lnTo>
                  <a:pt x="172" y="28"/>
                </a:lnTo>
                <a:lnTo>
                  <a:pt x="172" y="28"/>
                </a:lnTo>
                <a:lnTo>
                  <a:pt x="172" y="28"/>
                </a:lnTo>
                <a:lnTo>
                  <a:pt x="170" y="26"/>
                </a:lnTo>
                <a:lnTo>
                  <a:pt x="170" y="26"/>
                </a:lnTo>
                <a:lnTo>
                  <a:pt x="172" y="24"/>
                </a:lnTo>
                <a:lnTo>
                  <a:pt x="172" y="24"/>
                </a:lnTo>
                <a:lnTo>
                  <a:pt x="170" y="24"/>
                </a:lnTo>
                <a:lnTo>
                  <a:pt x="170" y="24"/>
                </a:lnTo>
                <a:lnTo>
                  <a:pt x="170" y="22"/>
                </a:lnTo>
                <a:lnTo>
                  <a:pt x="170" y="22"/>
                </a:lnTo>
                <a:lnTo>
                  <a:pt x="168" y="18"/>
                </a:lnTo>
                <a:lnTo>
                  <a:pt x="168" y="18"/>
                </a:lnTo>
                <a:lnTo>
                  <a:pt x="168" y="18"/>
                </a:lnTo>
                <a:lnTo>
                  <a:pt x="168" y="18"/>
                </a:lnTo>
                <a:lnTo>
                  <a:pt x="164" y="14"/>
                </a:lnTo>
                <a:lnTo>
                  <a:pt x="164" y="14"/>
                </a:lnTo>
                <a:lnTo>
                  <a:pt x="160" y="10"/>
                </a:lnTo>
                <a:lnTo>
                  <a:pt x="160" y="10"/>
                </a:lnTo>
                <a:lnTo>
                  <a:pt x="156" y="6"/>
                </a:lnTo>
                <a:lnTo>
                  <a:pt x="156" y="6"/>
                </a:lnTo>
                <a:lnTo>
                  <a:pt x="154" y="4"/>
                </a:lnTo>
                <a:lnTo>
                  <a:pt x="154" y="4"/>
                </a:lnTo>
                <a:lnTo>
                  <a:pt x="152" y="4"/>
                </a:lnTo>
                <a:lnTo>
                  <a:pt x="152" y="4"/>
                </a:lnTo>
                <a:lnTo>
                  <a:pt x="150" y="4"/>
                </a:lnTo>
                <a:lnTo>
                  <a:pt x="150" y="4"/>
                </a:lnTo>
                <a:lnTo>
                  <a:pt x="144" y="2"/>
                </a:lnTo>
                <a:lnTo>
                  <a:pt x="144" y="2"/>
                </a:lnTo>
                <a:lnTo>
                  <a:pt x="142" y="2"/>
                </a:lnTo>
                <a:lnTo>
                  <a:pt x="142" y="2"/>
                </a:lnTo>
                <a:lnTo>
                  <a:pt x="142" y="2"/>
                </a:lnTo>
                <a:lnTo>
                  <a:pt x="142" y="2"/>
                </a:lnTo>
                <a:lnTo>
                  <a:pt x="142" y="2"/>
                </a:lnTo>
                <a:lnTo>
                  <a:pt x="142" y="2"/>
                </a:lnTo>
                <a:lnTo>
                  <a:pt x="140" y="2"/>
                </a:lnTo>
                <a:lnTo>
                  <a:pt x="140" y="2"/>
                </a:lnTo>
                <a:lnTo>
                  <a:pt x="140" y="2"/>
                </a:lnTo>
                <a:lnTo>
                  <a:pt x="140" y="2"/>
                </a:lnTo>
                <a:lnTo>
                  <a:pt x="138" y="2"/>
                </a:lnTo>
                <a:lnTo>
                  <a:pt x="138" y="2"/>
                </a:lnTo>
                <a:lnTo>
                  <a:pt x="138" y="0"/>
                </a:lnTo>
                <a:lnTo>
                  <a:pt x="138" y="0"/>
                </a:lnTo>
                <a:lnTo>
                  <a:pt x="138" y="2"/>
                </a:lnTo>
                <a:lnTo>
                  <a:pt x="138" y="2"/>
                </a:lnTo>
                <a:lnTo>
                  <a:pt x="138" y="0"/>
                </a:lnTo>
                <a:lnTo>
                  <a:pt x="138" y="0"/>
                </a:lnTo>
                <a:lnTo>
                  <a:pt x="134" y="0"/>
                </a:lnTo>
                <a:lnTo>
                  <a:pt x="134" y="0"/>
                </a:lnTo>
                <a:lnTo>
                  <a:pt x="134" y="0"/>
                </a:lnTo>
                <a:lnTo>
                  <a:pt x="134" y="0"/>
                </a:lnTo>
                <a:lnTo>
                  <a:pt x="132" y="0"/>
                </a:lnTo>
                <a:lnTo>
                  <a:pt x="132" y="0"/>
                </a:lnTo>
                <a:lnTo>
                  <a:pt x="132" y="0"/>
                </a:lnTo>
                <a:lnTo>
                  <a:pt x="130" y="0"/>
                </a:lnTo>
                <a:lnTo>
                  <a:pt x="130" y="0"/>
                </a:lnTo>
                <a:lnTo>
                  <a:pt x="130" y="0"/>
                </a:lnTo>
                <a:lnTo>
                  <a:pt x="130" y="0"/>
                </a:lnTo>
                <a:lnTo>
                  <a:pt x="130" y="0"/>
                </a:lnTo>
                <a:lnTo>
                  <a:pt x="130" y="0"/>
                </a:lnTo>
                <a:lnTo>
                  <a:pt x="128" y="0"/>
                </a:lnTo>
                <a:lnTo>
                  <a:pt x="126" y="0"/>
                </a:lnTo>
                <a:lnTo>
                  <a:pt x="126" y="0"/>
                </a:lnTo>
                <a:lnTo>
                  <a:pt x="126" y="0"/>
                </a:lnTo>
                <a:lnTo>
                  <a:pt x="126" y="0"/>
                </a:lnTo>
                <a:lnTo>
                  <a:pt x="124" y="0"/>
                </a:lnTo>
                <a:lnTo>
                  <a:pt x="124" y="0"/>
                </a:lnTo>
                <a:lnTo>
                  <a:pt x="124" y="0"/>
                </a:lnTo>
                <a:lnTo>
                  <a:pt x="122" y="2"/>
                </a:lnTo>
                <a:lnTo>
                  <a:pt x="122" y="2"/>
                </a:lnTo>
                <a:lnTo>
                  <a:pt x="122" y="0"/>
                </a:lnTo>
                <a:lnTo>
                  <a:pt x="122" y="0"/>
                </a:lnTo>
                <a:lnTo>
                  <a:pt x="120" y="2"/>
                </a:lnTo>
                <a:lnTo>
                  <a:pt x="120" y="2"/>
                </a:lnTo>
                <a:lnTo>
                  <a:pt x="118" y="2"/>
                </a:lnTo>
                <a:lnTo>
                  <a:pt x="118" y="2"/>
                </a:lnTo>
                <a:lnTo>
                  <a:pt x="118" y="0"/>
                </a:lnTo>
                <a:lnTo>
                  <a:pt x="118" y="0"/>
                </a:lnTo>
                <a:lnTo>
                  <a:pt x="118" y="2"/>
                </a:lnTo>
                <a:lnTo>
                  <a:pt x="118" y="2"/>
                </a:lnTo>
                <a:lnTo>
                  <a:pt x="116" y="2"/>
                </a:lnTo>
                <a:lnTo>
                  <a:pt x="116" y="2"/>
                </a:lnTo>
                <a:lnTo>
                  <a:pt x="116" y="2"/>
                </a:lnTo>
                <a:lnTo>
                  <a:pt x="116" y="2"/>
                </a:lnTo>
                <a:lnTo>
                  <a:pt x="116" y="2"/>
                </a:lnTo>
                <a:lnTo>
                  <a:pt x="116" y="2"/>
                </a:lnTo>
                <a:lnTo>
                  <a:pt x="116" y="2"/>
                </a:lnTo>
                <a:lnTo>
                  <a:pt x="116" y="2"/>
                </a:lnTo>
                <a:lnTo>
                  <a:pt x="118" y="0"/>
                </a:lnTo>
                <a:lnTo>
                  <a:pt x="118" y="0"/>
                </a:lnTo>
                <a:lnTo>
                  <a:pt x="116" y="0"/>
                </a:lnTo>
                <a:lnTo>
                  <a:pt x="116" y="0"/>
                </a:lnTo>
                <a:lnTo>
                  <a:pt x="116" y="0"/>
                </a:lnTo>
                <a:lnTo>
                  <a:pt x="116" y="0"/>
                </a:lnTo>
                <a:lnTo>
                  <a:pt x="114" y="0"/>
                </a:lnTo>
                <a:lnTo>
                  <a:pt x="114" y="0"/>
                </a:lnTo>
                <a:lnTo>
                  <a:pt x="114" y="2"/>
                </a:lnTo>
                <a:lnTo>
                  <a:pt x="114" y="2"/>
                </a:lnTo>
                <a:lnTo>
                  <a:pt x="114" y="2"/>
                </a:lnTo>
                <a:lnTo>
                  <a:pt x="114" y="2"/>
                </a:lnTo>
                <a:lnTo>
                  <a:pt x="114" y="4"/>
                </a:lnTo>
                <a:lnTo>
                  <a:pt x="114" y="4"/>
                </a:lnTo>
                <a:lnTo>
                  <a:pt x="114" y="4"/>
                </a:lnTo>
                <a:lnTo>
                  <a:pt x="114" y="4"/>
                </a:lnTo>
                <a:lnTo>
                  <a:pt x="114" y="4"/>
                </a:lnTo>
                <a:lnTo>
                  <a:pt x="114" y="4"/>
                </a:lnTo>
                <a:lnTo>
                  <a:pt x="112" y="4"/>
                </a:lnTo>
                <a:lnTo>
                  <a:pt x="112" y="4"/>
                </a:lnTo>
                <a:lnTo>
                  <a:pt x="112" y="4"/>
                </a:lnTo>
                <a:lnTo>
                  <a:pt x="112" y="4"/>
                </a:lnTo>
                <a:lnTo>
                  <a:pt x="114" y="2"/>
                </a:lnTo>
                <a:lnTo>
                  <a:pt x="114" y="2"/>
                </a:lnTo>
                <a:lnTo>
                  <a:pt x="112" y="2"/>
                </a:lnTo>
                <a:lnTo>
                  <a:pt x="110" y="4"/>
                </a:lnTo>
                <a:lnTo>
                  <a:pt x="110" y="4"/>
                </a:lnTo>
                <a:lnTo>
                  <a:pt x="110" y="4"/>
                </a:lnTo>
                <a:lnTo>
                  <a:pt x="110" y="4"/>
                </a:lnTo>
                <a:lnTo>
                  <a:pt x="110" y="4"/>
                </a:lnTo>
                <a:lnTo>
                  <a:pt x="110" y="4"/>
                </a:lnTo>
                <a:lnTo>
                  <a:pt x="108" y="6"/>
                </a:lnTo>
                <a:lnTo>
                  <a:pt x="108" y="6"/>
                </a:lnTo>
                <a:lnTo>
                  <a:pt x="108" y="6"/>
                </a:lnTo>
                <a:lnTo>
                  <a:pt x="108" y="6"/>
                </a:lnTo>
                <a:lnTo>
                  <a:pt x="108" y="4"/>
                </a:lnTo>
                <a:lnTo>
                  <a:pt x="108" y="4"/>
                </a:lnTo>
                <a:lnTo>
                  <a:pt x="108" y="4"/>
                </a:lnTo>
                <a:lnTo>
                  <a:pt x="108" y="4"/>
                </a:lnTo>
                <a:lnTo>
                  <a:pt x="108" y="4"/>
                </a:lnTo>
                <a:lnTo>
                  <a:pt x="108" y="4"/>
                </a:lnTo>
                <a:lnTo>
                  <a:pt x="108" y="4"/>
                </a:lnTo>
                <a:lnTo>
                  <a:pt x="108" y="4"/>
                </a:lnTo>
                <a:lnTo>
                  <a:pt x="106" y="6"/>
                </a:lnTo>
                <a:lnTo>
                  <a:pt x="106" y="6"/>
                </a:lnTo>
                <a:lnTo>
                  <a:pt x="108" y="2"/>
                </a:lnTo>
                <a:lnTo>
                  <a:pt x="108" y="2"/>
                </a:lnTo>
                <a:lnTo>
                  <a:pt x="104" y="6"/>
                </a:lnTo>
                <a:lnTo>
                  <a:pt x="104" y="6"/>
                </a:lnTo>
                <a:lnTo>
                  <a:pt x="102" y="8"/>
                </a:lnTo>
                <a:lnTo>
                  <a:pt x="102" y="8"/>
                </a:lnTo>
                <a:lnTo>
                  <a:pt x="102" y="6"/>
                </a:lnTo>
                <a:lnTo>
                  <a:pt x="102" y="6"/>
                </a:lnTo>
                <a:lnTo>
                  <a:pt x="100" y="10"/>
                </a:lnTo>
                <a:lnTo>
                  <a:pt x="100" y="10"/>
                </a:lnTo>
                <a:lnTo>
                  <a:pt x="100" y="10"/>
                </a:lnTo>
                <a:lnTo>
                  <a:pt x="100" y="10"/>
                </a:lnTo>
                <a:lnTo>
                  <a:pt x="100" y="8"/>
                </a:lnTo>
                <a:lnTo>
                  <a:pt x="100" y="8"/>
                </a:lnTo>
                <a:lnTo>
                  <a:pt x="98" y="10"/>
                </a:lnTo>
                <a:lnTo>
                  <a:pt x="98" y="10"/>
                </a:lnTo>
                <a:lnTo>
                  <a:pt x="98" y="12"/>
                </a:lnTo>
                <a:lnTo>
                  <a:pt x="98" y="12"/>
                </a:lnTo>
                <a:lnTo>
                  <a:pt x="98" y="12"/>
                </a:lnTo>
                <a:lnTo>
                  <a:pt x="98" y="12"/>
                </a:lnTo>
                <a:lnTo>
                  <a:pt x="98" y="14"/>
                </a:lnTo>
                <a:lnTo>
                  <a:pt x="98" y="14"/>
                </a:lnTo>
                <a:lnTo>
                  <a:pt x="98" y="16"/>
                </a:lnTo>
                <a:lnTo>
                  <a:pt x="98" y="16"/>
                </a:lnTo>
                <a:lnTo>
                  <a:pt x="98" y="14"/>
                </a:lnTo>
                <a:lnTo>
                  <a:pt x="98" y="14"/>
                </a:lnTo>
                <a:lnTo>
                  <a:pt x="98" y="16"/>
                </a:lnTo>
                <a:lnTo>
                  <a:pt x="98" y="16"/>
                </a:lnTo>
                <a:lnTo>
                  <a:pt x="96" y="18"/>
                </a:lnTo>
                <a:lnTo>
                  <a:pt x="96" y="18"/>
                </a:lnTo>
                <a:lnTo>
                  <a:pt x="96" y="18"/>
                </a:lnTo>
                <a:lnTo>
                  <a:pt x="96" y="18"/>
                </a:lnTo>
                <a:lnTo>
                  <a:pt x="94" y="18"/>
                </a:lnTo>
                <a:lnTo>
                  <a:pt x="94" y="18"/>
                </a:lnTo>
                <a:lnTo>
                  <a:pt x="96" y="18"/>
                </a:lnTo>
                <a:lnTo>
                  <a:pt x="96" y="18"/>
                </a:lnTo>
                <a:lnTo>
                  <a:pt x="94" y="20"/>
                </a:lnTo>
                <a:lnTo>
                  <a:pt x="94" y="20"/>
                </a:lnTo>
                <a:lnTo>
                  <a:pt x="94" y="20"/>
                </a:lnTo>
                <a:lnTo>
                  <a:pt x="94" y="20"/>
                </a:lnTo>
                <a:lnTo>
                  <a:pt x="94" y="20"/>
                </a:lnTo>
                <a:lnTo>
                  <a:pt x="94" y="20"/>
                </a:lnTo>
                <a:lnTo>
                  <a:pt x="94" y="24"/>
                </a:lnTo>
                <a:lnTo>
                  <a:pt x="94" y="24"/>
                </a:lnTo>
                <a:lnTo>
                  <a:pt x="94" y="24"/>
                </a:lnTo>
                <a:lnTo>
                  <a:pt x="94" y="24"/>
                </a:lnTo>
                <a:lnTo>
                  <a:pt x="92" y="30"/>
                </a:lnTo>
                <a:lnTo>
                  <a:pt x="92" y="30"/>
                </a:lnTo>
                <a:lnTo>
                  <a:pt x="88" y="38"/>
                </a:lnTo>
                <a:lnTo>
                  <a:pt x="88" y="38"/>
                </a:lnTo>
                <a:lnTo>
                  <a:pt x="88" y="40"/>
                </a:lnTo>
                <a:lnTo>
                  <a:pt x="88" y="40"/>
                </a:lnTo>
                <a:lnTo>
                  <a:pt x="88" y="40"/>
                </a:lnTo>
                <a:lnTo>
                  <a:pt x="88" y="40"/>
                </a:lnTo>
                <a:lnTo>
                  <a:pt x="84" y="44"/>
                </a:lnTo>
                <a:lnTo>
                  <a:pt x="84" y="44"/>
                </a:lnTo>
                <a:lnTo>
                  <a:pt x="86" y="44"/>
                </a:lnTo>
                <a:lnTo>
                  <a:pt x="86" y="44"/>
                </a:lnTo>
                <a:lnTo>
                  <a:pt x="86" y="46"/>
                </a:lnTo>
                <a:lnTo>
                  <a:pt x="86" y="46"/>
                </a:lnTo>
                <a:lnTo>
                  <a:pt x="88" y="44"/>
                </a:lnTo>
                <a:lnTo>
                  <a:pt x="88" y="44"/>
                </a:lnTo>
                <a:lnTo>
                  <a:pt x="86" y="46"/>
                </a:lnTo>
                <a:lnTo>
                  <a:pt x="86" y="46"/>
                </a:lnTo>
                <a:lnTo>
                  <a:pt x="88" y="46"/>
                </a:lnTo>
                <a:lnTo>
                  <a:pt x="88" y="46"/>
                </a:lnTo>
                <a:lnTo>
                  <a:pt x="86" y="48"/>
                </a:lnTo>
                <a:lnTo>
                  <a:pt x="86" y="48"/>
                </a:lnTo>
                <a:lnTo>
                  <a:pt x="88" y="46"/>
                </a:lnTo>
                <a:lnTo>
                  <a:pt x="88" y="46"/>
                </a:lnTo>
                <a:lnTo>
                  <a:pt x="84" y="50"/>
                </a:lnTo>
                <a:lnTo>
                  <a:pt x="84" y="50"/>
                </a:lnTo>
                <a:lnTo>
                  <a:pt x="88" y="48"/>
                </a:lnTo>
                <a:lnTo>
                  <a:pt x="88" y="48"/>
                </a:lnTo>
                <a:lnTo>
                  <a:pt x="86" y="52"/>
                </a:lnTo>
                <a:lnTo>
                  <a:pt x="86" y="52"/>
                </a:lnTo>
                <a:lnTo>
                  <a:pt x="88" y="50"/>
                </a:lnTo>
                <a:lnTo>
                  <a:pt x="88" y="50"/>
                </a:lnTo>
                <a:lnTo>
                  <a:pt x="86" y="52"/>
                </a:lnTo>
                <a:lnTo>
                  <a:pt x="86" y="52"/>
                </a:lnTo>
                <a:lnTo>
                  <a:pt x="84" y="56"/>
                </a:lnTo>
                <a:lnTo>
                  <a:pt x="84" y="56"/>
                </a:lnTo>
                <a:lnTo>
                  <a:pt x="82" y="58"/>
                </a:lnTo>
                <a:lnTo>
                  <a:pt x="82" y="58"/>
                </a:lnTo>
                <a:lnTo>
                  <a:pt x="84" y="58"/>
                </a:lnTo>
                <a:lnTo>
                  <a:pt x="84" y="58"/>
                </a:lnTo>
                <a:lnTo>
                  <a:pt x="82" y="58"/>
                </a:lnTo>
                <a:lnTo>
                  <a:pt x="82" y="58"/>
                </a:lnTo>
                <a:lnTo>
                  <a:pt x="86" y="56"/>
                </a:lnTo>
                <a:lnTo>
                  <a:pt x="88" y="54"/>
                </a:lnTo>
                <a:lnTo>
                  <a:pt x="88" y="54"/>
                </a:lnTo>
                <a:lnTo>
                  <a:pt x="88" y="54"/>
                </a:lnTo>
                <a:lnTo>
                  <a:pt x="88" y="54"/>
                </a:lnTo>
                <a:lnTo>
                  <a:pt x="86" y="60"/>
                </a:lnTo>
                <a:lnTo>
                  <a:pt x="86" y="60"/>
                </a:lnTo>
                <a:lnTo>
                  <a:pt x="86" y="58"/>
                </a:lnTo>
                <a:lnTo>
                  <a:pt x="86" y="58"/>
                </a:lnTo>
                <a:lnTo>
                  <a:pt x="88" y="58"/>
                </a:lnTo>
                <a:lnTo>
                  <a:pt x="88" y="58"/>
                </a:lnTo>
                <a:lnTo>
                  <a:pt x="88" y="58"/>
                </a:lnTo>
                <a:lnTo>
                  <a:pt x="88" y="58"/>
                </a:lnTo>
                <a:lnTo>
                  <a:pt x="86" y="60"/>
                </a:lnTo>
                <a:lnTo>
                  <a:pt x="86" y="60"/>
                </a:lnTo>
                <a:lnTo>
                  <a:pt x="88" y="60"/>
                </a:lnTo>
                <a:lnTo>
                  <a:pt x="88" y="60"/>
                </a:lnTo>
                <a:lnTo>
                  <a:pt x="88" y="60"/>
                </a:lnTo>
                <a:lnTo>
                  <a:pt x="88" y="60"/>
                </a:lnTo>
                <a:lnTo>
                  <a:pt x="88" y="60"/>
                </a:lnTo>
                <a:lnTo>
                  <a:pt x="88" y="60"/>
                </a:lnTo>
                <a:lnTo>
                  <a:pt x="80" y="62"/>
                </a:lnTo>
                <a:lnTo>
                  <a:pt x="80" y="62"/>
                </a:lnTo>
                <a:lnTo>
                  <a:pt x="76" y="62"/>
                </a:lnTo>
                <a:lnTo>
                  <a:pt x="76" y="62"/>
                </a:lnTo>
                <a:lnTo>
                  <a:pt x="72" y="64"/>
                </a:lnTo>
                <a:lnTo>
                  <a:pt x="72" y="64"/>
                </a:lnTo>
                <a:lnTo>
                  <a:pt x="64" y="66"/>
                </a:lnTo>
                <a:lnTo>
                  <a:pt x="64" y="66"/>
                </a:lnTo>
                <a:lnTo>
                  <a:pt x="60" y="66"/>
                </a:lnTo>
                <a:lnTo>
                  <a:pt x="60" y="66"/>
                </a:lnTo>
                <a:lnTo>
                  <a:pt x="58" y="66"/>
                </a:lnTo>
                <a:lnTo>
                  <a:pt x="58" y="66"/>
                </a:lnTo>
                <a:lnTo>
                  <a:pt x="58" y="66"/>
                </a:lnTo>
                <a:lnTo>
                  <a:pt x="58" y="66"/>
                </a:lnTo>
                <a:lnTo>
                  <a:pt x="56" y="68"/>
                </a:lnTo>
                <a:lnTo>
                  <a:pt x="56" y="68"/>
                </a:lnTo>
                <a:lnTo>
                  <a:pt x="54" y="68"/>
                </a:lnTo>
                <a:lnTo>
                  <a:pt x="54" y="68"/>
                </a:lnTo>
                <a:lnTo>
                  <a:pt x="54" y="68"/>
                </a:lnTo>
                <a:lnTo>
                  <a:pt x="54" y="68"/>
                </a:lnTo>
                <a:lnTo>
                  <a:pt x="52" y="66"/>
                </a:lnTo>
                <a:lnTo>
                  <a:pt x="52" y="66"/>
                </a:lnTo>
                <a:lnTo>
                  <a:pt x="52" y="66"/>
                </a:lnTo>
                <a:lnTo>
                  <a:pt x="52" y="66"/>
                </a:lnTo>
                <a:lnTo>
                  <a:pt x="50" y="66"/>
                </a:lnTo>
                <a:lnTo>
                  <a:pt x="50" y="66"/>
                </a:lnTo>
                <a:lnTo>
                  <a:pt x="48" y="68"/>
                </a:lnTo>
                <a:lnTo>
                  <a:pt x="48" y="68"/>
                </a:lnTo>
                <a:lnTo>
                  <a:pt x="48" y="68"/>
                </a:lnTo>
                <a:lnTo>
                  <a:pt x="48" y="68"/>
                </a:lnTo>
                <a:lnTo>
                  <a:pt x="48" y="68"/>
                </a:lnTo>
                <a:lnTo>
                  <a:pt x="40" y="70"/>
                </a:lnTo>
                <a:lnTo>
                  <a:pt x="40" y="70"/>
                </a:lnTo>
                <a:lnTo>
                  <a:pt x="36" y="72"/>
                </a:lnTo>
                <a:lnTo>
                  <a:pt x="36" y="72"/>
                </a:lnTo>
                <a:lnTo>
                  <a:pt x="26" y="74"/>
                </a:lnTo>
                <a:lnTo>
                  <a:pt x="26" y="74"/>
                </a:lnTo>
                <a:lnTo>
                  <a:pt x="16" y="78"/>
                </a:lnTo>
                <a:lnTo>
                  <a:pt x="16" y="78"/>
                </a:lnTo>
                <a:lnTo>
                  <a:pt x="6" y="82"/>
                </a:lnTo>
                <a:lnTo>
                  <a:pt x="6" y="82"/>
                </a:lnTo>
                <a:lnTo>
                  <a:pt x="2" y="86"/>
                </a:lnTo>
                <a:lnTo>
                  <a:pt x="2" y="86"/>
                </a:lnTo>
                <a:lnTo>
                  <a:pt x="0" y="88"/>
                </a:lnTo>
                <a:lnTo>
                  <a:pt x="0" y="88"/>
                </a:lnTo>
                <a:lnTo>
                  <a:pt x="0" y="88"/>
                </a:lnTo>
                <a:lnTo>
                  <a:pt x="0" y="88"/>
                </a:lnTo>
                <a:lnTo>
                  <a:pt x="0" y="88"/>
                </a:lnTo>
                <a:lnTo>
                  <a:pt x="0" y="88"/>
                </a:lnTo>
                <a:lnTo>
                  <a:pt x="0" y="90"/>
                </a:lnTo>
                <a:lnTo>
                  <a:pt x="0" y="94"/>
                </a:lnTo>
                <a:lnTo>
                  <a:pt x="0" y="94"/>
                </a:lnTo>
                <a:lnTo>
                  <a:pt x="2" y="98"/>
                </a:lnTo>
                <a:lnTo>
                  <a:pt x="10" y="106"/>
                </a:lnTo>
                <a:lnTo>
                  <a:pt x="10" y="106"/>
                </a:lnTo>
                <a:lnTo>
                  <a:pt x="28" y="120"/>
                </a:lnTo>
                <a:lnTo>
                  <a:pt x="28" y="120"/>
                </a:lnTo>
                <a:lnTo>
                  <a:pt x="38" y="124"/>
                </a:lnTo>
                <a:lnTo>
                  <a:pt x="48" y="128"/>
                </a:lnTo>
                <a:lnTo>
                  <a:pt x="48" y="128"/>
                </a:lnTo>
                <a:lnTo>
                  <a:pt x="66" y="132"/>
                </a:lnTo>
                <a:lnTo>
                  <a:pt x="66" y="132"/>
                </a:lnTo>
                <a:lnTo>
                  <a:pt x="68" y="132"/>
                </a:lnTo>
                <a:lnTo>
                  <a:pt x="68" y="132"/>
                </a:lnTo>
                <a:lnTo>
                  <a:pt x="70" y="134"/>
                </a:lnTo>
                <a:lnTo>
                  <a:pt x="70" y="134"/>
                </a:lnTo>
                <a:lnTo>
                  <a:pt x="74" y="136"/>
                </a:lnTo>
                <a:lnTo>
                  <a:pt x="74" y="136"/>
                </a:lnTo>
                <a:lnTo>
                  <a:pt x="74" y="142"/>
                </a:lnTo>
                <a:lnTo>
                  <a:pt x="74" y="142"/>
                </a:lnTo>
                <a:lnTo>
                  <a:pt x="72" y="144"/>
                </a:lnTo>
                <a:lnTo>
                  <a:pt x="70" y="148"/>
                </a:lnTo>
                <a:lnTo>
                  <a:pt x="70" y="148"/>
                </a:lnTo>
                <a:lnTo>
                  <a:pt x="70" y="148"/>
                </a:lnTo>
                <a:lnTo>
                  <a:pt x="70" y="148"/>
                </a:lnTo>
                <a:lnTo>
                  <a:pt x="68" y="150"/>
                </a:lnTo>
                <a:lnTo>
                  <a:pt x="68" y="150"/>
                </a:lnTo>
                <a:lnTo>
                  <a:pt x="66" y="156"/>
                </a:lnTo>
                <a:lnTo>
                  <a:pt x="66" y="156"/>
                </a:lnTo>
                <a:lnTo>
                  <a:pt x="66" y="160"/>
                </a:lnTo>
                <a:lnTo>
                  <a:pt x="66" y="160"/>
                </a:lnTo>
                <a:lnTo>
                  <a:pt x="64" y="164"/>
                </a:lnTo>
                <a:lnTo>
                  <a:pt x="64" y="164"/>
                </a:lnTo>
                <a:lnTo>
                  <a:pt x="60" y="170"/>
                </a:lnTo>
                <a:lnTo>
                  <a:pt x="54" y="176"/>
                </a:lnTo>
                <a:lnTo>
                  <a:pt x="54" y="176"/>
                </a:lnTo>
                <a:lnTo>
                  <a:pt x="44" y="190"/>
                </a:lnTo>
                <a:lnTo>
                  <a:pt x="44" y="190"/>
                </a:lnTo>
                <a:lnTo>
                  <a:pt x="40" y="196"/>
                </a:lnTo>
                <a:lnTo>
                  <a:pt x="36" y="200"/>
                </a:lnTo>
                <a:lnTo>
                  <a:pt x="36" y="200"/>
                </a:lnTo>
                <a:lnTo>
                  <a:pt x="34" y="212"/>
                </a:lnTo>
                <a:lnTo>
                  <a:pt x="34" y="216"/>
                </a:lnTo>
                <a:lnTo>
                  <a:pt x="34" y="220"/>
                </a:lnTo>
                <a:lnTo>
                  <a:pt x="34" y="220"/>
                </a:lnTo>
                <a:lnTo>
                  <a:pt x="36" y="224"/>
                </a:lnTo>
                <a:lnTo>
                  <a:pt x="36" y="226"/>
                </a:lnTo>
                <a:lnTo>
                  <a:pt x="38" y="228"/>
                </a:lnTo>
                <a:lnTo>
                  <a:pt x="38" y="228"/>
                </a:lnTo>
                <a:lnTo>
                  <a:pt x="42" y="230"/>
                </a:lnTo>
                <a:lnTo>
                  <a:pt x="44" y="236"/>
                </a:lnTo>
                <a:lnTo>
                  <a:pt x="44" y="236"/>
                </a:lnTo>
                <a:lnTo>
                  <a:pt x="48" y="242"/>
                </a:lnTo>
                <a:lnTo>
                  <a:pt x="56" y="248"/>
                </a:lnTo>
                <a:lnTo>
                  <a:pt x="56" y="248"/>
                </a:lnTo>
                <a:lnTo>
                  <a:pt x="62" y="250"/>
                </a:lnTo>
                <a:lnTo>
                  <a:pt x="68" y="250"/>
                </a:lnTo>
                <a:lnTo>
                  <a:pt x="68" y="250"/>
                </a:lnTo>
                <a:lnTo>
                  <a:pt x="76" y="250"/>
                </a:lnTo>
                <a:lnTo>
                  <a:pt x="76" y="250"/>
                </a:lnTo>
                <a:lnTo>
                  <a:pt x="74" y="252"/>
                </a:lnTo>
                <a:lnTo>
                  <a:pt x="74" y="252"/>
                </a:lnTo>
                <a:lnTo>
                  <a:pt x="74" y="254"/>
                </a:lnTo>
                <a:lnTo>
                  <a:pt x="74" y="254"/>
                </a:lnTo>
                <a:lnTo>
                  <a:pt x="74" y="254"/>
                </a:lnTo>
                <a:lnTo>
                  <a:pt x="74" y="254"/>
                </a:lnTo>
                <a:lnTo>
                  <a:pt x="74" y="256"/>
                </a:lnTo>
                <a:lnTo>
                  <a:pt x="74" y="256"/>
                </a:lnTo>
                <a:lnTo>
                  <a:pt x="74" y="260"/>
                </a:lnTo>
                <a:lnTo>
                  <a:pt x="74" y="260"/>
                </a:lnTo>
                <a:lnTo>
                  <a:pt x="74" y="260"/>
                </a:lnTo>
                <a:lnTo>
                  <a:pt x="74" y="260"/>
                </a:lnTo>
                <a:lnTo>
                  <a:pt x="74" y="260"/>
                </a:lnTo>
                <a:lnTo>
                  <a:pt x="74" y="260"/>
                </a:lnTo>
                <a:lnTo>
                  <a:pt x="72" y="266"/>
                </a:lnTo>
                <a:lnTo>
                  <a:pt x="72" y="266"/>
                </a:lnTo>
                <a:lnTo>
                  <a:pt x="72" y="266"/>
                </a:lnTo>
                <a:lnTo>
                  <a:pt x="72" y="266"/>
                </a:lnTo>
                <a:lnTo>
                  <a:pt x="70" y="270"/>
                </a:lnTo>
                <a:lnTo>
                  <a:pt x="70" y="270"/>
                </a:lnTo>
                <a:lnTo>
                  <a:pt x="70" y="272"/>
                </a:lnTo>
                <a:lnTo>
                  <a:pt x="70" y="272"/>
                </a:lnTo>
                <a:lnTo>
                  <a:pt x="68" y="278"/>
                </a:lnTo>
                <a:lnTo>
                  <a:pt x="68" y="278"/>
                </a:lnTo>
                <a:lnTo>
                  <a:pt x="68" y="278"/>
                </a:lnTo>
                <a:lnTo>
                  <a:pt x="68" y="278"/>
                </a:lnTo>
                <a:lnTo>
                  <a:pt x="68" y="282"/>
                </a:lnTo>
                <a:lnTo>
                  <a:pt x="68" y="282"/>
                </a:lnTo>
                <a:lnTo>
                  <a:pt x="68" y="286"/>
                </a:lnTo>
                <a:lnTo>
                  <a:pt x="68" y="286"/>
                </a:lnTo>
                <a:lnTo>
                  <a:pt x="66" y="290"/>
                </a:lnTo>
                <a:lnTo>
                  <a:pt x="66" y="290"/>
                </a:lnTo>
                <a:lnTo>
                  <a:pt x="66" y="298"/>
                </a:lnTo>
                <a:lnTo>
                  <a:pt x="66" y="298"/>
                </a:lnTo>
                <a:lnTo>
                  <a:pt x="64" y="300"/>
                </a:lnTo>
                <a:lnTo>
                  <a:pt x="64" y="300"/>
                </a:lnTo>
                <a:lnTo>
                  <a:pt x="64" y="302"/>
                </a:lnTo>
                <a:lnTo>
                  <a:pt x="64" y="302"/>
                </a:lnTo>
                <a:lnTo>
                  <a:pt x="64" y="306"/>
                </a:lnTo>
                <a:lnTo>
                  <a:pt x="64" y="306"/>
                </a:lnTo>
                <a:lnTo>
                  <a:pt x="64" y="306"/>
                </a:lnTo>
                <a:lnTo>
                  <a:pt x="64" y="306"/>
                </a:lnTo>
                <a:lnTo>
                  <a:pt x="64" y="326"/>
                </a:lnTo>
                <a:lnTo>
                  <a:pt x="64" y="326"/>
                </a:lnTo>
                <a:lnTo>
                  <a:pt x="66" y="342"/>
                </a:lnTo>
                <a:lnTo>
                  <a:pt x="66" y="342"/>
                </a:lnTo>
                <a:lnTo>
                  <a:pt x="66" y="348"/>
                </a:lnTo>
                <a:lnTo>
                  <a:pt x="66" y="348"/>
                </a:lnTo>
                <a:lnTo>
                  <a:pt x="66" y="350"/>
                </a:lnTo>
                <a:lnTo>
                  <a:pt x="66" y="350"/>
                </a:lnTo>
                <a:lnTo>
                  <a:pt x="66" y="350"/>
                </a:lnTo>
                <a:lnTo>
                  <a:pt x="66" y="350"/>
                </a:lnTo>
                <a:lnTo>
                  <a:pt x="66" y="352"/>
                </a:lnTo>
                <a:lnTo>
                  <a:pt x="66" y="352"/>
                </a:lnTo>
                <a:lnTo>
                  <a:pt x="66" y="352"/>
                </a:lnTo>
                <a:lnTo>
                  <a:pt x="66" y="352"/>
                </a:lnTo>
                <a:lnTo>
                  <a:pt x="66" y="350"/>
                </a:lnTo>
                <a:lnTo>
                  <a:pt x="66" y="350"/>
                </a:lnTo>
                <a:lnTo>
                  <a:pt x="64" y="354"/>
                </a:lnTo>
                <a:lnTo>
                  <a:pt x="64" y="354"/>
                </a:lnTo>
                <a:lnTo>
                  <a:pt x="60" y="356"/>
                </a:lnTo>
                <a:lnTo>
                  <a:pt x="60" y="356"/>
                </a:lnTo>
                <a:lnTo>
                  <a:pt x="56" y="362"/>
                </a:lnTo>
                <a:lnTo>
                  <a:pt x="56" y="362"/>
                </a:lnTo>
                <a:lnTo>
                  <a:pt x="56" y="362"/>
                </a:lnTo>
                <a:lnTo>
                  <a:pt x="54" y="366"/>
                </a:lnTo>
                <a:lnTo>
                  <a:pt x="54" y="366"/>
                </a:lnTo>
                <a:lnTo>
                  <a:pt x="52" y="372"/>
                </a:lnTo>
                <a:lnTo>
                  <a:pt x="52" y="372"/>
                </a:lnTo>
                <a:lnTo>
                  <a:pt x="48" y="374"/>
                </a:lnTo>
                <a:lnTo>
                  <a:pt x="48" y="374"/>
                </a:lnTo>
                <a:lnTo>
                  <a:pt x="46" y="378"/>
                </a:lnTo>
                <a:lnTo>
                  <a:pt x="46" y="380"/>
                </a:lnTo>
                <a:lnTo>
                  <a:pt x="46" y="380"/>
                </a:lnTo>
                <a:lnTo>
                  <a:pt x="50" y="382"/>
                </a:lnTo>
                <a:lnTo>
                  <a:pt x="50" y="382"/>
                </a:lnTo>
                <a:lnTo>
                  <a:pt x="50" y="382"/>
                </a:lnTo>
                <a:lnTo>
                  <a:pt x="50" y="382"/>
                </a:lnTo>
                <a:lnTo>
                  <a:pt x="42" y="394"/>
                </a:lnTo>
                <a:lnTo>
                  <a:pt x="42" y="394"/>
                </a:lnTo>
                <a:lnTo>
                  <a:pt x="46" y="396"/>
                </a:lnTo>
                <a:lnTo>
                  <a:pt x="46" y="396"/>
                </a:lnTo>
                <a:lnTo>
                  <a:pt x="42" y="402"/>
                </a:lnTo>
                <a:lnTo>
                  <a:pt x="42" y="402"/>
                </a:lnTo>
                <a:lnTo>
                  <a:pt x="44" y="402"/>
                </a:lnTo>
                <a:lnTo>
                  <a:pt x="44" y="402"/>
                </a:lnTo>
                <a:lnTo>
                  <a:pt x="42" y="410"/>
                </a:lnTo>
                <a:lnTo>
                  <a:pt x="42" y="410"/>
                </a:lnTo>
                <a:lnTo>
                  <a:pt x="40" y="412"/>
                </a:lnTo>
                <a:lnTo>
                  <a:pt x="42" y="414"/>
                </a:lnTo>
                <a:lnTo>
                  <a:pt x="42" y="414"/>
                </a:lnTo>
                <a:lnTo>
                  <a:pt x="48" y="416"/>
                </a:lnTo>
                <a:lnTo>
                  <a:pt x="48" y="416"/>
                </a:lnTo>
                <a:lnTo>
                  <a:pt x="50" y="420"/>
                </a:lnTo>
                <a:lnTo>
                  <a:pt x="52" y="422"/>
                </a:lnTo>
                <a:lnTo>
                  <a:pt x="52" y="422"/>
                </a:lnTo>
                <a:lnTo>
                  <a:pt x="54" y="424"/>
                </a:lnTo>
                <a:lnTo>
                  <a:pt x="56" y="426"/>
                </a:lnTo>
                <a:lnTo>
                  <a:pt x="64" y="426"/>
                </a:lnTo>
                <a:lnTo>
                  <a:pt x="64" y="426"/>
                </a:lnTo>
                <a:lnTo>
                  <a:pt x="66" y="428"/>
                </a:lnTo>
                <a:lnTo>
                  <a:pt x="70" y="426"/>
                </a:lnTo>
                <a:lnTo>
                  <a:pt x="70" y="426"/>
                </a:lnTo>
                <a:lnTo>
                  <a:pt x="72" y="426"/>
                </a:lnTo>
                <a:lnTo>
                  <a:pt x="76" y="426"/>
                </a:lnTo>
                <a:lnTo>
                  <a:pt x="76" y="426"/>
                </a:lnTo>
                <a:lnTo>
                  <a:pt x="82" y="426"/>
                </a:lnTo>
                <a:lnTo>
                  <a:pt x="88" y="428"/>
                </a:lnTo>
                <a:lnTo>
                  <a:pt x="88" y="428"/>
                </a:lnTo>
                <a:lnTo>
                  <a:pt x="90" y="428"/>
                </a:lnTo>
                <a:lnTo>
                  <a:pt x="90" y="428"/>
                </a:lnTo>
                <a:lnTo>
                  <a:pt x="92" y="440"/>
                </a:lnTo>
                <a:lnTo>
                  <a:pt x="92" y="440"/>
                </a:lnTo>
                <a:lnTo>
                  <a:pt x="96" y="452"/>
                </a:lnTo>
                <a:lnTo>
                  <a:pt x="96" y="452"/>
                </a:lnTo>
                <a:lnTo>
                  <a:pt x="96" y="466"/>
                </a:lnTo>
                <a:lnTo>
                  <a:pt x="96" y="466"/>
                </a:lnTo>
                <a:lnTo>
                  <a:pt x="98" y="490"/>
                </a:lnTo>
                <a:lnTo>
                  <a:pt x="98" y="490"/>
                </a:lnTo>
                <a:lnTo>
                  <a:pt x="100" y="508"/>
                </a:lnTo>
                <a:lnTo>
                  <a:pt x="104" y="524"/>
                </a:lnTo>
                <a:lnTo>
                  <a:pt x="104" y="524"/>
                </a:lnTo>
                <a:lnTo>
                  <a:pt x="114" y="556"/>
                </a:lnTo>
                <a:lnTo>
                  <a:pt x="114" y="556"/>
                </a:lnTo>
                <a:lnTo>
                  <a:pt x="120" y="576"/>
                </a:lnTo>
                <a:lnTo>
                  <a:pt x="120" y="576"/>
                </a:lnTo>
                <a:lnTo>
                  <a:pt x="122" y="586"/>
                </a:lnTo>
                <a:lnTo>
                  <a:pt x="122" y="586"/>
                </a:lnTo>
                <a:lnTo>
                  <a:pt x="122" y="598"/>
                </a:lnTo>
                <a:lnTo>
                  <a:pt x="122" y="598"/>
                </a:lnTo>
                <a:lnTo>
                  <a:pt x="122" y="602"/>
                </a:lnTo>
                <a:lnTo>
                  <a:pt x="120" y="604"/>
                </a:lnTo>
                <a:lnTo>
                  <a:pt x="120" y="604"/>
                </a:lnTo>
                <a:lnTo>
                  <a:pt x="120" y="604"/>
                </a:lnTo>
                <a:lnTo>
                  <a:pt x="120" y="604"/>
                </a:lnTo>
                <a:lnTo>
                  <a:pt x="118" y="604"/>
                </a:lnTo>
                <a:lnTo>
                  <a:pt x="118" y="604"/>
                </a:lnTo>
                <a:lnTo>
                  <a:pt x="116" y="608"/>
                </a:lnTo>
                <a:lnTo>
                  <a:pt x="114" y="612"/>
                </a:lnTo>
                <a:lnTo>
                  <a:pt x="114" y="612"/>
                </a:lnTo>
                <a:lnTo>
                  <a:pt x="110" y="616"/>
                </a:lnTo>
                <a:lnTo>
                  <a:pt x="110" y="616"/>
                </a:lnTo>
                <a:lnTo>
                  <a:pt x="110" y="616"/>
                </a:lnTo>
                <a:lnTo>
                  <a:pt x="108" y="618"/>
                </a:lnTo>
                <a:lnTo>
                  <a:pt x="108" y="618"/>
                </a:lnTo>
                <a:lnTo>
                  <a:pt x="108" y="618"/>
                </a:lnTo>
                <a:lnTo>
                  <a:pt x="108" y="618"/>
                </a:lnTo>
                <a:lnTo>
                  <a:pt x="106" y="618"/>
                </a:lnTo>
                <a:lnTo>
                  <a:pt x="106" y="618"/>
                </a:lnTo>
                <a:lnTo>
                  <a:pt x="104" y="620"/>
                </a:lnTo>
                <a:lnTo>
                  <a:pt x="104" y="620"/>
                </a:lnTo>
                <a:lnTo>
                  <a:pt x="104" y="622"/>
                </a:lnTo>
                <a:lnTo>
                  <a:pt x="104" y="622"/>
                </a:lnTo>
                <a:lnTo>
                  <a:pt x="102" y="626"/>
                </a:lnTo>
                <a:lnTo>
                  <a:pt x="102" y="626"/>
                </a:lnTo>
                <a:lnTo>
                  <a:pt x="102" y="626"/>
                </a:lnTo>
                <a:lnTo>
                  <a:pt x="102" y="626"/>
                </a:lnTo>
                <a:lnTo>
                  <a:pt x="100" y="626"/>
                </a:lnTo>
                <a:lnTo>
                  <a:pt x="102" y="628"/>
                </a:lnTo>
                <a:lnTo>
                  <a:pt x="102" y="628"/>
                </a:lnTo>
                <a:lnTo>
                  <a:pt x="106" y="630"/>
                </a:lnTo>
                <a:lnTo>
                  <a:pt x="114" y="630"/>
                </a:lnTo>
                <a:lnTo>
                  <a:pt x="114" y="630"/>
                </a:lnTo>
                <a:lnTo>
                  <a:pt x="122" y="632"/>
                </a:lnTo>
                <a:lnTo>
                  <a:pt x="128" y="632"/>
                </a:lnTo>
                <a:lnTo>
                  <a:pt x="128" y="632"/>
                </a:lnTo>
                <a:lnTo>
                  <a:pt x="136" y="630"/>
                </a:lnTo>
                <a:lnTo>
                  <a:pt x="136" y="630"/>
                </a:lnTo>
                <a:lnTo>
                  <a:pt x="136" y="626"/>
                </a:lnTo>
                <a:lnTo>
                  <a:pt x="136" y="626"/>
                </a:lnTo>
                <a:lnTo>
                  <a:pt x="138" y="624"/>
                </a:lnTo>
                <a:lnTo>
                  <a:pt x="138" y="624"/>
                </a:lnTo>
                <a:lnTo>
                  <a:pt x="138" y="624"/>
                </a:lnTo>
                <a:lnTo>
                  <a:pt x="138" y="624"/>
                </a:lnTo>
                <a:lnTo>
                  <a:pt x="138" y="622"/>
                </a:lnTo>
                <a:lnTo>
                  <a:pt x="138" y="622"/>
                </a:lnTo>
                <a:lnTo>
                  <a:pt x="138" y="622"/>
                </a:lnTo>
                <a:lnTo>
                  <a:pt x="138" y="622"/>
                </a:lnTo>
                <a:lnTo>
                  <a:pt x="140" y="624"/>
                </a:lnTo>
                <a:lnTo>
                  <a:pt x="140" y="624"/>
                </a:lnTo>
                <a:lnTo>
                  <a:pt x="138" y="626"/>
                </a:lnTo>
                <a:lnTo>
                  <a:pt x="140" y="628"/>
                </a:lnTo>
                <a:lnTo>
                  <a:pt x="140" y="628"/>
                </a:lnTo>
                <a:lnTo>
                  <a:pt x="140" y="628"/>
                </a:lnTo>
                <a:lnTo>
                  <a:pt x="140" y="628"/>
                </a:lnTo>
                <a:lnTo>
                  <a:pt x="138" y="630"/>
                </a:lnTo>
                <a:lnTo>
                  <a:pt x="138" y="630"/>
                </a:lnTo>
                <a:lnTo>
                  <a:pt x="138" y="632"/>
                </a:lnTo>
                <a:lnTo>
                  <a:pt x="138" y="632"/>
                </a:lnTo>
                <a:lnTo>
                  <a:pt x="140" y="634"/>
                </a:lnTo>
                <a:lnTo>
                  <a:pt x="144" y="634"/>
                </a:lnTo>
                <a:lnTo>
                  <a:pt x="144" y="634"/>
                </a:lnTo>
                <a:lnTo>
                  <a:pt x="158" y="634"/>
                </a:lnTo>
                <a:lnTo>
                  <a:pt x="158" y="634"/>
                </a:lnTo>
                <a:lnTo>
                  <a:pt x="170" y="630"/>
                </a:lnTo>
                <a:lnTo>
                  <a:pt x="170" y="630"/>
                </a:lnTo>
                <a:lnTo>
                  <a:pt x="174" y="630"/>
                </a:lnTo>
                <a:lnTo>
                  <a:pt x="174" y="630"/>
                </a:lnTo>
                <a:lnTo>
                  <a:pt x="176" y="628"/>
                </a:lnTo>
                <a:lnTo>
                  <a:pt x="176" y="628"/>
                </a:lnTo>
                <a:lnTo>
                  <a:pt x="172" y="624"/>
                </a:lnTo>
                <a:lnTo>
                  <a:pt x="172" y="624"/>
                </a:lnTo>
                <a:lnTo>
                  <a:pt x="172" y="618"/>
                </a:lnTo>
                <a:lnTo>
                  <a:pt x="170" y="614"/>
                </a:lnTo>
                <a:lnTo>
                  <a:pt x="170" y="614"/>
                </a:lnTo>
                <a:lnTo>
                  <a:pt x="170" y="614"/>
                </a:lnTo>
                <a:lnTo>
                  <a:pt x="170" y="614"/>
                </a:lnTo>
                <a:lnTo>
                  <a:pt x="170" y="614"/>
                </a:lnTo>
                <a:lnTo>
                  <a:pt x="170" y="614"/>
                </a:lnTo>
                <a:lnTo>
                  <a:pt x="168" y="608"/>
                </a:lnTo>
                <a:lnTo>
                  <a:pt x="168" y="608"/>
                </a:lnTo>
                <a:lnTo>
                  <a:pt x="168" y="606"/>
                </a:lnTo>
                <a:lnTo>
                  <a:pt x="168" y="606"/>
                </a:lnTo>
                <a:lnTo>
                  <a:pt x="168" y="602"/>
                </a:lnTo>
                <a:lnTo>
                  <a:pt x="168" y="602"/>
                </a:lnTo>
                <a:lnTo>
                  <a:pt x="168" y="598"/>
                </a:lnTo>
                <a:lnTo>
                  <a:pt x="168" y="598"/>
                </a:lnTo>
                <a:lnTo>
                  <a:pt x="168" y="598"/>
                </a:lnTo>
                <a:lnTo>
                  <a:pt x="168" y="598"/>
                </a:lnTo>
                <a:lnTo>
                  <a:pt x="166" y="592"/>
                </a:lnTo>
                <a:lnTo>
                  <a:pt x="166" y="592"/>
                </a:lnTo>
                <a:lnTo>
                  <a:pt x="168" y="590"/>
                </a:lnTo>
                <a:lnTo>
                  <a:pt x="168" y="590"/>
                </a:lnTo>
                <a:lnTo>
                  <a:pt x="168" y="588"/>
                </a:lnTo>
                <a:lnTo>
                  <a:pt x="168" y="584"/>
                </a:lnTo>
                <a:lnTo>
                  <a:pt x="168" y="584"/>
                </a:lnTo>
                <a:lnTo>
                  <a:pt x="166" y="576"/>
                </a:lnTo>
                <a:lnTo>
                  <a:pt x="166" y="568"/>
                </a:lnTo>
                <a:lnTo>
                  <a:pt x="166" y="568"/>
                </a:lnTo>
                <a:lnTo>
                  <a:pt x="168" y="538"/>
                </a:lnTo>
                <a:lnTo>
                  <a:pt x="168" y="538"/>
                </a:lnTo>
                <a:lnTo>
                  <a:pt x="168" y="520"/>
                </a:lnTo>
                <a:lnTo>
                  <a:pt x="168" y="520"/>
                </a:lnTo>
                <a:lnTo>
                  <a:pt x="168" y="496"/>
                </a:lnTo>
                <a:lnTo>
                  <a:pt x="168" y="496"/>
                </a:lnTo>
                <a:lnTo>
                  <a:pt x="168" y="478"/>
                </a:lnTo>
                <a:lnTo>
                  <a:pt x="168" y="478"/>
                </a:lnTo>
                <a:lnTo>
                  <a:pt x="166" y="476"/>
                </a:lnTo>
                <a:lnTo>
                  <a:pt x="166" y="476"/>
                </a:lnTo>
                <a:lnTo>
                  <a:pt x="166" y="470"/>
                </a:lnTo>
                <a:lnTo>
                  <a:pt x="166" y="470"/>
                </a:lnTo>
                <a:lnTo>
                  <a:pt x="162" y="456"/>
                </a:lnTo>
                <a:lnTo>
                  <a:pt x="162" y="456"/>
                </a:lnTo>
                <a:lnTo>
                  <a:pt x="160" y="452"/>
                </a:lnTo>
                <a:lnTo>
                  <a:pt x="160" y="452"/>
                </a:lnTo>
                <a:lnTo>
                  <a:pt x="158" y="446"/>
                </a:lnTo>
                <a:lnTo>
                  <a:pt x="158" y="446"/>
                </a:lnTo>
                <a:lnTo>
                  <a:pt x="158" y="442"/>
                </a:lnTo>
                <a:lnTo>
                  <a:pt x="158" y="442"/>
                </a:lnTo>
                <a:lnTo>
                  <a:pt x="160" y="434"/>
                </a:lnTo>
                <a:lnTo>
                  <a:pt x="160" y="434"/>
                </a:lnTo>
                <a:lnTo>
                  <a:pt x="162" y="426"/>
                </a:lnTo>
                <a:lnTo>
                  <a:pt x="162" y="426"/>
                </a:lnTo>
                <a:lnTo>
                  <a:pt x="172" y="426"/>
                </a:lnTo>
                <a:lnTo>
                  <a:pt x="172" y="426"/>
                </a:lnTo>
                <a:lnTo>
                  <a:pt x="174" y="428"/>
                </a:lnTo>
                <a:lnTo>
                  <a:pt x="174" y="428"/>
                </a:lnTo>
                <a:lnTo>
                  <a:pt x="176" y="426"/>
                </a:lnTo>
                <a:lnTo>
                  <a:pt x="176" y="426"/>
                </a:lnTo>
                <a:lnTo>
                  <a:pt x="182" y="428"/>
                </a:lnTo>
                <a:lnTo>
                  <a:pt x="182" y="428"/>
                </a:lnTo>
                <a:lnTo>
                  <a:pt x="184" y="428"/>
                </a:lnTo>
                <a:lnTo>
                  <a:pt x="184" y="426"/>
                </a:lnTo>
                <a:lnTo>
                  <a:pt x="182" y="420"/>
                </a:lnTo>
                <a:lnTo>
                  <a:pt x="182" y="420"/>
                </a:lnTo>
                <a:lnTo>
                  <a:pt x="186" y="420"/>
                </a:lnTo>
                <a:lnTo>
                  <a:pt x="186" y="420"/>
                </a:lnTo>
                <a:lnTo>
                  <a:pt x="186" y="416"/>
                </a:lnTo>
                <a:lnTo>
                  <a:pt x="186" y="412"/>
                </a:lnTo>
                <a:lnTo>
                  <a:pt x="186" y="412"/>
                </a:lnTo>
                <a:lnTo>
                  <a:pt x="188" y="412"/>
                </a:lnTo>
                <a:lnTo>
                  <a:pt x="188" y="412"/>
                </a:lnTo>
                <a:lnTo>
                  <a:pt x="188" y="410"/>
                </a:lnTo>
                <a:lnTo>
                  <a:pt x="188" y="410"/>
                </a:lnTo>
                <a:lnTo>
                  <a:pt x="188" y="412"/>
                </a:lnTo>
                <a:lnTo>
                  <a:pt x="188" y="412"/>
                </a:lnTo>
                <a:lnTo>
                  <a:pt x="188" y="406"/>
                </a:lnTo>
                <a:lnTo>
                  <a:pt x="188" y="400"/>
                </a:lnTo>
                <a:lnTo>
                  <a:pt x="188" y="400"/>
                </a:lnTo>
                <a:lnTo>
                  <a:pt x="186" y="392"/>
                </a:lnTo>
                <a:lnTo>
                  <a:pt x="186" y="392"/>
                </a:lnTo>
                <a:lnTo>
                  <a:pt x="186" y="392"/>
                </a:lnTo>
                <a:lnTo>
                  <a:pt x="186" y="392"/>
                </a:lnTo>
                <a:lnTo>
                  <a:pt x="188" y="390"/>
                </a:lnTo>
                <a:lnTo>
                  <a:pt x="188" y="390"/>
                </a:lnTo>
                <a:lnTo>
                  <a:pt x="188" y="390"/>
                </a:lnTo>
                <a:lnTo>
                  <a:pt x="188" y="390"/>
                </a:lnTo>
                <a:lnTo>
                  <a:pt x="188" y="390"/>
                </a:lnTo>
                <a:lnTo>
                  <a:pt x="190" y="388"/>
                </a:lnTo>
                <a:lnTo>
                  <a:pt x="190" y="388"/>
                </a:lnTo>
                <a:lnTo>
                  <a:pt x="192" y="388"/>
                </a:lnTo>
                <a:lnTo>
                  <a:pt x="192" y="388"/>
                </a:lnTo>
                <a:lnTo>
                  <a:pt x="194" y="386"/>
                </a:lnTo>
                <a:lnTo>
                  <a:pt x="194" y="386"/>
                </a:lnTo>
                <a:lnTo>
                  <a:pt x="194" y="384"/>
                </a:lnTo>
                <a:lnTo>
                  <a:pt x="194" y="384"/>
                </a:lnTo>
                <a:lnTo>
                  <a:pt x="190" y="374"/>
                </a:lnTo>
                <a:lnTo>
                  <a:pt x="190" y="374"/>
                </a:lnTo>
                <a:lnTo>
                  <a:pt x="186" y="364"/>
                </a:lnTo>
                <a:lnTo>
                  <a:pt x="186" y="364"/>
                </a:lnTo>
                <a:lnTo>
                  <a:pt x="182" y="362"/>
                </a:lnTo>
                <a:lnTo>
                  <a:pt x="182" y="362"/>
                </a:lnTo>
                <a:lnTo>
                  <a:pt x="184" y="360"/>
                </a:lnTo>
                <a:lnTo>
                  <a:pt x="184" y="360"/>
                </a:lnTo>
                <a:lnTo>
                  <a:pt x="184" y="352"/>
                </a:lnTo>
                <a:lnTo>
                  <a:pt x="184" y="352"/>
                </a:lnTo>
                <a:lnTo>
                  <a:pt x="184" y="352"/>
                </a:lnTo>
                <a:lnTo>
                  <a:pt x="184" y="352"/>
                </a:lnTo>
                <a:lnTo>
                  <a:pt x="186" y="348"/>
                </a:lnTo>
                <a:lnTo>
                  <a:pt x="186" y="348"/>
                </a:lnTo>
                <a:lnTo>
                  <a:pt x="186" y="344"/>
                </a:lnTo>
                <a:lnTo>
                  <a:pt x="186" y="344"/>
                </a:lnTo>
                <a:lnTo>
                  <a:pt x="186" y="346"/>
                </a:lnTo>
                <a:lnTo>
                  <a:pt x="186" y="346"/>
                </a:lnTo>
                <a:lnTo>
                  <a:pt x="188" y="346"/>
                </a:lnTo>
                <a:lnTo>
                  <a:pt x="188" y="346"/>
                </a:lnTo>
                <a:lnTo>
                  <a:pt x="190" y="348"/>
                </a:lnTo>
                <a:lnTo>
                  <a:pt x="190" y="348"/>
                </a:lnTo>
                <a:lnTo>
                  <a:pt x="190" y="348"/>
                </a:lnTo>
                <a:lnTo>
                  <a:pt x="190" y="348"/>
                </a:lnTo>
                <a:lnTo>
                  <a:pt x="190" y="350"/>
                </a:lnTo>
                <a:lnTo>
                  <a:pt x="190" y="350"/>
                </a:lnTo>
                <a:lnTo>
                  <a:pt x="194" y="350"/>
                </a:lnTo>
                <a:lnTo>
                  <a:pt x="194" y="350"/>
                </a:lnTo>
                <a:lnTo>
                  <a:pt x="196" y="350"/>
                </a:lnTo>
                <a:lnTo>
                  <a:pt x="196" y="350"/>
                </a:lnTo>
                <a:lnTo>
                  <a:pt x="200" y="352"/>
                </a:lnTo>
                <a:lnTo>
                  <a:pt x="200" y="352"/>
                </a:lnTo>
                <a:lnTo>
                  <a:pt x="200" y="352"/>
                </a:lnTo>
                <a:lnTo>
                  <a:pt x="200" y="352"/>
                </a:lnTo>
                <a:lnTo>
                  <a:pt x="200" y="352"/>
                </a:lnTo>
                <a:lnTo>
                  <a:pt x="200" y="352"/>
                </a:lnTo>
                <a:lnTo>
                  <a:pt x="202" y="350"/>
                </a:lnTo>
                <a:lnTo>
                  <a:pt x="202" y="350"/>
                </a:lnTo>
                <a:lnTo>
                  <a:pt x="202" y="350"/>
                </a:lnTo>
                <a:lnTo>
                  <a:pt x="202" y="350"/>
                </a:lnTo>
                <a:lnTo>
                  <a:pt x="202" y="350"/>
                </a:lnTo>
                <a:lnTo>
                  <a:pt x="202" y="350"/>
                </a:lnTo>
                <a:lnTo>
                  <a:pt x="202" y="350"/>
                </a:lnTo>
                <a:lnTo>
                  <a:pt x="202" y="350"/>
                </a:lnTo>
                <a:lnTo>
                  <a:pt x="204" y="350"/>
                </a:lnTo>
                <a:lnTo>
                  <a:pt x="204" y="350"/>
                </a:lnTo>
                <a:lnTo>
                  <a:pt x="206" y="348"/>
                </a:lnTo>
                <a:lnTo>
                  <a:pt x="206" y="348"/>
                </a:lnTo>
                <a:lnTo>
                  <a:pt x="208" y="348"/>
                </a:lnTo>
                <a:lnTo>
                  <a:pt x="208" y="348"/>
                </a:lnTo>
                <a:lnTo>
                  <a:pt x="208" y="348"/>
                </a:lnTo>
                <a:lnTo>
                  <a:pt x="208" y="348"/>
                </a:lnTo>
                <a:lnTo>
                  <a:pt x="208" y="346"/>
                </a:lnTo>
                <a:lnTo>
                  <a:pt x="208" y="346"/>
                </a:lnTo>
                <a:lnTo>
                  <a:pt x="206" y="346"/>
                </a:lnTo>
                <a:lnTo>
                  <a:pt x="206" y="346"/>
                </a:lnTo>
                <a:lnTo>
                  <a:pt x="208" y="346"/>
                </a:lnTo>
                <a:lnTo>
                  <a:pt x="208" y="346"/>
                </a:lnTo>
                <a:lnTo>
                  <a:pt x="210" y="342"/>
                </a:lnTo>
                <a:lnTo>
                  <a:pt x="210" y="342"/>
                </a:lnTo>
                <a:lnTo>
                  <a:pt x="210" y="340"/>
                </a:lnTo>
                <a:lnTo>
                  <a:pt x="210" y="340"/>
                </a:lnTo>
                <a:lnTo>
                  <a:pt x="212" y="336"/>
                </a:lnTo>
                <a:lnTo>
                  <a:pt x="212" y="336"/>
                </a:lnTo>
                <a:lnTo>
                  <a:pt x="214" y="334"/>
                </a:lnTo>
                <a:lnTo>
                  <a:pt x="214" y="334"/>
                </a:lnTo>
                <a:lnTo>
                  <a:pt x="216" y="336"/>
                </a:lnTo>
                <a:lnTo>
                  <a:pt x="220" y="334"/>
                </a:lnTo>
                <a:lnTo>
                  <a:pt x="220" y="334"/>
                </a:lnTo>
                <a:lnTo>
                  <a:pt x="224" y="334"/>
                </a:lnTo>
                <a:lnTo>
                  <a:pt x="226" y="330"/>
                </a:lnTo>
                <a:lnTo>
                  <a:pt x="226" y="330"/>
                </a:lnTo>
                <a:lnTo>
                  <a:pt x="234" y="322"/>
                </a:lnTo>
                <a:lnTo>
                  <a:pt x="234" y="322"/>
                </a:lnTo>
                <a:lnTo>
                  <a:pt x="238" y="318"/>
                </a:lnTo>
                <a:lnTo>
                  <a:pt x="238" y="316"/>
                </a:lnTo>
                <a:lnTo>
                  <a:pt x="238" y="316"/>
                </a:lnTo>
                <a:lnTo>
                  <a:pt x="238" y="312"/>
                </a:lnTo>
                <a:lnTo>
                  <a:pt x="238" y="312"/>
                </a:lnTo>
                <a:lnTo>
                  <a:pt x="238" y="310"/>
                </a:lnTo>
                <a:lnTo>
                  <a:pt x="238" y="308"/>
                </a:lnTo>
                <a:lnTo>
                  <a:pt x="238" y="308"/>
                </a:lnTo>
                <a:lnTo>
                  <a:pt x="240" y="306"/>
                </a:lnTo>
                <a:lnTo>
                  <a:pt x="238" y="304"/>
                </a:lnTo>
                <a:lnTo>
                  <a:pt x="238" y="304"/>
                </a:lnTo>
                <a:lnTo>
                  <a:pt x="242" y="300"/>
                </a:lnTo>
                <a:lnTo>
                  <a:pt x="242" y="300"/>
                </a:lnTo>
                <a:lnTo>
                  <a:pt x="244" y="298"/>
                </a:lnTo>
                <a:lnTo>
                  <a:pt x="246" y="294"/>
                </a:lnTo>
                <a:lnTo>
                  <a:pt x="246" y="294"/>
                </a:lnTo>
                <a:lnTo>
                  <a:pt x="246" y="292"/>
                </a:lnTo>
                <a:lnTo>
                  <a:pt x="246" y="292"/>
                </a:lnTo>
                <a:lnTo>
                  <a:pt x="246" y="292"/>
                </a:lnTo>
                <a:lnTo>
                  <a:pt x="246" y="292"/>
                </a:lnTo>
                <a:lnTo>
                  <a:pt x="246" y="290"/>
                </a:lnTo>
                <a:lnTo>
                  <a:pt x="246" y="290"/>
                </a:lnTo>
                <a:lnTo>
                  <a:pt x="248" y="288"/>
                </a:lnTo>
                <a:lnTo>
                  <a:pt x="248" y="288"/>
                </a:lnTo>
                <a:lnTo>
                  <a:pt x="250" y="284"/>
                </a:lnTo>
                <a:lnTo>
                  <a:pt x="250" y="278"/>
                </a:lnTo>
                <a:lnTo>
                  <a:pt x="250" y="278"/>
                </a:lnTo>
                <a:lnTo>
                  <a:pt x="250" y="276"/>
                </a:lnTo>
                <a:lnTo>
                  <a:pt x="250" y="276"/>
                </a:lnTo>
                <a:lnTo>
                  <a:pt x="250" y="274"/>
                </a:lnTo>
                <a:lnTo>
                  <a:pt x="250" y="274"/>
                </a:lnTo>
                <a:lnTo>
                  <a:pt x="252" y="272"/>
                </a:lnTo>
                <a:lnTo>
                  <a:pt x="252" y="272"/>
                </a:lnTo>
                <a:lnTo>
                  <a:pt x="254" y="268"/>
                </a:lnTo>
                <a:lnTo>
                  <a:pt x="254" y="264"/>
                </a:lnTo>
                <a:lnTo>
                  <a:pt x="254" y="264"/>
                </a:lnTo>
                <a:lnTo>
                  <a:pt x="254" y="260"/>
                </a:lnTo>
                <a:lnTo>
                  <a:pt x="254" y="256"/>
                </a:lnTo>
                <a:lnTo>
                  <a:pt x="254" y="256"/>
                </a:lnTo>
                <a:lnTo>
                  <a:pt x="258" y="252"/>
                </a:lnTo>
                <a:lnTo>
                  <a:pt x="258" y="252"/>
                </a:lnTo>
                <a:lnTo>
                  <a:pt x="260" y="248"/>
                </a:lnTo>
                <a:lnTo>
                  <a:pt x="260" y="248"/>
                </a:lnTo>
                <a:lnTo>
                  <a:pt x="260" y="234"/>
                </a:lnTo>
                <a:lnTo>
                  <a:pt x="260" y="234"/>
                </a:lnTo>
                <a:lnTo>
                  <a:pt x="260" y="232"/>
                </a:lnTo>
                <a:lnTo>
                  <a:pt x="260" y="232"/>
                </a:lnTo>
                <a:lnTo>
                  <a:pt x="266" y="282"/>
                </a:lnTo>
                <a:lnTo>
                  <a:pt x="266" y="282"/>
                </a:lnTo>
                <a:lnTo>
                  <a:pt x="268" y="292"/>
                </a:lnTo>
                <a:lnTo>
                  <a:pt x="268" y="292"/>
                </a:lnTo>
                <a:lnTo>
                  <a:pt x="268" y="300"/>
                </a:lnTo>
                <a:lnTo>
                  <a:pt x="268" y="300"/>
                </a:lnTo>
                <a:lnTo>
                  <a:pt x="268" y="306"/>
                </a:lnTo>
                <a:lnTo>
                  <a:pt x="266" y="310"/>
                </a:lnTo>
                <a:lnTo>
                  <a:pt x="266" y="310"/>
                </a:lnTo>
                <a:lnTo>
                  <a:pt x="264" y="314"/>
                </a:lnTo>
                <a:lnTo>
                  <a:pt x="264" y="320"/>
                </a:lnTo>
                <a:lnTo>
                  <a:pt x="264" y="320"/>
                </a:lnTo>
                <a:lnTo>
                  <a:pt x="262" y="332"/>
                </a:lnTo>
                <a:lnTo>
                  <a:pt x="262" y="332"/>
                </a:lnTo>
                <a:lnTo>
                  <a:pt x="260" y="336"/>
                </a:lnTo>
                <a:lnTo>
                  <a:pt x="260" y="336"/>
                </a:lnTo>
                <a:lnTo>
                  <a:pt x="258" y="342"/>
                </a:lnTo>
                <a:lnTo>
                  <a:pt x="258" y="342"/>
                </a:lnTo>
                <a:lnTo>
                  <a:pt x="266" y="342"/>
                </a:lnTo>
                <a:lnTo>
                  <a:pt x="266" y="342"/>
                </a:lnTo>
                <a:lnTo>
                  <a:pt x="268" y="342"/>
                </a:lnTo>
                <a:lnTo>
                  <a:pt x="268" y="342"/>
                </a:lnTo>
                <a:lnTo>
                  <a:pt x="268" y="344"/>
                </a:lnTo>
                <a:lnTo>
                  <a:pt x="268" y="344"/>
                </a:lnTo>
                <a:lnTo>
                  <a:pt x="268" y="348"/>
                </a:lnTo>
                <a:lnTo>
                  <a:pt x="268" y="350"/>
                </a:lnTo>
                <a:lnTo>
                  <a:pt x="268" y="350"/>
                </a:lnTo>
                <a:lnTo>
                  <a:pt x="268" y="352"/>
                </a:lnTo>
                <a:lnTo>
                  <a:pt x="266" y="356"/>
                </a:lnTo>
                <a:lnTo>
                  <a:pt x="266" y="356"/>
                </a:lnTo>
                <a:lnTo>
                  <a:pt x="264" y="374"/>
                </a:lnTo>
                <a:lnTo>
                  <a:pt x="264" y="374"/>
                </a:lnTo>
                <a:lnTo>
                  <a:pt x="264" y="384"/>
                </a:lnTo>
                <a:lnTo>
                  <a:pt x="266" y="396"/>
                </a:lnTo>
                <a:lnTo>
                  <a:pt x="266" y="396"/>
                </a:lnTo>
                <a:lnTo>
                  <a:pt x="276" y="436"/>
                </a:lnTo>
                <a:lnTo>
                  <a:pt x="276" y="436"/>
                </a:lnTo>
                <a:lnTo>
                  <a:pt x="280" y="450"/>
                </a:lnTo>
                <a:lnTo>
                  <a:pt x="282" y="460"/>
                </a:lnTo>
                <a:lnTo>
                  <a:pt x="282" y="460"/>
                </a:lnTo>
                <a:lnTo>
                  <a:pt x="286" y="484"/>
                </a:lnTo>
                <a:lnTo>
                  <a:pt x="286" y="484"/>
                </a:lnTo>
                <a:lnTo>
                  <a:pt x="288" y="498"/>
                </a:lnTo>
                <a:lnTo>
                  <a:pt x="288" y="498"/>
                </a:lnTo>
                <a:lnTo>
                  <a:pt x="292" y="508"/>
                </a:lnTo>
                <a:lnTo>
                  <a:pt x="292" y="508"/>
                </a:lnTo>
                <a:lnTo>
                  <a:pt x="292" y="518"/>
                </a:lnTo>
                <a:lnTo>
                  <a:pt x="292" y="526"/>
                </a:lnTo>
                <a:lnTo>
                  <a:pt x="294" y="534"/>
                </a:lnTo>
                <a:lnTo>
                  <a:pt x="294" y="534"/>
                </a:lnTo>
                <a:lnTo>
                  <a:pt x="298" y="546"/>
                </a:lnTo>
                <a:lnTo>
                  <a:pt x="302" y="558"/>
                </a:lnTo>
                <a:lnTo>
                  <a:pt x="302" y="558"/>
                </a:lnTo>
                <a:lnTo>
                  <a:pt x="304" y="574"/>
                </a:lnTo>
                <a:lnTo>
                  <a:pt x="304" y="574"/>
                </a:lnTo>
                <a:lnTo>
                  <a:pt x="308" y="592"/>
                </a:lnTo>
                <a:lnTo>
                  <a:pt x="308" y="592"/>
                </a:lnTo>
                <a:lnTo>
                  <a:pt x="312" y="610"/>
                </a:lnTo>
                <a:lnTo>
                  <a:pt x="312" y="610"/>
                </a:lnTo>
                <a:lnTo>
                  <a:pt x="310" y="612"/>
                </a:lnTo>
                <a:lnTo>
                  <a:pt x="310" y="612"/>
                </a:lnTo>
                <a:lnTo>
                  <a:pt x="304" y="618"/>
                </a:lnTo>
                <a:lnTo>
                  <a:pt x="300" y="620"/>
                </a:lnTo>
                <a:lnTo>
                  <a:pt x="300" y="620"/>
                </a:lnTo>
                <a:lnTo>
                  <a:pt x="290" y="622"/>
                </a:lnTo>
                <a:lnTo>
                  <a:pt x="290" y="622"/>
                </a:lnTo>
                <a:lnTo>
                  <a:pt x="286" y="624"/>
                </a:lnTo>
                <a:lnTo>
                  <a:pt x="282" y="626"/>
                </a:lnTo>
                <a:lnTo>
                  <a:pt x="282" y="626"/>
                </a:lnTo>
                <a:lnTo>
                  <a:pt x="280" y="628"/>
                </a:lnTo>
                <a:lnTo>
                  <a:pt x="280" y="630"/>
                </a:lnTo>
                <a:lnTo>
                  <a:pt x="280" y="630"/>
                </a:lnTo>
                <a:lnTo>
                  <a:pt x="280" y="632"/>
                </a:lnTo>
                <a:lnTo>
                  <a:pt x="280" y="632"/>
                </a:lnTo>
                <a:lnTo>
                  <a:pt x="280" y="632"/>
                </a:lnTo>
                <a:lnTo>
                  <a:pt x="280" y="632"/>
                </a:lnTo>
                <a:lnTo>
                  <a:pt x="292" y="636"/>
                </a:lnTo>
                <a:lnTo>
                  <a:pt x="292" y="636"/>
                </a:lnTo>
                <a:lnTo>
                  <a:pt x="304" y="638"/>
                </a:lnTo>
                <a:lnTo>
                  <a:pt x="314" y="636"/>
                </a:lnTo>
                <a:lnTo>
                  <a:pt x="314" y="636"/>
                </a:lnTo>
                <a:lnTo>
                  <a:pt x="324" y="634"/>
                </a:lnTo>
                <a:lnTo>
                  <a:pt x="330" y="632"/>
                </a:lnTo>
                <a:lnTo>
                  <a:pt x="334" y="634"/>
                </a:lnTo>
                <a:lnTo>
                  <a:pt x="334" y="634"/>
                </a:lnTo>
                <a:lnTo>
                  <a:pt x="348" y="634"/>
                </a:lnTo>
                <a:lnTo>
                  <a:pt x="348" y="634"/>
                </a:lnTo>
                <a:lnTo>
                  <a:pt x="356" y="632"/>
                </a:lnTo>
                <a:lnTo>
                  <a:pt x="356" y="632"/>
                </a:lnTo>
                <a:lnTo>
                  <a:pt x="356" y="624"/>
                </a:lnTo>
                <a:lnTo>
                  <a:pt x="356" y="624"/>
                </a:lnTo>
                <a:lnTo>
                  <a:pt x="356" y="620"/>
                </a:lnTo>
                <a:lnTo>
                  <a:pt x="356" y="620"/>
                </a:lnTo>
                <a:lnTo>
                  <a:pt x="356" y="614"/>
                </a:lnTo>
                <a:lnTo>
                  <a:pt x="356" y="614"/>
                </a:lnTo>
                <a:lnTo>
                  <a:pt x="356" y="612"/>
                </a:lnTo>
                <a:lnTo>
                  <a:pt x="356" y="612"/>
                </a:lnTo>
                <a:lnTo>
                  <a:pt x="354" y="606"/>
                </a:lnTo>
                <a:lnTo>
                  <a:pt x="352" y="598"/>
                </a:lnTo>
                <a:lnTo>
                  <a:pt x="352" y="598"/>
                </a:lnTo>
                <a:lnTo>
                  <a:pt x="352" y="574"/>
                </a:lnTo>
                <a:lnTo>
                  <a:pt x="352" y="574"/>
                </a:lnTo>
                <a:lnTo>
                  <a:pt x="350" y="558"/>
                </a:lnTo>
                <a:lnTo>
                  <a:pt x="348" y="544"/>
                </a:lnTo>
                <a:lnTo>
                  <a:pt x="348" y="544"/>
                </a:lnTo>
                <a:lnTo>
                  <a:pt x="340" y="520"/>
                </a:lnTo>
                <a:lnTo>
                  <a:pt x="340" y="520"/>
                </a:lnTo>
                <a:lnTo>
                  <a:pt x="338" y="514"/>
                </a:lnTo>
                <a:lnTo>
                  <a:pt x="338" y="506"/>
                </a:lnTo>
                <a:lnTo>
                  <a:pt x="338" y="506"/>
                </a:lnTo>
                <a:lnTo>
                  <a:pt x="338" y="496"/>
                </a:lnTo>
                <a:lnTo>
                  <a:pt x="338" y="490"/>
                </a:lnTo>
                <a:lnTo>
                  <a:pt x="338" y="490"/>
                </a:lnTo>
                <a:lnTo>
                  <a:pt x="336" y="486"/>
                </a:lnTo>
                <a:lnTo>
                  <a:pt x="336" y="486"/>
                </a:lnTo>
                <a:lnTo>
                  <a:pt x="336" y="482"/>
                </a:lnTo>
                <a:lnTo>
                  <a:pt x="336" y="482"/>
                </a:lnTo>
                <a:lnTo>
                  <a:pt x="334" y="476"/>
                </a:lnTo>
                <a:lnTo>
                  <a:pt x="334" y="476"/>
                </a:lnTo>
                <a:lnTo>
                  <a:pt x="332" y="466"/>
                </a:lnTo>
                <a:lnTo>
                  <a:pt x="332" y="466"/>
                </a:lnTo>
                <a:lnTo>
                  <a:pt x="330" y="462"/>
                </a:lnTo>
                <a:lnTo>
                  <a:pt x="330" y="454"/>
                </a:lnTo>
                <a:lnTo>
                  <a:pt x="330" y="454"/>
                </a:lnTo>
                <a:lnTo>
                  <a:pt x="330" y="444"/>
                </a:lnTo>
                <a:lnTo>
                  <a:pt x="330" y="436"/>
                </a:lnTo>
                <a:lnTo>
                  <a:pt x="330" y="436"/>
                </a:lnTo>
                <a:lnTo>
                  <a:pt x="330" y="432"/>
                </a:lnTo>
                <a:lnTo>
                  <a:pt x="330" y="432"/>
                </a:lnTo>
                <a:lnTo>
                  <a:pt x="332" y="420"/>
                </a:lnTo>
                <a:lnTo>
                  <a:pt x="332" y="420"/>
                </a:lnTo>
                <a:lnTo>
                  <a:pt x="332" y="408"/>
                </a:lnTo>
                <a:lnTo>
                  <a:pt x="330" y="400"/>
                </a:lnTo>
                <a:lnTo>
                  <a:pt x="330" y="400"/>
                </a:lnTo>
                <a:lnTo>
                  <a:pt x="330" y="396"/>
                </a:lnTo>
                <a:lnTo>
                  <a:pt x="332" y="390"/>
                </a:lnTo>
                <a:lnTo>
                  <a:pt x="332" y="390"/>
                </a:lnTo>
                <a:lnTo>
                  <a:pt x="332" y="380"/>
                </a:lnTo>
                <a:lnTo>
                  <a:pt x="332" y="380"/>
                </a:lnTo>
                <a:lnTo>
                  <a:pt x="336" y="400"/>
                </a:lnTo>
                <a:lnTo>
                  <a:pt x="336" y="400"/>
                </a:lnTo>
                <a:lnTo>
                  <a:pt x="336" y="416"/>
                </a:lnTo>
                <a:lnTo>
                  <a:pt x="336" y="416"/>
                </a:lnTo>
                <a:lnTo>
                  <a:pt x="338" y="434"/>
                </a:lnTo>
                <a:lnTo>
                  <a:pt x="338" y="434"/>
                </a:lnTo>
                <a:lnTo>
                  <a:pt x="336" y="440"/>
                </a:lnTo>
                <a:lnTo>
                  <a:pt x="334" y="446"/>
                </a:lnTo>
                <a:lnTo>
                  <a:pt x="334" y="450"/>
                </a:lnTo>
                <a:lnTo>
                  <a:pt x="334" y="450"/>
                </a:lnTo>
                <a:lnTo>
                  <a:pt x="336" y="454"/>
                </a:lnTo>
                <a:lnTo>
                  <a:pt x="338" y="456"/>
                </a:lnTo>
                <a:lnTo>
                  <a:pt x="342" y="462"/>
                </a:lnTo>
                <a:lnTo>
                  <a:pt x="342" y="462"/>
                </a:lnTo>
                <a:lnTo>
                  <a:pt x="342" y="468"/>
                </a:lnTo>
                <a:lnTo>
                  <a:pt x="344" y="472"/>
                </a:lnTo>
                <a:lnTo>
                  <a:pt x="344" y="472"/>
                </a:lnTo>
                <a:lnTo>
                  <a:pt x="344" y="474"/>
                </a:lnTo>
                <a:lnTo>
                  <a:pt x="344" y="480"/>
                </a:lnTo>
                <a:lnTo>
                  <a:pt x="344" y="480"/>
                </a:lnTo>
                <a:lnTo>
                  <a:pt x="344" y="488"/>
                </a:lnTo>
                <a:lnTo>
                  <a:pt x="344" y="496"/>
                </a:lnTo>
                <a:lnTo>
                  <a:pt x="344" y="496"/>
                </a:lnTo>
                <a:lnTo>
                  <a:pt x="346" y="506"/>
                </a:lnTo>
                <a:lnTo>
                  <a:pt x="346" y="520"/>
                </a:lnTo>
                <a:lnTo>
                  <a:pt x="346" y="520"/>
                </a:lnTo>
                <a:lnTo>
                  <a:pt x="348" y="530"/>
                </a:lnTo>
                <a:lnTo>
                  <a:pt x="348" y="538"/>
                </a:lnTo>
                <a:lnTo>
                  <a:pt x="348" y="538"/>
                </a:lnTo>
                <a:lnTo>
                  <a:pt x="356" y="560"/>
                </a:lnTo>
                <a:lnTo>
                  <a:pt x="356" y="560"/>
                </a:lnTo>
                <a:lnTo>
                  <a:pt x="360" y="576"/>
                </a:lnTo>
                <a:lnTo>
                  <a:pt x="360" y="576"/>
                </a:lnTo>
                <a:lnTo>
                  <a:pt x="362" y="586"/>
                </a:lnTo>
                <a:lnTo>
                  <a:pt x="362" y="590"/>
                </a:lnTo>
                <a:lnTo>
                  <a:pt x="362" y="590"/>
                </a:lnTo>
                <a:lnTo>
                  <a:pt x="366" y="590"/>
                </a:lnTo>
                <a:lnTo>
                  <a:pt x="366" y="590"/>
                </a:lnTo>
                <a:lnTo>
                  <a:pt x="366" y="596"/>
                </a:lnTo>
                <a:lnTo>
                  <a:pt x="366" y="596"/>
                </a:lnTo>
                <a:lnTo>
                  <a:pt x="366" y="612"/>
                </a:lnTo>
                <a:lnTo>
                  <a:pt x="366" y="612"/>
                </a:lnTo>
                <a:lnTo>
                  <a:pt x="366" y="618"/>
                </a:lnTo>
                <a:lnTo>
                  <a:pt x="368" y="624"/>
                </a:lnTo>
                <a:lnTo>
                  <a:pt x="368" y="624"/>
                </a:lnTo>
                <a:lnTo>
                  <a:pt x="372" y="630"/>
                </a:lnTo>
                <a:lnTo>
                  <a:pt x="376" y="634"/>
                </a:lnTo>
                <a:lnTo>
                  <a:pt x="376" y="634"/>
                </a:lnTo>
                <a:lnTo>
                  <a:pt x="380" y="634"/>
                </a:lnTo>
                <a:lnTo>
                  <a:pt x="386" y="632"/>
                </a:lnTo>
                <a:lnTo>
                  <a:pt x="386" y="632"/>
                </a:lnTo>
                <a:lnTo>
                  <a:pt x="392" y="630"/>
                </a:lnTo>
                <a:lnTo>
                  <a:pt x="396" y="624"/>
                </a:lnTo>
                <a:lnTo>
                  <a:pt x="396" y="624"/>
                </a:lnTo>
                <a:lnTo>
                  <a:pt x="400" y="618"/>
                </a:lnTo>
                <a:lnTo>
                  <a:pt x="402" y="612"/>
                </a:lnTo>
                <a:lnTo>
                  <a:pt x="402" y="612"/>
                </a:lnTo>
                <a:lnTo>
                  <a:pt x="400" y="602"/>
                </a:lnTo>
                <a:lnTo>
                  <a:pt x="400" y="602"/>
                </a:lnTo>
                <a:lnTo>
                  <a:pt x="400" y="600"/>
                </a:lnTo>
                <a:lnTo>
                  <a:pt x="400" y="600"/>
                </a:lnTo>
                <a:lnTo>
                  <a:pt x="400" y="598"/>
                </a:lnTo>
                <a:lnTo>
                  <a:pt x="400" y="598"/>
                </a:lnTo>
                <a:lnTo>
                  <a:pt x="396" y="586"/>
                </a:lnTo>
                <a:lnTo>
                  <a:pt x="398" y="584"/>
                </a:lnTo>
                <a:lnTo>
                  <a:pt x="396" y="576"/>
                </a:lnTo>
                <a:lnTo>
                  <a:pt x="394" y="576"/>
                </a:lnTo>
                <a:lnTo>
                  <a:pt x="394" y="576"/>
                </a:lnTo>
                <a:lnTo>
                  <a:pt x="394" y="568"/>
                </a:lnTo>
                <a:lnTo>
                  <a:pt x="394" y="568"/>
                </a:lnTo>
                <a:lnTo>
                  <a:pt x="392" y="558"/>
                </a:lnTo>
                <a:lnTo>
                  <a:pt x="392" y="558"/>
                </a:lnTo>
                <a:lnTo>
                  <a:pt x="394" y="556"/>
                </a:lnTo>
                <a:lnTo>
                  <a:pt x="394" y="552"/>
                </a:lnTo>
                <a:lnTo>
                  <a:pt x="394" y="552"/>
                </a:lnTo>
                <a:lnTo>
                  <a:pt x="392" y="548"/>
                </a:lnTo>
                <a:lnTo>
                  <a:pt x="392" y="548"/>
                </a:lnTo>
                <a:lnTo>
                  <a:pt x="392" y="546"/>
                </a:lnTo>
                <a:lnTo>
                  <a:pt x="392" y="546"/>
                </a:lnTo>
                <a:lnTo>
                  <a:pt x="390" y="534"/>
                </a:lnTo>
                <a:lnTo>
                  <a:pt x="390" y="534"/>
                </a:lnTo>
                <a:lnTo>
                  <a:pt x="388" y="522"/>
                </a:lnTo>
                <a:lnTo>
                  <a:pt x="388" y="522"/>
                </a:lnTo>
                <a:lnTo>
                  <a:pt x="388" y="516"/>
                </a:lnTo>
                <a:lnTo>
                  <a:pt x="390" y="512"/>
                </a:lnTo>
                <a:lnTo>
                  <a:pt x="390" y="512"/>
                </a:lnTo>
                <a:lnTo>
                  <a:pt x="388" y="506"/>
                </a:lnTo>
                <a:lnTo>
                  <a:pt x="388" y="502"/>
                </a:lnTo>
                <a:lnTo>
                  <a:pt x="388" y="502"/>
                </a:lnTo>
                <a:lnTo>
                  <a:pt x="388" y="496"/>
                </a:lnTo>
                <a:lnTo>
                  <a:pt x="388" y="490"/>
                </a:lnTo>
                <a:lnTo>
                  <a:pt x="388" y="490"/>
                </a:lnTo>
                <a:lnTo>
                  <a:pt x="390" y="474"/>
                </a:lnTo>
                <a:lnTo>
                  <a:pt x="390" y="474"/>
                </a:lnTo>
                <a:lnTo>
                  <a:pt x="390" y="468"/>
                </a:lnTo>
                <a:lnTo>
                  <a:pt x="388" y="462"/>
                </a:lnTo>
                <a:lnTo>
                  <a:pt x="388" y="462"/>
                </a:lnTo>
                <a:lnTo>
                  <a:pt x="388" y="462"/>
                </a:lnTo>
                <a:lnTo>
                  <a:pt x="388" y="462"/>
                </a:lnTo>
                <a:lnTo>
                  <a:pt x="388" y="462"/>
                </a:lnTo>
                <a:lnTo>
                  <a:pt x="388" y="462"/>
                </a:lnTo>
                <a:lnTo>
                  <a:pt x="386" y="458"/>
                </a:lnTo>
                <a:lnTo>
                  <a:pt x="384" y="456"/>
                </a:lnTo>
                <a:lnTo>
                  <a:pt x="384" y="456"/>
                </a:lnTo>
                <a:lnTo>
                  <a:pt x="384" y="456"/>
                </a:lnTo>
                <a:lnTo>
                  <a:pt x="384" y="456"/>
                </a:lnTo>
                <a:lnTo>
                  <a:pt x="384" y="454"/>
                </a:lnTo>
                <a:lnTo>
                  <a:pt x="384" y="448"/>
                </a:lnTo>
                <a:lnTo>
                  <a:pt x="384" y="448"/>
                </a:lnTo>
                <a:lnTo>
                  <a:pt x="382" y="448"/>
                </a:lnTo>
                <a:lnTo>
                  <a:pt x="382" y="448"/>
                </a:lnTo>
                <a:lnTo>
                  <a:pt x="382" y="442"/>
                </a:lnTo>
                <a:lnTo>
                  <a:pt x="382" y="442"/>
                </a:lnTo>
                <a:lnTo>
                  <a:pt x="380" y="440"/>
                </a:lnTo>
                <a:lnTo>
                  <a:pt x="378" y="438"/>
                </a:lnTo>
                <a:lnTo>
                  <a:pt x="378" y="438"/>
                </a:lnTo>
                <a:lnTo>
                  <a:pt x="380" y="436"/>
                </a:lnTo>
                <a:lnTo>
                  <a:pt x="380" y="436"/>
                </a:lnTo>
                <a:lnTo>
                  <a:pt x="382" y="428"/>
                </a:lnTo>
                <a:lnTo>
                  <a:pt x="382" y="428"/>
                </a:lnTo>
                <a:lnTo>
                  <a:pt x="382" y="428"/>
                </a:lnTo>
                <a:lnTo>
                  <a:pt x="382" y="428"/>
                </a:lnTo>
                <a:lnTo>
                  <a:pt x="382" y="426"/>
                </a:lnTo>
                <a:lnTo>
                  <a:pt x="382" y="426"/>
                </a:lnTo>
                <a:lnTo>
                  <a:pt x="382" y="424"/>
                </a:lnTo>
                <a:lnTo>
                  <a:pt x="382" y="424"/>
                </a:lnTo>
                <a:lnTo>
                  <a:pt x="382" y="420"/>
                </a:lnTo>
                <a:lnTo>
                  <a:pt x="382" y="420"/>
                </a:lnTo>
                <a:lnTo>
                  <a:pt x="384" y="410"/>
                </a:lnTo>
                <a:lnTo>
                  <a:pt x="384" y="410"/>
                </a:lnTo>
                <a:lnTo>
                  <a:pt x="386" y="394"/>
                </a:lnTo>
                <a:lnTo>
                  <a:pt x="386" y="394"/>
                </a:lnTo>
                <a:lnTo>
                  <a:pt x="386" y="376"/>
                </a:lnTo>
                <a:lnTo>
                  <a:pt x="386" y="376"/>
                </a:lnTo>
                <a:lnTo>
                  <a:pt x="388" y="370"/>
                </a:lnTo>
                <a:lnTo>
                  <a:pt x="388" y="370"/>
                </a:lnTo>
                <a:lnTo>
                  <a:pt x="388" y="356"/>
                </a:lnTo>
                <a:lnTo>
                  <a:pt x="388" y="356"/>
                </a:lnTo>
                <a:lnTo>
                  <a:pt x="388" y="348"/>
                </a:lnTo>
                <a:lnTo>
                  <a:pt x="388" y="348"/>
                </a:lnTo>
                <a:lnTo>
                  <a:pt x="386" y="336"/>
                </a:lnTo>
                <a:lnTo>
                  <a:pt x="386" y="336"/>
                </a:lnTo>
                <a:lnTo>
                  <a:pt x="386" y="336"/>
                </a:lnTo>
                <a:lnTo>
                  <a:pt x="386" y="336"/>
                </a:lnTo>
                <a:lnTo>
                  <a:pt x="386" y="336"/>
                </a:lnTo>
                <a:lnTo>
                  <a:pt x="386" y="336"/>
                </a:lnTo>
                <a:lnTo>
                  <a:pt x="390" y="326"/>
                </a:lnTo>
                <a:lnTo>
                  <a:pt x="390" y="326"/>
                </a:lnTo>
                <a:lnTo>
                  <a:pt x="394" y="320"/>
                </a:lnTo>
                <a:lnTo>
                  <a:pt x="394" y="312"/>
                </a:lnTo>
                <a:lnTo>
                  <a:pt x="394" y="312"/>
                </a:lnTo>
                <a:lnTo>
                  <a:pt x="394" y="306"/>
                </a:lnTo>
                <a:lnTo>
                  <a:pt x="394" y="304"/>
                </a:lnTo>
                <a:lnTo>
                  <a:pt x="394" y="304"/>
                </a:lnTo>
                <a:lnTo>
                  <a:pt x="398" y="300"/>
                </a:lnTo>
                <a:lnTo>
                  <a:pt x="398" y="296"/>
                </a:lnTo>
                <a:lnTo>
                  <a:pt x="398" y="294"/>
                </a:lnTo>
                <a:lnTo>
                  <a:pt x="398" y="294"/>
                </a:lnTo>
                <a:lnTo>
                  <a:pt x="398" y="280"/>
                </a:lnTo>
                <a:lnTo>
                  <a:pt x="398" y="280"/>
                </a:lnTo>
                <a:lnTo>
                  <a:pt x="396" y="280"/>
                </a:lnTo>
                <a:lnTo>
                  <a:pt x="396" y="280"/>
                </a:lnTo>
                <a:lnTo>
                  <a:pt x="400" y="278"/>
                </a:lnTo>
                <a:lnTo>
                  <a:pt x="400" y="278"/>
                </a:lnTo>
                <a:lnTo>
                  <a:pt x="404" y="274"/>
                </a:lnTo>
                <a:lnTo>
                  <a:pt x="404" y="274"/>
                </a:lnTo>
                <a:lnTo>
                  <a:pt x="406" y="272"/>
                </a:lnTo>
                <a:lnTo>
                  <a:pt x="406" y="272"/>
                </a:lnTo>
                <a:lnTo>
                  <a:pt x="406" y="270"/>
                </a:lnTo>
                <a:lnTo>
                  <a:pt x="406" y="270"/>
                </a:lnTo>
                <a:lnTo>
                  <a:pt x="410" y="264"/>
                </a:lnTo>
                <a:lnTo>
                  <a:pt x="410" y="262"/>
                </a:lnTo>
                <a:lnTo>
                  <a:pt x="410" y="262"/>
                </a:lnTo>
                <a:lnTo>
                  <a:pt x="410" y="262"/>
                </a:lnTo>
                <a:lnTo>
                  <a:pt x="414" y="258"/>
                </a:lnTo>
                <a:lnTo>
                  <a:pt x="414" y="258"/>
                </a:lnTo>
                <a:lnTo>
                  <a:pt x="418" y="254"/>
                </a:lnTo>
                <a:lnTo>
                  <a:pt x="420" y="246"/>
                </a:lnTo>
                <a:lnTo>
                  <a:pt x="420" y="246"/>
                </a:lnTo>
                <a:lnTo>
                  <a:pt x="420" y="222"/>
                </a:lnTo>
                <a:lnTo>
                  <a:pt x="420" y="222"/>
                </a:lnTo>
                <a:lnTo>
                  <a:pt x="420" y="210"/>
                </a:lnTo>
                <a:lnTo>
                  <a:pt x="418" y="200"/>
                </a:lnTo>
                <a:lnTo>
                  <a:pt x="418" y="200"/>
                </a:lnTo>
                <a:close/>
                <a:moveTo>
                  <a:pt x="342" y="58"/>
                </a:moveTo>
                <a:lnTo>
                  <a:pt x="342" y="58"/>
                </a:lnTo>
                <a:lnTo>
                  <a:pt x="342" y="58"/>
                </a:lnTo>
                <a:lnTo>
                  <a:pt x="342" y="58"/>
                </a:lnTo>
                <a:lnTo>
                  <a:pt x="342" y="58"/>
                </a:lnTo>
                <a:lnTo>
                  <a:pt x="342" y="58"/>
                </a:lnTo>
                <a:close/>
                <a:moveTo>
                  <a:pt x="98" y="12"/>
                </a:moveTo>
                <a:lnTo>
                  <a:pt x="98" y="12"/>
                </a:lnTo>
                <a:lnTo>
                  <a:pt x="98" y="12"/>
                </a:lnTo>
                <a:lnTo>
                  <a:pt x="98" y="12"/>
                </a:lnTo>
                <a:lnTo>
                  <a:pt x="98" y="12"/>
                </a:lnTo>
                <a:lnTo>
                  <a:pt x="98" y="12"/>
                </a:lnTo>
                <a:lnTo>
                  <a:pt x="98" y="12"/>
                </a:lnTo>
                <a:lnTo>
                  <a:pt x="98" y="12"/>
                </a:lnTo>
                <a:close/>
                <a:moveTo>
                  <a:pt x="72" y="152"/>
                </a:moveTo>
                <a:lnTo>
                  <a:pt x="72" y="152"/>
                </a:lnTo>
                <a:lnTo>
                  <a:pt x="72" y="152"/>
                </a:lnTo>
                <a:lnTo>
                  <a:pt x="72" y="152"/>
                </a:lnTo>
                <a:lnTo>
                  <a:pt x="72" y="152"/>
                </a:lnTo>
                <a:lnTo>
                  <a:pt x="72" y="152"/>
                </a:lnTo>
                <a:lnTo>
                  <a:pt x="72" y="152"/>
                </a:lnTo>
                <a:close/>
                <a:moveTo>
                  <a:pt x="68" y="160"/>
                </a:moveTo>
                <a:lnTo>
                  <a:pt x="68" y="160"/>
                </a:lnTo>
                <a:lnTo>
                  <a:pt x="68" y="158"/>
                </a:lnTo>
                <a:lnTo>
                  <a:pt x="68" y="158"/>
                </a:lnTo>
                <a:lnTo>
                  <a:pt x="70" y="150"/>
                </a:lnTo>
                <a:lnTo>
                  <a:pt x="70" y="150"/>
                </a:lnTo>
                <a:lnTo>
                  <a:pt x="72" y="150"/>
                </a:lnTo>
                <a:lnTo>
                  <a:pt x="72" y="150"/>
                </a:lnTo>
                <a:lnTo>
                  <a:pt x="70" y="156"/>
                </a:lnTo>
                <a:lnTo>
                  <a:pt x="70" y="156"/>
                </a:lnTo>
                <a:lnTo>
                  <a:pt x="68" y="160"/>
                </a:lnTo>
                <a:lnTo>
                  <a:pt x="68" y="160"/>
                </a:lnTo>
                <a:close/>
                <a:moveTo>
                  <a:pt x="84" y="164"/>
                </a:move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4"/>
                </a:lnTo>
                <a:lnTo>
                  <a:pt x="84" y="166"/>
                </a:lnTo>
                <a:lnTo>
                  <a:pt x="84" y="166"/>
                </a:lnTo>
                <a:lnTo>
                  <a:pt x="84" y="166"/>
                </a:lnTo>
                <a:lnTo>
                  <a:pt x="82" y="164"/>
                </a:lnTo>
                <a:lnTo>
                  <a:pt x="82" y="164"/>
                </a:lnTo>
                <a:lnTo>
                  <a:pt x="76" y="158"/>
                </a:lnTo>
                <a:lnTo>
                  <a:pt x="76" y="158"/>
                </a:lnTo>
                <a:lnTo>
                  <a:pt x="72" y="160"/>
                </a:lnTo>
                <a:lnTo>
                  <a:pt x="72" y="160"/>
                </a:lnTo>
                <a:lnTo>
                  <a:pt x="72" y="160"/>
                </a:lnTo>
                <a:lnTo>
                  <a:pt x="72" y="160"/>
                </a:lnTo>
                <a:lnTo>
                  <a:pt x="74" y="154"/>
                </a:lnTo>
                <a:lnTo>
                  <a:pt x="74" y="154"/>
                </a:lnTo>
                <a:lnTo>
                  <a:pt x="74" y="152"/>
                </a:lnTo>
                <a:lnTo>
                  <a:pt x="74" y="152"/>
                </a:lnTo>
                <a:lnTo>
                  <a:pt x="76" y="152"/>
                </a:lnTo>
                <a:lnTo>
                  <a:pt x="76" y="152"/>
                </a:lnTo>
                <a:lnTo>
                  <a:pt x="78" y="144"/>
                </a:lnTo>
                <a:lnTo>
                  <a:pt x="78" y="144"/>
                </a:lnTo>
                <a:lnTo>
                  <a:pt x="78" y="144"/>
                </a:lnTo>
                <a:lnTo>
                  <a:pt x="78" y="144"/>
                </a:lnTo>
                <a:lnTo>
                  <a:pt x="84" y="154"/>
                </a:lnTo>
                <a:lnTo>
                  <a:pt x="84" y="154"/>
                </a:lnTo>
                <a:lnTo>
                  <a:pt x="84" y="158"/>
                </a:lnTo>
                <a:lnTo>
                  <a:pt x="84" y="158"/>
                </a:lnTo>
                <a:lnTo>
                  <a:pt x="84" y="160"/>
                </a:lnTo>
                <a:lnTo>
                  <a:pt x="84" y="160"/>
                </a:lnTo>
                <a:lnTo>
                  <a:pt x="84" y="162"/>
                </a:lnTo>
                <a:lnTo>
                  <a:pt x="84" y="162"/>
                </a:lnTo>
                <a:lnTo>
                  <a:pt x="84" y="164"/>
                </a:lnTo>
                <a:lnTo>
                  <a:pt x="84" y="164"/>
                </a:lnTo>
                <a:lnTo>
                  <a:pt x="84" y="164"/>
                </a:lnTo>
                <a:lnTo>
                  <a:pt x="84" y="164"/>
                </a:lnTo>
                <a:lnTo>
                  <a:pt x="84" y="164"/>
                </a:lnTo>
                <a:lnTo>
                  <a:pt x="84" y="164"/>
                </a:lnTo>
                <a:close/>
                <a:moveTo>
                  <a:pt x="86" y="160"/>
                </a:moveTo>
                <a:lnTo>
                  <a:pt x="86" y="160"/>
                </a:lnTo>
                <a:lnTo>
                  <a:pt x="86" y="160"/>
                </a:lnTo>
                <a:lnTo>
                  <a:pt x="86" y="160"/>
                </a:lnTo>
                <a:lnTo>
                  <a:pt x="86" y="160"/>
                </a:lnTo>
                <a:lnTo>
                  <a:pt x="86" y="160"/>
                </a:lnTo>
                <a:lnTo>
                  <a:pt x="86" y="162"/>
                </a:lnTo>
                <a:lnTo>
                  <a:pt x="86" y="162"/>
                </a:lnTo>
                <a:lnTo>
                  <a:pt x="86" y="162"/>
                </a:lnTo>
                <a:lnTo>
                  <a:pt x="86" y="162"/>
                </a:lnTo>
                <a:lnTo>
                  <a:pt x="86" y="162"/>
                </a:lnTo>
                <a:lnTo>
                  <a:pt x="86" y="162"/>
                </a:lnTo>
                <a:lnTo>
                  <a:pt x="86" y="162"/>
                </a:lnTo>
                <a:lnTo>
                  <a:pt x="86" y="162"/>
                </a:lnTo>
                <a:lnTo>
                  <a:pt x="84" y="162"/>
                </a:lnTo>
                <a:lnTo>
                  <a:pt x="84" y="162"/>
                </a:lnTo>
                <a:lnTo>
                  <a:pt x="84" y="162"/>
                </a:lnTo>
                <a:lnTo>
                  <a:pt x="84" y="162"/>
                </a:lnTo>
                <a:lnTo>
                  <a:pt x="84" y="162"/>
                </a:lnTo>
                <a:lnTo>
                  <a:pt x="84" y="162"/>
                </a:lnTo>
                <a:lnTo>
                  <a:pt x="84" y="160"/>
                </a:lnTo>
                <a:lnTo>
                  <a:pt x="84" y="160"/>
                </a:lnTo>
                <a:lnTo>
                  <a:pt x="84" y="158"/>
                </a:lnTo>
                <a:lnTo>
                  <a:pt x="84" y="158"/>
                </a:lnTo>
                <a:lnTo>
                  <a:pt x="86" y="158"/>
                </a:lnTo>
                <a:lnTo>
                  <a:pt x="86" y="158"/>
                </a:lnTo>
                <a:lnTo>
                  <a:pt x="86" y="160"/>
                </a:lnTo>
                <a:lnTo>
                  <a:pt x="86" y="160"/>
                </a:lnTo>
                <a:lnTo>
                  <a:pt x="86" y="160"/>
                </a:lnTo>
                <a:lnTo>
                  <a:pt x="86" y="160"/>
                </a:lnTo>
                <a:close/>
                <a:moveTo>
                  <a:pt x="92" y="94"/>
                </a:moveTo>
                <a:lnTo>
                  <a:pt x="92" y="94"/>
                </a:lnTo>
                <a:lnTo>
                  <a:pt x="92" y="94"/>
                </a:lnTo>
                <a:lnTo>
                  <a:pt x="92" y="94"/>
                </a:lnTo>
                <a:lnTo>
                  <a:pt x="88" y="96"/>
                </a:lnTo>
                <a:lnTo>
                  <a:pt x="88" y="96"/>
                </a:lnTo>
                <a:lnTo>
                  <a:pt x="86" y="100"/>
                </a:lnTo>
                <a:lnTo>
                  <a:pt x="86" y="100"/>
                </a:lnTo>
                <a:lnTo>
                  <a:pt x="74" y="98"/>
                </a:lnTo>
                <a:lnTo>
                  <a:pt x="74" y="98"/>
                </a:lnTo>
                <a:lnTo>
                  <a:pt x="66" y="98"/>
                </a:lnTo>
                <a:lnTo>
                  <a:pt x="66" y="98"/>
                </a:lnTo>
                <a:lnTo>
                  <a:pt x="56" y="98"/>
                </a:lnTo>
                <a:lnTo>
                  <a:pt x="56" y="98"/>
                </a:lnTo>
                <a:lnTo>
                  <a:pt x="46" y="96"/>
                </a:lnTo>
                <a:lnTo>
                  <a:pt x="46" y="96"/>
                </a:lnTo>
                <a:lnTo>
                  <a:pt x="42" y="94"/>
                </a:lnTo>
                <a:lnTo>
                  <a:pt x="42" y="94"/>
                </a:lnTo>
                <a:lnTo>
                  <a:pt x="42" y="94"/>
                </a:lnTo>
                <a:lnTo>
                  <a:pt x="42" y="94"/>
                </a:lnTo>
                <a:lnTo>
                  <a:pt x="42" y="94"/>
                </a:lnTo>
                <a:lnTo>
                  <a:pt x="42" y="94"/>
                </a:lnTo>
                <a:lnTo>
                  <a:pt x="44" y="92"/>
                </a:lnTo>
                <a:lnTo>
                  <a:pt x="44" y="92"/>
                </a:lnTo>
                <a:lnTo>
                  <a:pt x="50" y="88"/>
                </a:lnTo>
                <a:lnTo>
                  <a:pt x="50" y="88"/>
                </a:lnTo>
                <a:lnTo>
                  <a:pt x="52" y="90"/>
                </a:lnTo>
                <a:lnTo>
                  <a:pt x="52" y="90"/>
                </a:lnTo>
                <a:lnTo>
                  <a:pt x="54" y="90"/>
                </a:lnTo>
                <a:lnTo>
                  <a:pt x="54" y="90"/>
                </a:lnTo>
                <a:lnTo>
                  <a:pt x="56" y="88"/>
                </a:lnTo>
                <a:lnTo>
                  <a:pt x="56" y="88"/>
                </a:lnTo>
                <a:lnTo>
                  <a:pt x="56" y="88"/>
                </a:lnTo>
                <a:lnTo>
                  <a:pt x="56" y="88"/>
                </a:lnTo>
                <a:lnTo>
                  <a:pt x="58" y="86"/>
                </a:lnTo>
                <a:lnTo>
                  <a:pt x="58" y="86"/>
                </a:lnTo>
                <a:lnTo>
                  <a:pt x="58" y="86"/>
                </a:lnTo>
                <a:lnTo>
                  <a:pt x="58" y="86"/>
                </a:lnTo>
                <a:lnTo>
                  <a:pt x="58" y="86"/>
                </a:lnTo>
                <a:lnTo>
                  <a:pt x="58" y="86"/>
                </a:lnTo>
                <a:lnTo>
                  <a:pt x="60" y="86"/>
                </a:lnTo>
                <a:lnTo>
                  <a:pt x="60" y="86"/>
                </a:lnTo>
                <a:lnTo>
                  <a:pt x="64" y="84"/>
                </a:lnTo>
                <a:lnTo>
                  <a:pt x="64" y="84"/>
                </a:lnTo>
                <a:lnTo>
                  <a:pt x="72" y="82"/>
                </a:lnTo>
                <a:lnTo>
                  <a:pt x="72" y="82"/>
                </a:lnTo>
                <a:lnTo>
                  <a:pt x="80" y="82"/>
                </a:lnTo>
                <a:lnTo>
                  <a:pt x="80" y="82"/>
                </a:lnTo>
                <a:lnTo>
                  <a:pt x="88" y="86"/>
                </a:lnTo>
                <a:lnTo>
                  <a:pt x="88" y="86"/>
                </a:lnTo>
                <a:lnTo>
                  <a:pt x="86" y="92"/>
                </a:lnTo>
                <a:lnTo>
                  <a:pt x="86" y="92"/>
                </a:lnTo>
                <a:lnTo>
                  <a:pt x="92" y="88"/>
                </a:lnTo>
                <a:lnTo>
                  <a:pt x="92" y="88"/>
                </a:lnTo>
                <a:lnTo>
                  <a:pt x="92" y="88"/>
                </a:lnTo>
                <a:lnTo>
                  <a:pt x="92" y="88"/>
                </a:lnTo>
                <a:lnTo>
                  <a:pt x="92" y="90"/>
                </a:lnTo>
                <a:lnTo>
                  <a:pt x="92" y="90"/>
                </a:lnTo>
                <a:lnTo>
                  <a:pt x="94" y="88"/>
                </a:lnTo>
                <a:lnTo>
                  <a:pt x="94" y="88"/>
                </a:lnTo>
                <a:lnTo>
                  <a:pt x="94" y="88"/>
                </a:lnTo>
                <a:lnTo>
                  <a:pt x="94" y="88"/>
                </a:lnTo>
                <a:lnTo>
                  <a:pt x="92" y="94"/>
                </a:lnTo>
                <a:lnTo>
                  <a:pt x="92" y="94"/>
                </a:lnTo>
                <a:close/>
                <a:moveTo>
                  <a:pt x="96" y="98"/>
                </a:moveTo>
                <a:lnTo>
                  <a:pt x="96" y="98"/>
                </a:lnTo>
                <a:lnTo>
                  <a:pt x="94" y="96"/>
                </a:lnTo>
                <a:lnTo>
                  <a:pt x="94" y="96"/>
                </a:lnTo>
                <a:lnTo>
                  <a:pt x="98" y="92"/>
                </a:lnTo>
                <a:lnTo>
                  <a:pt x="98" y="92"/>
                </a:lnTo>
                <a:lnTo>
                  <a:pt x="96" y="98"/>
                </a:lnTo>
                <a:lnTo>
                  <a:pt x="96" y="98"/>
                </a:lnTo>
                <a:close/>
                <a:moveTo>
                  <a:pt x="98" y="98"/>
                </a:moveTo>
                <a:lnTo>
                  <a:pt x="98" y="98"/>
                </a:lnTo>
                <a:lnTo>
                  <a:pt x="96" y="100"/>
                </a:lnTo>
                <a:lnTo>
                  <a:pt x="96" y="100"/>
                </a:lnTo>
                <a:lnTo>
                  <a:pt x="96" y="100"/>
                </a:lnTo>
                <a:lnTo>
                  <a:pt x="98" y="96"/>
                </a:lnTo>
                <a:lnTo>
                  <a:pt x="98" y="96"/>
                </a:lnTo>
                <a:lnTo>
                  <a:pt x="98" y="98"/>
                </a:lnTo>
                <a:lnTo>
                  <a:pt x="98" y="98"/>
                </a:lnTo>
                <a:close/>
                <a:moveTo>
                  <a:pt x="144" y="578"/>
                </a:moveTo>
                <a:lnTo>
                  <a:pt x="144" y="578"/>
                </a:lnTo>
                <a:lnTo>
                  <a:pt x="144" y="584"/>
                </a:lnTo>
                <a:lnTo>
                  <a:pt x="144" y="584"/>
                </a:lnTo>
                <a:lnTo>
                  <a:pt x="140" y="576"/>
                </a:lnTo>
                <a:lnTo>
                  <a:pt x="140" y="576"/>
                </a:lnTo>
                <a:lnTo>
                  <a:pt x="140" y="560"/>
                </a:lnTo>
                <a:lnTo>
                  <a:pt x="140" y="560"/>
                </a:lnTo>
                <a:lnTo>
                  <a:pt x="138" y="544"/>
                </a:lnTo>
                <a:lnTo>
                  <a:pt x="138" y="544"/>
                </a:lnTo>
                <a:lnTo>
                  <a:pt x="138" y="536"/>
                </a:lnTo>
                <a:lnTo>
                  <a:pt x="138" y="536"/>
                </a:lnTo>
                <a:lnTo>
                  <a:pt x="136" y="528"/>
                </a:lnTo>
                <a:lnTo>
                  <a:pt x="136" y="528"/>
                </a:lnTo>
                <a:lnTo>
                  <a:pt x="136" y="526"/>
                </a:lnTo>
                <a:lnTo>
                  <a:pt x="136" y="526"/>
                </a:lnTo>
                <a:lnTo>
                  <a:pt x="140" y="544"/>
                </a:lnTo>
                <a:lnTo>
                  <a:pt x="140" y="544"/>
                </a:lnTo>
                <a:lnTo>
                  <a:pt x="144" y="566"/>
                </a:lnTo>
                <a:lnTo>
                  <a:pt x="144" y="566"/>
                </a:lnTo>
                <a:lnTo>
                  <a:pt x="144" y="578"/>
                </a:lnTo>
                <a:lnTo>
                  <a:pt x="144" y="578"/>
                </a:lnTo>
                <a:close/>
                <a:moveTo>
                  <a:pt x="168" y="68"/>
                </a:moveTo>
                <a:lnTo>
                  <a:pt x="168" y="68"/>
                </a:lnTo>
                <a:lnTo>
                  <a:pt x="170" y="68"/>
                </a:lnTo>
                <a:lnTo>
                  <a:pt x="170" y="68"/>
                </a:lnTo>
                <a:lnTo>
                  <a:pt x="170" y="68"/>
                </a:lnTo>
                <a:lnTo>
                  <a:pt x="170" y="68"/>
                </a:lnTo>
                <a:lnTo>
                  <a:pt x="168" y="68"/>
                </a:lnTo>
                <a:lnTo>
                  <a:pt x="168" y="68"/>
                </a:lnTo>
                <a:close/>
                <a:moveTo>
                  <a:pt x="170" y="66"/>
                </a:moveTo>
                <a:lnTo>
                  <a:pt x="170" y="66"/>
                </a:lnTo>
                <a:lnTo>
                  <a:pt x="172" y="60"/>
                </a:lnTo>
                <a:lnTo>
                  <a:pt x="172" y="60"/>
                </a:lnTo>
                <a:lnTo>
                  <a:pt x="172" y="54"/>
                </a:lnTo>
                <a:lnTo>
                  <a:pt x="172" y="54"/>
                </a:lnTo>
                <a:lnTo>
                  <a:pt x="172" y="54"/>
                </a:lnTo>
                <a:lnTo>
                  <a:pt x="172" y="54"/>
                </a:lnTo>
                <a:lnTo>
                  <a:pt x="172" y="58"/>
                </a:lnTo>
                <a:lnTo>
                  <a:pt x="172" y="58"/>
                </a:lnTo>
                <a:lnTo>
                  <a:pt x="172" y="62"/>
                </a:lnTo>
                <a:lnTo>
                  <a:pt x="172" y="62"/>
                </a:lnTo>
                <a:lnTo>
                  <a:pt x="172" y="62"/>
                </a:lnTo>
                <a:lnTo>
                  <a:pt x="172" y="62"/>
                </a:lnTo>
                <a:lnTo>
                  <a:pt x="170" y="68"/>
                </a:lnTo>
                <a:lnTo>
                  <a:pt x="170" y="68"/>
                </a:lnTo>
                <a:lnTo>
                  <a:pt x="170" y="66"/>
                </a:lnTo>
                <a:lnTo>
                  <a:pt x="170" y="66"/>
                </a:lnTo>
                <a:close/>
                <a:moveTo>
                  <a:pt x="170" y="70"/>
                </a:moveTo>
                <a:lnTo>
                  <a:pt x="170" y="70"/>
                </a:lnTo>
                <a:lnTo>
                  <a:pt x="170" y="74"/>
                </a:lnTo>
                <a:lnTo>
                  <a:pt x="170" y="74"/>
                </a:lnTo>
                <a:lnTo>
                  <a:pt x="170" y="72"/>
                </a:lnTo>
                <a:lnTo>
                  <a:pt x="170" y="72"/>
                </a:lnTo>
                <a:lnTo>
                  <a:pt x="170" y="70"/>
                </a:lnTo>
                <a:lnTo>
                  <a:pt x="170" y="70"/>
                </a:lnTo>
                <a:close/>
                <a:moveTo>
                  <a:pt x="170" y="100"/>
                </a:moveTo>
                <a:lnTo>
                  <a:pt x="170" y="100"/>
                </a:lnTo>
                <a:lnTo>
                  <a:pt x="170" y="98"/>
                </a:lnTo>
                <a:lnTo>
                  <a:pt x="170" y="98"/>
                </a:lnTo>
                <a:lnTo>
                  <a:pt x="170" y="96"/>
                </a:lnTo>
                <a:lnTo>
                  <a:pt x="170" y="96"/>
                </a:lnTo>
                <a:lnTo>
                  <a:pt x="170" y="96"/>
                </a:lnTo>
                <a:lnTo>
                  <a:pt x="170" y="96"/>
                </a:lnTo>
                <a:lnTo>
                  <a:pt x="172" y="100"/>
                </a:lnTo>
                <a:lnTo>
                  <a:pt x="172" y="100"/>
                </a:lnTo>
                <a:lnTo>
                  <a:pt x="170" y="100"/>
                </a:lnTo>
                <a:lnTo>
                  <a:pt x="170" y="100"/>
                </a:lnTo>
                <a:close/>
                <a:moveTo>
                  <a:pt x="172" y="100"/>
                </a:moveTo>
                <a:lnTo>
                  <a:pt x="172" y="100"/>
                </a:lnTo>
                <a:lnTo>
                  <a:pt x="172" y="98"/>
                </a:lnTo>
                <a:lnTo>
                  <a:pt x="172" y="98"/>
                </a:lnTo>
                <a:lnTo>
                  <a:pt x="172" y="98"/>
                </a:lnTo>
                <a:lnTo>
                  <a:pt x="172" y="98"/>
                </a:lnTo>
                <a:lnTo>
                  <a:pt x="172" y="100"/>
                </a:lnTo>
                <a:lnTo>
                  <a:pt x="172" y="100"/>
                </a:lnTo>
                <a:lnTo>
                  <a:pt x="172" y="100"/>
                </a:lnTo>
                <a:lnTo>
                  <a:pt x="172" y="100"/>
                </a:lnTo>
                <a:close/>
                <a:moveTo>
                  <a:pt x="172" y="88"/>
                </a:moveTo>
                <a:lnTo>
                  <a:pt x="172" y="88"/>
                </a:lnTo>
                <a:lnTo>
                  <a:pt x="172" y="86"/>
                </a:lnTo>
                <a:lnTo>
                  <a:pt x="172" y="86"/>
                </a:lnTo>
                <a:lnTo>
                  <a:pt x="170" y="84"/>
                </a:lnTo>
                <a:lnTo>
                  <a:pt x="170" y="84"/>
                </a:lnTo>
                <a:lnTo>
                  <a:pt x="172" y="90"/>
                </a:lnTo>
                <a:lnTo>
                  <a:pt x="172" y="90"/>
                </a:lnTo>
                <a:lnTo>
                  <a:pt x="174" y="90"/>
                </a:lnTo>
                <a:lnTo>
                  <a:pt x="174" y="90"/>
                </a:lnTo>
                <a:lnTo>
                  <a:pt x="172" y="88"/>
                </a:lnTo>
                <a:lnTo>
                  <a:pt x="172" y="88"/>
                </a:lnTo>
                <a:close/>
                <a:moveTo>
                  <a:pt x="174" y="100"/>
                </a:moveTo>
                <a:lnTo>
                  <a:pt x="174" y="100"/>
                </a:lnTo>
                <a:lnTo>
                  <a:pt x="174" y="100"/>
                </a:lnTo>
                <a:lnTo>
                  <a:pt x="174" y="100"/>
                </a:lnTo>
                <a:lnTo>
                  <a:pt x="174" y="100"/>
                </a:lnTo>
                <a:lnTo>
                  <a:pt x="174" y="100"/>
                </a:lnTo>
                <a:lnTo>
                  <a:pt x="174" y="100"/>
                </a:lnTo>
                <a:lnTo>
                  <a:pt x="174" y="100"/>
                </a:lnTo>
                <a:close/>
                <a:moveTo>
                  <a:pt x="186" y="390"/>
                </a:moveTo>
                <a:lnTo>
                  <a:pt x="186" y="390"/>
                </a:lnTo>
                <a:lnTo>
                  <a:pt x="186" y="390"/>
                </a:lnTo>
                <a:lnTo>
                  <a:pt x="186" y="390"/>
                </a:lnTo>
                <a:lnTo>
                  <a:pt x="186" y="390"/>
                </a:lnTo>
                <a:lnTo>
                  <a:pt x="186" y="390"/>
                </a:lnTo>
                <a:lnTo>
                  <a:pt x="186" y="390"/>
                </a:lnTo>
                <a:lnTo>
                  <a:pt x="186" y="390"/>
                </a:lnTo>
                <a:lnTo>
                  <a:pt x="186" y="390"/>
                </a:lnTo>
                <a:lnTo>
                  <a:pt x="186" y="390"/>
                </a:lnTo>
                <a:close/>
                <a:moveTo>
                  <a:pt x="180" y="102"/>
                </a:moveTo>
                <a:lnTo>
                  <a:pt x="180" y="102"/>
                </a:lnTo>
                <a:lnTo>
                  <a:pt x="180" y="102"/>
                </a:lnTo>
                <a:lnTo>
                  <a:pt x="180" y="102"/>
                </a:lnTo>
                <a:lnTo>
                  <a:pt x="180" y="102"/>
                </a:lnTo>
                <a:lnTo>
                  <a:pt x="180" y="102"/>
                </a:lnTo>
                <a:lnTo>
                  <a:pt x="180" y="102"/>
                </a:lnTo>
                <a:lnTo>
                  <a:pt x="180" y="102"/>
                </a:lnTo>
                <a:close/>
                <a:moveTo>
                  <a:pt x="176" y="94"/>
                </a:moveTo>
                <a:lnTo>
                  <a:pt x="176" y="94"/>
                </a:lnTo>
                <a:lnTo>
                  <a:pt x="178" y="98"/>
                </a:lnTo>
                <a:lnTo>
                  <a:pt x="178" y="98"/>
                </a:lnTo>
                <a:lnTo>
                  <a:pt x="180" y="102"/>
                </a:lnTo>
                <a:lnTo>
                  <a:pt x="180" y="102"/>
                </a:lnTo>
                <a:lnTo>
                  <a:pt x="178" y="100"/>
                </a:lnTo>
                <a:lnTo>
                  <a:pt x="178" y="100"/>
                </a:lnTo>
                <a:lnTo>
                  <a:pt x="178" y="100"/>
                </a:lnTo>
                <a:lnTo>
                  <a:pt x="178" y="100"/>
                </a:lnTo>
                <a:lnTo>
                  <a:pt x="176" y="96"/>
                </a:lnTo>
                <a:lnTo>
                  <a:pt x="176" y="96"/>
                </a:lnTo>
                <a:lnTo>
                  <a:pt x="176" y="94"/>
                </a:lnTo>
                <a:lnTo>
                  <a:pt x="176" y="94"/>
                </a:lnTo>
                <a:lnTo>
                  <a:pt x="176" y="94"/>
                </a:lnTo>
                <a:lnTo>
                  <a:pt x="176" y="94"/>
                </a:lnTo>
                <a:close/>
                <a:moveTo>
                  <a:pt x="176" y="100"/>
                </a:moveTo>
                <a:lnTo>
                  <a:pt x="176" y="100"/>
                </a:lnTo>
                <a:lnTo>
                  <a:pt x="176" y="100"/>
                </a:lnTo>
                <a:lnTo>
                  <a:pt x="176" y="100"/>
                </a:lnTo>
                <a:lnTo>
                  <a:pt x="176" y="100"/>
                </a:lnTo>
                <a:lnTo>
                  <a:pt x="176" y="100"/>
                </a:lnTo>
                <a:lnTo>
                  <a:pt x="174" y="98"/>
                </a:lnTo>
                <a:lnTo>
                  <a:pt x="174" y="98"/>
                </a:lnTo>
                <a:lnTo>
                  <a:pt x="176" y="100"/>
                </a:lnTo>
                <a:lnTo>
                  <a:pt x="176" y="100"/>
                </a:lnTo>
                <a:close/>
                <a:moveTo>
                  <a:pt x="190" y="268"/>
                </a:moveTo>
                <a:lnTo>
                  <a:pt x="190" y="268"/>
                </a:lnTo>
                <a:lnTo>
                  <a:pt x="190" y="276"/>
                </a:lnTo>
                <a:lnTo>
                  <a:pt x="190" y="276"/>
                </a:lnTo>
                <a:lnTo>
                  <a:pt x="188" y="292"/>
                </a:lnTo>
                <a:lnTo>
                  <a:pt x="188" y="292"/>
                </a:lnTo>
                <a:lnTo>
                  <a:pt x="186" y="296"/>
                </a:lnTo>
                <a:lnTo>
                  <a:pt x="186" y="296"/>
                </a:lnTo>
                <a:lnTo>
                  <a:pt x="186" y="288"/>
                </a:lnTo>
                <a:lnTo>
                  <a:pt x="186" y="288"/>
                </a:lnTo>
                <a:lnTo>
                  <a:pt x="184" y="288"/>
                </a:lnTo>
                <a:lnTo>
                  <a:pt x="184" y="288"/>
                </a:lnTo>
                <a:lnTo>
                  <a:pt x="186" y="286"/>
                </a:lnTo>
                <a:lnTo>
                  <a:pt x="186" y="286"/>
                </a:lnTo>
                <a:lnTo>
                  <a:pt x="184" y="286"/>
                </a:lnTo>
                <a:lnTo>
                  <a:pt x="184" y="286"/>
                </a:lnTo>
                <a:lnTo>
                  <a:pt x="184" y="282"/>
                </a:lnTo>
                <a:lnTo>
                  <a:pt x="184" y="278"/>
                </a:lnTo>
                <a:lnTo>
                  <a:pt x="184" y="278"/>
                </a:lnTo>
                <a:lnTo>
                  <a:pt x="184" y="278"/>
                </a:lnTo>
                <a:lnTo>
                  <a:pt x="184" y="278"/>
                </a:lnTo>
                <a:lnTo>
                  <a:pt x="184" y="278"/>
                </a:lnTo>
                <a:lnTo>
                  <a:pt x="184" y="278"/>
                </a:lnTo>
                <a:lnTo>
                  <a:pt x="182" y="268"/>
                </a:lnTo>
                <a:lnTo>
                  <a:pt x="182" y="268"/>
                </a:lnTo>
                <a:lnTo>
                  <a:pt x="180" y="266"/>
                </a:lnTo>
                <a:lnTo>
                  <a:pt x="180" y="266"/>
                </a:lnTo>
                <a:lnTo>
                  <a:pt x="180" y="266"/>
                </a:lnTo>
                <a:lnTo>
                  <a:pt x="180" y="266"/>
                </a:lnTo>
                <a:lnTo>
                  <a:pt x="180" y="254"/>
                </a:lnTo>
                <a:lnTo>
                  <a:pt x="180" y="254"/>
                </a:lnTo>
                <a:lnTo>
                  <a:pt x="180" y="254"/>
                </a:lnTo>
                <a:lnTo>
                  <a:pt x="180" y="254"/>
                </a:lnTo>
                <a:lnTo>
                  <a:pt x="180" y="254"/>
                </a:lnTo>
                <a:lnTo>
                  <a:pt x="180" y="252"/>
                </a:lnTo>
                <a:lnTo>
                  <a:pt x="180" y="252"/>
                </a:lnTo>
                <a:lnTo>
                  <a:pt x="180" y="246"/>
                </a:lnTo>
                <a:lnTo>
                  <a:pt x="178" y="242"/>
                </a:lnTo>
                <a:lnTo>
                  <a:pt x="178" y="242"/>
                </a:lnTo>
                <a:lnTo>
                  <a:pt x="176" y="234"/>
                </a:lnTo>
                <a:lnTo>
                  <a:pt x="176" y="234"/>
                </a:lnTo>
                <a:lnTo>
                  <a:pt x="176" y="234"/>
                </a:lnTo>
                <a:lnTo>
                  <a:pt x="176" y="234"/>
                </a:lnTo>
                <a:lnTo>
                  <a:pt x="176" y="232"/>
                </a:lnTo>
                <a:lnTo>
                  <a:pt x="176" y="232"/>
                </a:lnTo>
                <a:lnTo>
                  <a:pt x="176" y="232"/>
                </a:lnTo>
                <a:lnTo>
                  <a:pt x="176" y="232"/>
                </a:lnTo>
                <a:lnTo>
                  <a:pt x="176" y="232"/>
                </a:lnTo>
                <a:lnTo>
                  <a:pt x="176" y="230"/>
                </a:lnTo>
                <a:lnTo>
                  <a:pt x="176" y="230"/>
                </a:lnTo>
                <a:lnTo>
                  <a:pt x="176" y="224"/>
                </a:lnTo>
                <a:lnTo>
                  <a:pt x="176" y="224"/>
                </a:lnTo>
                <a:lnTo>
                  <a:pt x="176" y="224"/>
                </a:lnTo>
                <a:lnTo>
                  <a:pt x="176" y="224"/>
                </a:lnTo>
                <a:lnTo>
                  <a:pt x="176" y="224"/>
                </a:lnTo>
                <a:lnTo>
                  <a:pt x="176" y="224"/>
                </a:lnTo>
                <a:lnTo>
                  <a:pt x="176" y="222"/>
                </a:lnTo>
                <a:lnTo>
                  <a:pt x="176" y="222"/>
                </a:lnTo>
                <a:lnTo>
                  <a:pt x="176" y="220"/>
                </a:lnTo>
                <a:lnTo>
                  <a:pt x="176" y="220"/>
                </a:lnTo>
                <a:lnTo>
                  <a:pt x="176" y="220"/>
                </a:lnTo>
                <a:lnTo>
                  <a:pt x="176" y="220"/>
                </a:lnTo>
                <a:lnTo>
                  <a:pt x="176" y="220"/>
                </a:lnTo>
                <a:lnTo>
                  <a:pt x="176" y="220"/>
                </a:lnTo>
                <a:lnTo>
                  <a:pt x="176" y="220"/>
                </a:lnTo>
                <a:lnTo>
                  <a:pt x="176" y="216"/>
                </a:lnTo>
                <a:lnTo>
                  <a:pt x="176" y="216"/>
                </a:lnTo>
                <a:lnTo>
                  <a:pt x="176" y="216"/>
                </a:lnTo>
                <a:lnTo>
                  <a:pt x="176" y="216"/>
                </a:lnTo>
                <a:lnTo>
                  <a:pt x="176" y="214"/>
                </a:lnTo>
                <a:lnTo>
                  <a:pt x="176" y="214"/>
                </a:lnTo>
                <a:lnTo>
                  <a:pt x="176" y="214"/>
                </a:lnTo>
                <a:lnTo>
                  <a:pt x="176" y="214"/>
                </a:lnTo>
                <a:lnTo>
                  <a:pt x="176" y="212"/>
                </a:lnTo>
                <a:lnTo>
                  <a:pt x="176" y="212"/>
                </a:lnTo>
                <a:lnTo>
                  <a:pt x="176" y="210"/>
                </a:lnTo>
                <a:lnTo>
                  <a:pt x="176" y="210"/>
                </a:lnTo>
                <a:lnTo>
                  <a:pt x="176" y="208"/>
                </a:lnTo>
                <a:lnTo>
                  <a:pt x="176" y="208"/>
                </a:lnTo>
                <a:lnTo>
                  <a:pt x="176" y="206"/>
                </a:lnTo>
                <a:lnTo>
                  <a:pt x="176" y="206"/>
                </a:lnTo>
                <a:lnTo>
                  <a:pt x="178" y="192"/>
                </a:lnTo>
                <a:lnTo>
                  <a:pt x="178" y="192"/>
                </a:lnTo>
                <a:lnTo>
                  <a:pt x="178" y="192"/>
                </a:lnTo>
                <a:lnTo>
                  <a:pt x="178" y="192"/>
                </a:lnTo>
                <a:lnTo>
                  <a:pt x="178" y="192"/>
                </a:lnTo>
                <a:lnTo>
                  <a:pt x="178" y="192"/>
                </a:lnTo>
                <a:lnTo>
                  <a:pt x="178" y="190"/>
                </a:lnTo>
                <a:lnTo>
                  <a:pt x="178" y="190"/>
                </a:lnTo>
                <a:lnTo>
                  <a:pt x="178" y="190"/>
                </a:lnTo>
                <a:lnTo>
                  <a:pt x="178" y="190"/>
                </a:lnTo>
                <a:lnTo>
                  <a:pt x="178" y="186"/>
                </a:lnTo>
                <a:lnTo>
                  <a:pt x="178" y="186"/>
                </a:lnTo>
                <a:lnTo>
                  <a:pt x="178" y="182"/>
                </a:lnTo>
                <a:lnTo>
                  <a:pt x="178" y="182"/>
                </a:lnTo>
                <a:lnTo>
                  <a:pt x="178" y="182"/>
                </a:lnTo>
                <a:lnTo>
                  <a:pt x="178" y="182"/>
                </a:lnTo>
                <a:lnTo>
                  <a:pt x="180" y="178"/>
                </a:lnTo>
                <a:lnTo>
                  <a:pt x="180" y="178"/>
                </a:lnTo>
                <a:lnTo>
                  <a:pt x="180" y="172"/>
                </a:lnTo>
                <a:lnTo>
                  <a:pt x="180" y="172"/>
                </a:lnTo>
                <a:lnTo>
                  <a:pt x="182" y="192"/>
                </a:lnTo>
                <a:lnTo>
                  <a:pt x="182" y="192"/>
                </a:lnTo>
                <a:lnTo>
                  <a:pt x="184" y="204"/>
                </a:lnTo>
                <a:lnTo>
                  <a:pt x="184" y="214"/>
                </a:lnTo>
                <a:lnTo>
                  <a:pt x="184" y="214"/>
                </a:lnTo>
                <a:lnTo>
                  <a:pt x="188" y="228"/>
                </a:lnTo>
                <a:lnTo>
                  <a:pt x="188" y="228"/>
                </a:lnTo>
                <a:lnTo>
                  <a:pt x="188" y="238"/>
                </a:lnTo>
                <a:lnTo>
                  <a:pt x="188" y="238"/>
                </a:lnTo>
                <a:lnTo>
                  <a:pt x="188" y="240"/>
                </a:lnTo>
                <a:lnTo>
                  <a:pt x="188" y="240"/>
                </a:lnTo>
                <a:lnTo>
                  <a:pt x="188" y="246"/>
                </a:lnTo>
                <a:lnTo>
                  <a:pt x="190" y="254"/>
                </a:lnTo>
                <a:lnTo>
                  <a:pt x="190" y="254"/>
                </a:lnTo>
                <a:lnTo>
                  <a:pt x="190" y="258"/>
                </a:lnTo>
                <a:lnTo>
                  <a:pt x="190" y="258"/>
                </a:lnTo>
                <a:lnTo>
                  <a:pt x="190" y="264"/>
                </a:lnTo>
                <a:lnTo>
                  <a:pt x="190" y="264"/>
                </a:lnTo>
                <a:lnTo>
                  <a:pt x="190" y="268"/>
                </a:lnTo>
                <a:lnTo>
                  <a:pt x="190" y="268"/>
                </a:lnTo>
                <a:close/>
                <a:moveTo>
                  <a:pt x="208" y="308"/>
                </a:moveTo>
                <a:lnTo>
                  <a:pt x="208" y="308"/>
                </a:lnTo>
                <a:lnTo>
                  <a:pt x="210" y="310"/>
                </a:lnTo>
                <a:lnTo>
                  <a:pt x="210" y="310"/>
                </a:lnTo>
                <a:lnTo>
                  <a:pt x="208" y="308"/>
                </a:lnTo>
                <a:lnTo>
                  <a:pt x="208" y="308"/>
                </a:lnTo>
                <a:close/>
                <a:moveTo>
                  <a:pt x="332" y="78"/>
                </a:moveTo>
                <a:lnTo>
                  <a:pt x="332" y="78"/>
                </a:lnTo>
                <a:lnTo>
                  <a:pt x="332" y="78"/>
                </a:lnTo>
                <a:lnTo>
                  <a:pt x="332" y="78"/>
                </a:lnTo>
                <a:lnTo>
                  <a:pt x="332" y="78"/>
                </a:lnTo>
                <a:lnTo>
                  <a:pt x="332" y="78"/>
                </a:lnTo>
                <a:lnTo>
                  <a:pt x="332" y="78"/>
                </a:lnTo>
                <a:close/>
                <a:moveTo>
                  <a:pt x="394" y="282"/>
                </a:moveTo>
                <a:lnTo>
                  <a:pt x="394" y="282"/>
                </a:lnTo>
                <a:lnTo>
                  <a:pt x="394" y="280"/>
                </a:lnTo>
                <a:lnTo>
                  <a:pt x="394" y="280"/>
                </a:lnTo>
                <a:lnTo>
                  <a:pt x="396" y="280"/>
                </a:lnTo>
                <a:lnTo>
                  <a:pt x="396" y="280"/>
                </a:lnTo>
                <a:lnTo>
                  <a:pt x="394" y="282"/>
                </a:lnTo>
                <a:lnTo>
                  <a:pt x="394" y="282"/>
                </a:lnTo>
                <a:close/>
              </a:path>
            </a:pathLst>
          </a:custGeom>
          <a:solidFill>
            <a:srgbClr val="2F469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Potential New Entry">
            <a:extLst>
              <a:ext uri="{FF2B5EF4-FFF2-40B4-BE49-F238E27FC236}">
                <a16:creationId xmlns:a16="http://schemas.microsoft.com/office/drawing/2014/main" id="{66D80622-EEE0-56D8-3652-2553B1198388}"/>
              </a:ext>
            </a:extLst>
          </p:cNvPr>
          <p:cNvSpPr txBox="1"/>
          <p:nvPr/>
        </p:nvSpPr>
        <p:spPr bwMode="auto">
          <a:xfrm>
            <a:off x="9027038" y="5150599"/>
            <a:ext cx="545021" cy="420628"/>
          </a:xfrm>
          <a:prstGeom prst="rect">
            <a:avLst/>
          </a:prstGeom>
          <a:ln w="12700">
            <a:miter lim="400000"/>
          </a:ln>
          <a:extLst>
            <a:ext uri="{C572A759-6A51-4108-AA02-DFA0A04FC94B}"/>
          </a:extLst>
        </p:spPr>
        <p:txBody>
          <a:bodyPr wrap="none" lIns="25400" tIns="25400" rIns="25400" bIns="25400" anchor="ctr">
            <a:spAutoFit/>
          </a:bodyPr>
          <a:lstStyle/>
          <a:p>
            <a:pPr algn="ctr">
              <a:defRPr/>
            </a:pPr>
            <a:r>
              <a:rPr lang="hr-HR" sz="2400" b="1" dirty="0">
                <a:solidFill>
                  <a:srgbClr val="2F469C"/>
                </a:solidFill>
                <a:latin typeface="Arial Nova Cond Light" panose="020B0306020202020204" pitchFamily="34" charset="0"/>
              </a:rPr>
              <a:t>52%</a:t>
            </a:r>
            <a:endParaRPr lang="en-US" sz="2400" b="1" dirty="0">
              <a:solidFill>
                <a:srgbClr val="2F469C"/>
              </a:solidFill>
              <a:latin typeface="Arial Nova Cond Light" panose="020B0306020202020204" pitchFamily="34" charset="0"/>
            </a:endParaRPr>
          </a:p>
        </p:txBody>
      </p:sp>
      <p:sp>
        <p:nvSpPr>
          <p:cNvPr id="147" name="TextBox 8">
            <a:extLst>
              <a:ext uri="{FF2B5EF4-FFF2-40B4-BE49-F238E27FC236}">
                <a16:creationId xmlns:a16="http://schemas.microsoft.com/office/drawing/2014/main" id="{600DE1D8-FD7D-1E81-CA79-078B0AA5DC91}"/>
              </a:ext>
            </a:extLst>
          </p:cNvPr>
          <p:cNvSpPr txBox="1">
            <a:spLocks noChangeArrowheads="1"/>
          </p:cNvSpPr>
          <p:nvPr/>
        </p:nvSpPr>
        <p:spPr bwMode="auto">
          <a:xfrm>
            <a:off x="10182648" y="5551954"/>
            <a:ext cx="1888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pitchFamily="2" charset="0"/>
                <a:cs typeface="Helvetica Neue" pitchFamily="2" charset="0"/>
                <a:sym typeface="Helvetica Neue" pitchFamily="2" charset="0"/>
              </a:defRPr>
            </a:lvl1pPr>
            <a:lvl2pPr marL="742950" indent="-285750">
              <a:defRPr sz="3000" b="1">
                <a:solidFill>
                  <a:srgbClr val="000000"/>
                </a:solidFill>
                <a:latin typeface="Helvetica Neue" pitchFamily="2" charset="0"/>
                <a:cs typeface="Helvetica Neue" pitchFamily="2" charset="0"/>
                <a:sym typeface="Helvetica Neue" pitchFamily="2" charset="0"/>
              </a:defRPr>
            </a:lvl2pPr>
            <a:lvl3pPr marL="1143000" indent="-228600">
              <a:defRPr sz="3000" b="1">
                <a:solidFill>
                  <a:srgbClr val="000000"/>
                </a:solidFill>
                <a:latin typeface="Helvetica Neue" pitchFamily="2" charset="0"/>
                <a:cs typeface="Helvetica Neue" pitchFamily="2" charset="0"/>
                <a:sym typeface="Helvetica Neue" pitchFamily="2" charset="0"/>
              </a:defRPr>
            </a:lvl3pPr>
            <a:lvl4pPr marL="1600200" indent="-228600">
              <a:defRPr sz="3000" b="1">
                <a:solidFill>
                  <a:srgbClr val="000000"/>
                </a:solidFill>
                <a:latin typeface="Helvetica Neue" pitchFamily="2" charset="0"/>
                <a:cs typeface="Helvetica Neue" pitchFamily="2" charset="0"/>
                <a:sym typeface="Helvetica Neue" pitchFamily="2" charset="0"/>
              </a:defRPr>
            </a:lvl4pPr>
            <a:lvl5pPr marL="2057400" indent="-228600">
              <a:defRPr sz="3000" b="1">
                <a:solidFill>
                  <a:srgbClr val="000000"/>
                </a:solidFill>
                <a:latin typeface="Helvetica Neue" pitchFamily="2" charset="0"/>
                <a:cs typeface="Helvetica Neue" pitchFamily="2" charset="0"/>
                <a:sym typeface="Helvetica Neue" pitchFamily="2" charset="0"/>
              </a:defRPr>
            </a:lvl5pPr>
            <a:lvl6pPr marL="25146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6pPr>
            <a:lvl7pPr marL="29718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7pPr>
            <a:lvl8pPr marL="34290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8pPr>
            <a:lvl9pPr marL="3886200" indent="-228600" defTabSz="825500" eaLnBrk="0" fontAlgn="base" hangingPunct="0">
              <a:spcBef>
                <a:spcPct val="0"/>
              </a:spcBef>
              <a:spcAft>
                <a:spcPct val="0"/>
              </a:spcAft>
              <a:defRPr sz="3000" b="1">
                <a:solidFill>
                  <a:srgbClr val="000000"/>
                </a:solidFill>
                <a:latin typeface="Helvetica Neue" pitchFamily="2" charset="0"/>
                <a:cs typeface="Helvetica Neue" pitchFamily="2" charset="0"/>
                <a:sym typeface="Helvetica Neue" pitchFamily="2" charset="0"/>
              </a:defRPr>
            </a:lvl9pPr>
          </a:lstStyle>
          <a:p>
            <a:pPr algn="ctr" eaLnBrk="1">
              <a:buClr>
                <a:schemeClr val="tx2"/>
              </a:buClr>
            </a:pPr>
            <a:r>
              <a:rPr lang="hr-HR" altLang="ru-RU" sz="1200" b="0" dirty="0">
                <a:solidFill>
                  <a:schemeClr val="tx1"/>
                </a:solidFill>
                <a:latin typeface="Arial Nova Cond Light" panose="020B0306020202020204" pitchFamily="34" charset="0"/>
                <a:cs typeface="Arial" panose="020B0604020202020204" pitchFamily="34" charset="0"/>
              </a:rPr>
              <a:t>Za fizički razvoj djeteta</a:t>
            </a:r>
          </a:p>
        </p:txBody>
      </p:sp>
      <p:sp>
        <p:nvSpPr>
          <p:cNvPr id="148" name="Potential New Entry">
            <a:extLst>
              <a:ext uri="{FF2B5EF4-FFF2-40B4-BE49-F238E27FC236}">
                <a16:creationId xmlns:a16="http://schemas.microsoft.com/office/drawing/2014/main" id="{ECE3B20F-E1C5-BEE9-CB2A-BFD04D00EB1C}"/>
              </a:ext>
            </a:extLst>
          </p:cNvPr>
          <p:cNvSpPr txBox="1"/>
          <p:nvPr/>
        </p:nvSpPr>
        <p:spPr bwMode="auto">
          <a:xfrm>
            <a:off x="10900476" y="5150599"/>
            <a:ext cx="545021" cy="420628"/>
          </a:xfrm>
          <a:prstGeom prst="rect">
            <a:avLst/>
          </a:prstGeom>
          <a:ln w="12700">
            <a:miter lim="400000"/>
          </a:ln>
          <a:extLst>
            <a:ext uri="{C572A759-6A51-4108-AA02-DFA0A04FC94B}"/>
          </a:extLst>
        </p:spPr>
        <p:txBody>
          <a:bodyPr wrap="none" lIns="25400" tIns="25400" rIns="25400" bIns="25400" anchor="ctr">
            <a:spAutoFit/>
          </a:bodyPr>
          <a:lstStyle/>
          <a:p>
            <a:pPr algn="ctr">
              <a:defRPr/>
            </a:pPr>
            <a:r>
              <a:rPr lang="hr-HR" sz="2400" b="1" dirty="0">
                <a:solidFill>
                  <a:srgbClr val="2F469C"/>
                </a:solidFill>
                <a:latin typeface="Arial Nova Cond Light" panose="020B0306020202020204" pitchFamily="34" charset="0"/>
              </a:rPr>
              <a:t>51%</a:t>
            </a:r>
            <a:endParaRPr lang="en-US" sz="2400" b="1" dirty="0">
              <a:solidFill>
                <a:srgbClr val="2F469C"/>
              </a:solidFill>
              <a:latin typeface="Arial Nova Cond Light" panose="020B0306020202020204" pitchFamily="34" charset="0"/>
            </a:endParaRPr>
          </a:p>
        </p:txBody>
      </p:sp>
      <p:sp>
        <p:nvSpPr>
          <p:cNvPr id="149" name="Google Shape;5852;p154">
            <a:extLst>
              <a:ext uri="{FF2B5EF4-FFF2-40B4-BE49-F238E27FC236}">
                <a16:creationId xmlns:a16="http://schemas.microsoft.com/office/drawing/2014/main" id="{B487FF76-B8D0-7D95-145D-160C1D572807}"/>
              </a:ext>
            </a:extLst>
          </p:cNvPr>
          <p:cNvSpPr txBox="1"/>
          <p:nvPr/>
        </p:nvSpPr>
        <p:spPr>
          <a:xfrm>
            <a:off x="227348" y="3074568"/>
            <a:ext cx="4580787" cy="3040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rPr>
              <a:t>RAZLOZI VAŽNOSTI RAVNOPRAVNOG RODITELJSTVA</a:t>
            </a:r>
            <a:endParaRPr kumimoji="0" lang="en-US" sz="1600" b="0" i="0" u="none" strike="noStrike" kern="1200" cap="none" spc="0" normalizeH="0" baseline="0" noProof="0" dirty="0">
              <a:ln>
                <a:noFill/>
              </a:ln>
              <a:solidFill>
                <a:srgbClr val="002554">
                  <a:lumMod val="90000"/>
                  <a:lumOff val="10000"/>
                </a:srgbClr>
              </a:solidFill>
              <a:effectLst/>
              <a:uLnTx/>
              <a:uFillTx/>
              <a:latin typeface="Arial Nova Cond Light" panose="020B0306020202020204" pitchFamily="34" charset="0"/>
              <a:ea typeface="Open Sans Light"/>
              <a:cs typeface="Open Sans Light"/>
              <a:sym typeface="Open Sans Light"/>
            </a:endParaRPr>
          </a:p>
        </p:txBody>
      </p:sp>
      <p:sp>
        <p:nvSpPr>
          <p:cNvPr id="150" name="Фигура">
            <a:extLst>
              <a:ext uri="{FF2B5EF4-FFF2-40B4-BE49-F238E27FC236}">
                <a16:creationId xmlns:a16="http://schemas.microsoft.com/office/drawing/2014/main" id="{4682C9DC-12CE-6E24-880F-5F5D6CF5A760}"/>
              </a:ext>
            </a:extLst>
          </p:cNvPr>
          <p:cNvSpPr/>
          <p:nvPr/>
        </p:nvSpPr>
        <p:spPr bwMode="auto">
          <a:xfrm>
            <a:off x="10574264" y="3468185"/>
            <a:ext cx="1104900" cy="1590675"/>
          </a:xfrm>
          <a:custGeom>
            <a:avLst/>
            <a:gdLst/>
            <a:ahLst/>
            <a:cxnLst>
              <a:cxn ang="0">
                <a:pos x="wd2" y="hd2"/>
              </a:cxn>
              <a:cxn ang="5400000">
                <a:pos x="wd2" y="hd2"/>
              </a:cxn>
              <a:cxn ang="10800000">
                <a:pos x="wd2" y="hd2"/>
              </a:cxn>
              <a:cxn ang="16200000">
                <a:pos x="wd2" y="hd2"/>
              </a:cxn>
            </a:cxnLst>
            <a:rect l="0" t="0" r="r" b="b"/>
            <a:pathLst>
              <a:path w="21357" h="21600" extrusionOk="0">
                <a:moveTo>
                  <a:pt x="10678" y="0"/>
                </a:moveTo>
                <a:cubicBezTo>
                  <a:pt x="4748" y="0"/>
                  <a:pt x="-122" y="3343"/>
                  <a:pt x="2" y="7500"/>
                </a:cubicBezTo>
                <a:cubicBezTo>
                  <a:pt x="182" y="13518"/>
                  <a:pt x="9868" y="21346"/>
                  <a:pt x="10678" y="21600"/>
                </a:cubicBezTo>
                <a:cubicBezTo>
                  <a:pt x="11488" y="21346"/>
                  <a:pt x="21175" y="13513"/>
                  <a:pt x="21354" y="7500"/>
                </a:cubicBezTo>
                <a:cubicBezTo>
                  <a:pt x="21478" y="3343"/>
                  <a:pt x="16608" y="0"/>
                  <a:pt x="10678" y="0"/>
                </a:cubicBezTo>
                <a:close/>
                <a:moveTo>
                  <a:pt x="10634" y="1552"/>
                </a:moveTo>
                <a:cubicBezTo>
                  <a:pt x="12789" y="1552"/>
                  <a:pt x="14942" y="2130"/>
                  <a:pt x="16586" y="3284"/>
                </a:cubicBezTo>
                <a:cubicBezTo>
                  <a:pt x="19874" y="5594"/>
                  <a:pt x="19874" y="9341"/>
                  <a:pt x="16586" y="11651"/>
                </a:cubicBezTo>
                <a:cubicBezTo>
                  <a:pt x="13298" y="13961"/>
                  <a:pt x="7971" y="13961"/>
                  <a:pt x="4683" y="11651"/>
                </a:cubicBezTo>
                <a:cubicBezTo>
                  <a:pt x="1395" y="9341"/>
                  <a:pt x="1395" y="5594"/>
                  <a:pt x="4683" y="3284"/>
                </a:cubicBezTo>
                <a:cubicBezTo>
                  <a:pt x="6327" y="2130"/>
                  <a:pt x="8480" y="1552"/>
                  <a:pt x="10634" y="1552"/>
                </a:cubicBezTo>
                <a:close/>
              </a:path>
            </a:pathLst>
          </a:custGeom>
          <a:solidFill>
            <a:srgbClr val="2F469C"/>
          </a:solidFill>
          <a:ln w="12700" cap="flat">
            <a:no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grpSp>
        <p:nvGrpSpPr>
          <p:cNvPr id="151" name="Group 150">
            <a:extLst>
              <a:ext uri="{FF2B5EF4-FFF2-40B4-BE49-F238E27FC236}">
                <a16:creationId xmlns:a16="http://schemas.microsoft.com/office/drawing/2014/main" id="{12C44868-BB73-7515-A3AF-5DB260916894}"/>
              </a:ext>
            </a:extLst>
          </p:cNvPr>
          <p:cNvGrpSpPr>
            <a:grpSpLocks noChangeAspect="1"/>
          </p:cNvGrpSpPr>
          <p:nvPr/>
        </p:nvGrpSpPr>
        <p:grpSpPr>
          <a:xfrm>
            <a:off x="10992544" y="3727050"/>
            <a:ext cx="331841" cy="582303"/>
            <a:chOff x="3905250" y="1835151"/>
            <a:chExt cx="666750" cy="1169988"/>
          </a:xfrm>
          <a:solidFill>
            <a:srgbClr val="2F469C"/>
          </a:solidFill>
        </p:grpSpPr>
        <p:sp>
          <p:nvSpPr>
            <p:cNvPr id="152" name="Oval 147">
              <a:extLst>
                <a:ext uri="{FF2B5EF4-FFF2-40B4-BE49-F238E27FC236}">
                  <a16:creationId xmlns:a16="http://schemas.microsoft.com/office/drawing/2014/main" id="{CD7AEA58-150D-C730-1413-C013ABA69DCE}"/>
                </a:ext>
              </a:extLst>
            </p:cNvPr>
            <p:cNvSpPr>
              <a:spLocks noChangeArrowheads="1"/>
            </p:cNvSpPr>
            <p:nvPr/>
          </p:nvSpPr>
          <p:spPr bwMode="auto">
            <a:xfrm>
              <a:off x="4416425" y="2116138"/>
              <a:ext cx="149225" cy="1492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48">
              <a:extLst>
                <a:ext uri="{FF2B5EF4-FFF2-40B4-BE49-F238E27FC236}">
                  <a16:creationId xmlns:a16="http://schemas.microsoft.com/office/drawing/2014/main" id="{2D875DCB-8F8C-FDB8-8F39-7C19E7607919}"/>
                </a:ext>
              </a:extLst>
            </p:cNvPr>
            <p:cNvSpPr>
              <a:spLocks/>
            </p:cNvSpPr>
            <p:nvPr/>
          </p:nvSpPr>
          <p:spPr bwMode="auto">
            <a:xfrm>
              <a:off x="3905250" y="1835151"/>
              <a:ext cx="666750" cy="1169988"/>
            </a:xfrm>
            <a:custGeom>
              <a:avLst/>
              <a:gdLst/>
              <a:ahLst/>
              <a:cxnLst>
                <a:cxn ang="0">
                  <a:pos x="288" y="212"/>
                </a:cxn>
                <a:cxn ang="0">
                  <a:pos x="272" y="186"/>
                </a:cxn>
                <a:cxn ang="0">
                  <a:pos x="277" y="99"/>
                </a:cxn>
                <a:cxn ang="0">
                  <a:pos x="330" y="47"/>
                </a:cxn>
                <a:cxn ang="0">
                  <a:pos x="375" y="18"/>
                </a:cxn>
                <a:cxn ang="0">
                  <a:pos x="291" y="33"/>
                </a:cxn>
                <a:cxn ang="0">
                  <a:pos x="220" y="124"/>
                </a:cxn>
                <a:cxn ang="0">
                  <a:pos x="206" y="168"/>
                </a:cxn>
                <a:cxn ang="0">
                  <a:pos x="203" y="194"/>
                </a:cxn>
                <a:cxn ang="0">
                  <a:pos x="200" y="221"/>
                </a:cxn>
                <a:cxn ang="0">
                  <a:pos x="114" y="304"/>
                </a:cxn>
                <a:cxn ang="0">
                  <a:pos x="90" y="338"/>
                </a:cxn>
                <a:cxn ang="0">
                  <a:pos x="34" y="501"/>
                </a:cxn>
                <a:cxn ang="0">
                  <a:pos x="1" y="664"/>
                </a:cxn>
                <a:cxn ang="0">
                  <a:pos x="47" y="671"/>
                </a:cxn>
                <a:cxn ang="0">
                  <a:pos x="140" y="403"/>
                </a:cxn>
                <a:cxn ang="0">
                  <a:pos x="159" y="405"/>
                </a:cxn>
                <a:cxn ang="0">
                  <a:pos x="239" y="669"/>
                </a:cxn>
                <a:cxn ang="0">
                  <a:pos x="289" y="661"/>
                </a:cxn>
                <a:cxn ang="0">
                  <a:pos x="229" y="384"/>
                </a:cxn>
                <a:cxn ang="0">
                  <a:pos x="267" y="331"/>
                </a:cxn>
                <a:cxn ang="0">
                  <a:pos x="255" y="483"/>
                </a:cxn>
                <a:cxn ang="0">
                  <a:pos x="289" y="494"/>
                </a:cxn>
                <a:cxn ang="0">
                  <a:pos x="289" y="461"/>
                </a:cxn>
                <a:cxn ang="0">
                  <a:pos x="305" y="363"/>
                </a:cxn>
                <a:cxn ang="0">
                  <a:pos x="323" y="275"/>
                </a:cxn>
                <a:cxn ang="0">
                  <a:pos x="317" y="257"/>
                </a:cxn>
                <a:cxn ang="0">
                  <a:pos x="307" y="248"/>
                </a:cxn>
                <a:cxn ang="0">
                  <a:pos x="288" y="212"/>
                </a:cxn>
              </a:cxnLst>
              <a:rect l="0" t="0" r="r" b="b"/>
              <a:pathLst>
                <a:path w="386" h="679">
                  <a:moveTo>
                    <a:pt x="288" y="212"/>
                  </a:moveTo>
                  <a:cubicBezTo>
                    <a:pt x="287" y="204"/>
                    <a:pt x="278" y="197"/>
                    <a:pt x="272" y="186"/>
                  </a:cubicBezTo>
                  <a:cubicBezTo>
                    <a:pt x="258" y="162"/>
                    <a:pt x="260" y="131"/>
                    <a:pt x="277" y="99"/>
                  </a:cubicBezTo>
                  <a:cubicBezTo>
                    <a:pt x="290" y="75"/>
                    <a:pt x="306" y="46"/>
                    <a:pt x="330" y="47"/>
                  </a:cubicBezTo>
                  <a:cubicBezTo>
                    <a:pt x="348" y="48"/>
                    <a:pt x="386" y="41"/>
                    <a:pt x="375" y="18"/>
                  </a:cubicBezTo>
                  <a:cubicBezTo>
                    <a:pt x="367" y="0"/>
                    <a:pt x="310" y="20"/>
                    <a:pt x="291" y="33"/>
                  </a:cubicBezTo>
                  <a:cubicBezTo>
                    <a:pt x="258" y="55"/>
                    <a:pt x="235" y="87"/>
                    <a:pt x="220" y="124"/>
                  </a:cubicBezTo>
                  <a:cubicBezTo>
                    <a:pt x="214" y="138"/>
                    <a:pt x="209" y="153"/>
                    <a:pt x="206" y="168"/>
                  </a:cubicBezTo>
                  <a:cubicBezTo>
                    <a:pt x="205" y="177"/>
                    <a:pt x="204" y="185"/>
                    <a:pt x="203" y="194"/>
                  </a:cubicBezTo>
                  <a:cubicBezTo>
                    <a:pt x="202" y="198"/>
                    <a:pt x="203" y="218"/>
                    <a:pt x="200" y="221"/>
                  </a:cubicBezTo>
                  <a:cubicBezTo>
                    <a:pt x="200" y="221"/>
                    <a:pt x="141" y="272"/>
                    <a:pt x="114" y="304"/>
                  </a:cubicBezTo>
                  <a:cubicBezTo>
                    <a:pt x="105" y="315"/>
                    <a:pt x="97" y="326"/>
                    <a:pt x="90" y="338"/>
                  </a:cubicBezTo>
                  <a:cubicBezTo>
                    <a:pt x="61" y="388"/>
                    <a:pt x="47" y="446"/>
                    <a:pt x="34" y="501"/>
                  </a:cubicBezTo>
                  <a:cubicBezTo>
                    <a:pt x="28" y="527"/>
                    <a:pt x="0" y="638"/>
                    <a:pt x="1" y="664"/>
                  </a:cubicBezTo>
                  <a:cubicBezTo>
                    <a:pt x="1" y="671"/>
                    <a:pt x="40" y="673"/>
                    <a:pt x="47" y="671"/>
                  </a:cubicBezTo>
                  <a:cubicBezTo>
                    <a:pt x="69" y="664"/>
                    <a:pt x="128" y="418"/>
                    <a:pt x="140" y="403"/>
                  </a:cubicBezTo>
                  <a:cubicBezTo>
                    <a:pt x="140" y="403"/>
                    <a:pt x="151" y="375"/>
                    <a:pt x="159" y="405"/>
                  </a:cubicBezTo>
                  <a:cubicBezTo>
                    <a:pt x="174" y="475"/>
                    <a:pt x="215" y="649"/>
                    <a:pt x="239" y="669"/>
                  </a:cubicBezTo>
                  <a:cubicBezTo>
                    <a:pt x="246" y="675"/>
                    <a:pt x="284" y="679"/>
                    <a:pt x="289" y="661"/>
                  </a:cubicBezTo>
                  <a:cubicBezTo>
                    <a:pt x="289" y="661"/>
                    <a:pt x="231" y="460"/>
                    <a:pt x="229" y="384"/>
                  </a:cubicBezTo>
                  <a:cubicBezTo>
                    <a:pt x="229" y="384"/>
                    <a:pt x="241" y="340"/>
                    <a:pt x="267" y="331"/>
                  </a:cubicBezTo>
                  <a:cubicBezTo>
                    <a:pt x="267" y="331"/>
                    <a:pt x="250" y="441"/>
                    <a:pt x="255" y="483"/>
                  </a:cubicBezTo>
                  <a:cubicBezTo>
                    <a:pt x="260" y="523"/>
                    <a:pt x="287" y="521"/>
                    <a:pt x="289" y="494"/>
                  </a:cubicBezTo>
                  <a:cubicBezTo>
                    <a:pt x="289" y="494"/>
                    <a:pt x="295" y="481"/>
                    <a:pt x="289" y="461"/>
                  </a:cubicBezTo>
                  <a:cubicBezTo>
                    <a:pt x="280" y="433"/>
                    <a:pt x="293" y="391"/>
                    <a:pt x="305" y="363"/>
                  </a:cubicBezTo>
                  <a:cubicBezTo>
                    <a:pt x="317" y="337"/>
                    <a:pt x="329" y="305"/>
                    <a:pt x="323" y="275"/>
                  </a:cubicBezTo>
                  <a:cubicBezTo>
                    <a:pt x="321" y="269"/>
                    <a:pt x="319" y="263"/>
                    <a:pt x="317" y="257"/>
                  </a:cubicBezTo>
                  <a:cubicBezTo>
                    <a:pt x="316" y="253"/>
                    <a:pt x="310" y="251"/>
                    <a:pt x="307" y="248"/>
                  </a:cubicBezTo>
                  <a:cubicBezTo>
                    <a:pt x="297" y="239"/>
                    <a:pt x="288" y="226"/>
                    <a:pt x="288" y="2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4" name="Group 153">
            <a:extLst>
              <a:ext uri="{FF2B5EF4-FFF2-40B4-BE49-F238E27FC236}">
                <a16:creationId xmlns:a16="http://schemas.microsoft.com/office/drawing/2014/main" id="{B3A01B2E-4F9F-893F-3A10-F01EF9BCCF8B}"/>
              </a:ext>
            </a:extLst>
          </p:cNvPr>
          <p:cNvGrpSpPr>
            <a:grpSpLocks noChangeAspect="1"/>
          </p:cNvGrpSpPr>
          <p:nvPr/>
        </p:nvGrpSpPr>
        <p:grpSpPr>
          <a:xfrm>
            <a:off x="9032876" y="3788731"/>
            <a:ext cx="424738" cy="576373"/>
            <a:chOff x="5564188" y="1938338"/>
            <a:chExt cx="827087" cy="1122363"/>
          </a:xfrm>
          <a:solidFill>
            <a:srgbClr val="2F469C"/>
          </a:solidFill>
        </p:grpSpPr>
        <p:sp>
          <p:nvSpPr>
            <p:cNvPr id="155" name="Freeform 81">
              <a:extLst>
                <a:ext uri="{FF2B5EF4-FFF2-40B4-BE49-F238E27FC236}">
                  <a16:creationId xmlns:a16="http://schemas.microsoft.com/office/drawing/2014/main" id="{199A5FF8-75E2-AC54-3554-8911D95E7DE0}"/>
                </a:ext>
              </a:extLst>
            </p:cNvPr>
            <p:cNvSpPr>
              <a:spLocks/>
            </p:cNvSpPr>
            <p:nvPr/>
          </p:nvSpPr>
          <p:spPr bwMode="auto">
            <a:xfrm>
              <a:off x="6130925" y="1938338"/>
              <a:ext cx="260350" cy="412750"/>
            </a:xfrm>
            <a:custGeom>
              <a:avLst/>
              <a:gdLst/>
              <a:ahLst/>
              <a:cxnLst>
                <a:cxn ang="0">
                  <a:pos x="16" y="99"/>
                </a:cxn>
                <a:cxn ang="0">
                  <a:pos x="16" y="22"/>
                </a:cxn>
                <a:cxn ang="0">
                  <a:pos x="164" y="0"/>
                </a:cxn>
                <a:cxn ang="0">
                  <a:pos x="111" y="260"/>
                </a:cxn>
                <a:cxn ang="0">
                  <a:pos x="0" y="250"/>
                </a:cxn>
                <a:cxn ang="0">
                  <a:pos x="8" y="205"/>
                </a:cxn>
                <a:cxn ang="0">
                  <a:pos x="10" y="231"/>
                </a:cxn>
                <a:cxn ang="0">
                  <a:pos x="100" y="246"/>
                </a:cxn>
                <a:cxn ang="0">
                  <a:pos x="134" y="28"/>
                </a:cxn>
                <a:cxn ang="0">
                  <a:pos x="31" y="36"/>
                </a:cxn>
                <a:cxn ang="0">
                  <a:pos x="16" y="99"/>
                </a:cxn>
              </a:cxnLst>
              <a:rect l="0" t="0" r="r" b="b"/>
              <a:pathLst>
                <a:path w="164" h="260">
                  <a:moveTo>
                    <a:pt x="16" y="99"/>
                  </a:moveTo>
                  <a:lnTo>
                    <a:pt x="16" y="22"/>
                  </a:lnTo>
                  <a:lnTo>
                    <a:pt x="164" y="0"/>
                  </a:lnTo>
                  <a:lnTo>
                    <a:pt x="111" y="260"/>
                  </a:lnTo>
                  <a:lnTo>
                    <a:pt x="0" y="250"/>
                  </a:lnTo>
                  <a:lnTo>
                    <a:pt x="8" y="205"/>
                  </a:lnTo>
                  <a:lnTo>
                    <a:pt x="10" y="231"/>
                  </a:lnTo>
                  <a:lnTo>
                    <a:pt x="100" y="246"/>
                  </a:lnTo>
                  <a:lnTo>
                    <a:pt x="134" y="28"/>
                  </a:lnTo>
                  <a:lnTo>
                    <a:pt x="31" y="36"/>
                  </a:lnTo>
                  <a:lnTo>
                    <a:pt x="16" y="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82">
              <a:extLst>
                <a:ext uri="{FF2B5EF4-FFF2-40B4-BE49-F238E27FC236}">
                  <a16:creationId xmlns:a16="http://schemas.microsoft.com/office/drawing/2014/main" id="{4AD5C49E-D78A-FF26-75C6-507B21F54A64}"/>
                </a:ext>
              </a:extLst>
            </p:cNvPr>
            <p:cNvSpPr>
              <a:spLocks/>
            </p:cNvSpPr>
            <p:nvPr/>
          </p:nvSpPr>
          <p:spPr bwMode="auto">
            <a:xfrm>
              <a:off x="6134100" y="2346326"/>
              <a:ext cx="176213" cy="571500"/>
            </a:xfrm>
            <a:custGeom>
              <a:avLst/>
              <a:gdLst/>
              <a:ahLst/>
              <a:cxnLst>
                <a:cxn ang="0">
                  <a:pos x="68" y="7"/>
                </a:cxn>
                <a:cxn ang="0">
                  <a:pos x="111" y="360"/>
                </a:cxn>
                <a:cxn ang="0">
                  <a:pos x="55" y="33"/>
                </a:cxn>
                <a:cxn ang="0">
                  <a:pos x="43" y="305"/>
                </a:cxn>
                <a:cxn ang="0">
                  <a:pos x="35" y="49"/>
                </a:cxn>
                <a:cxn ang="0">
                  <a:pos x="0" y="159"/>
                </a:cxn>
                <a:cxn ang="0">
                  <a:pos x="18" y="0"/>
                </a:cxn>
                <a:cxn ang="0">
                  <a:pos x="68" y="7"/>
                </a:cxn>
              </a:cxnLst>
              <a:rect l="0" t="0" r="r" b="b"/>
              <a:pathLst>
                <a:path w="111" h="360">
                  <a:moveTo>
                    <a:pt x="68" y="7"/>
                  </a:moveTo>
                  <a:lnTo>
                    <a:pt x="111" y="360"/>
                  </a:lnTo>
                  <a:lnTo>
                    <a:pt x="55" y="33"/>
                  </a:lnTo>
                  <a:lnTo>
                    <a:pt x="43" y="305"/>
                  </a:lnTo>
                  <a:lnTo>
                    <a:pt x="35" y="49"/>
                  </a:lnTo>
                  <a:lnTo>
                    <a:pt x="0" y="159"/>
                  </a:lnTo>
                  <a:lnTo>
                    <a:pt x="18" y="0"/>
                  </a:lnTo>
                  <a:lnTo>
                    <a:pt x="68"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Freeform 83">
              <a:extLst>
                <a:ext uri="{FF2B5EF4-FFF2-40B4-BE49-F238E27FC236}">
                  <a16:creationId xmlns:a16="http://schemas.microsoft.com/office/drawing/2014/main" id="{2F473930-FCA5-290B-34F0-314CD6252684}"/>
                </a:ext>
              </a:extLst>
            </p:cNvPr>
            <p:cNvSpPr>
              <a:spLocks/>
            </p:cNvSpPr>
            <p:nvPr/>
          </p:nvSpPr>
          <p:spPr bwMode="auto">
            <a:xfrm>
              <a:off x="6118225" y="2451101"/>
              <a:ext cx="200025" cy="161925"/>
            </a:xfrm>
            <a:custGeom>
              <a:avLst/>
              <a:gdLst/>
              <a:ahLst/>
              <a:cxnLst>
                <a:cxn ang="0">
                  <a:pos x="126" y="0"/>
                </a:cxn>
                <a:cxn ang="0">
                  <a:pos x="42" y="70"/>
                </a:cxn>
                <a:cxn ang="0">
                  <a:pos x="0" y="15"/>
                </a:cxn>
                <a:cxn ang="0">
                  <a:pos x="46" y="102"/>
                </a:cxn>
                <a:cxn ang="0">
                  <a:pos x="126" y="0"/>
                </a:cxn>
              </a:cxnLst>
              <a:rect l="0" t="0" r="r" b="b"/>
              <a:pathLst>
                <a:path w="126" h="102">
                  <a:moveTo>
                    <a:pt x="126" y="0"/>
                  </a:moveTo>
                  <a:lnTo>
                    <a:pt x="42" y="70"/>
                  </a:lnTo>
                  <a:lnTo>
                    <a:pt x="0" y="15"/>
                  </a:lnTo>
                  <a:lnTo>
                    <a:pt x="46" y="102"/>
                  </a:lnTo>
                  <a:lnTo>
                    <a:pt x="1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Freeform 84">
              <a:extLst>
                <a:ext uri="{FF2B5EF4-FFF2-40B4-BE49-F238E27FC236}">
                  <a16:creationId xmlns:a16="http://schemas.microsoft.com/office/drawing/2014/main" id="{20AF6020-7AC1-2A9E-85E5-C68C38E522EF}"/>
                </a:ext>
              </a:extLst>
            </p:cNvPr>
            <p:cNvSpPr>
              <a:spLocks/>
            </p:cNvSpPr>
            <p:nvPr/>
          </p:nvSpPr>
          <p:spPr bwMode="auto">
            <a:xfrm>
              <a:off x="5564188" y="2070101"/>
              <a:ext cx="676275" cy="990600"/>
            </a:xfrm>
            <a:custGeom>
              <a:avLst/>
              <a:gdLst/>
              <a:ahLst/>
              <a:cxnLst>
                <a:cxn ang="0">
                  <a:pos x="176" y="52"/>
                </a:cxn>
                <a:cxn ang="0">
                  <a:pos x="191" y="47"/>
                </a:cxn>
                <a:cxn ang="0">
                  <a:pos x="224" y="57"/>
                </a:cxn>
                <a:cxn ang="0">
                  <a:pos x="298" y="48"/>
                </a:cxn>
                <a:cxn ang="0">
                  <a:pos x="325" y="28"/>
                </a:cxn>
                <a:cxn ang="0">
                  <a:pos x="344" y="11"/>
                </a:cxn>
                <a:cxn ang="0">
                  <a:pos x="360" y="0"/>
                </a:cxn>
                <a:cxn ang="0">
                  <a:pos x="387" y="21"/>
                </a:cxn>
                <a:cxn ang="0">
                  <a:pos x="349" y="71"/>
                </a:cxn>
                <a:cxn ang="0">
                  <a:pos x="213" y="113"/>
                </a:cxn>
                <a:cxn ang="0">
                  <a:pos x="212" y="254"/>
                </a:cxn>
                <a:cxn ang="0">
                  <a:pos x="224" y="537"/>
                </a:cxn>
                <a:cxn ang="0">
                  <a:pos x="159" y="546"/>
                </a:cxn>
                <a:cxn ang="0">
                  <a:pos x="153" y="300"/>
                </a:cxn>
                <a:cxn ang="0">
                  <a:pos x="146" y="299"/>
                </a:cxn>
                <a:cxn ang="0">
                  <a:pos x="146" y="546"/>
                </a:cxn>
                <a:cxn ang="0">
                  <a:pos x="78" y="542"/>
                </a:cxn>
                <a:cxn ang="0">
                  <a:pos x="82" y="257"/>
                </a:cxn>
                <a:cxn ang="0">
                  <a:pos x="18" y="143"/>
                </a:cxn>
                <a:cxn ang="0">
                  <a:pos x="101" y="46"/>
                </a:cxn>
                <a:cxn ang="0">
                  <a:pos x="125" y="65"/>
                </a:cxn>
                <a:cxn ang="0">
                  <a:pos x="159" y="66"/>
                </a:cxn>
                <a:cxn ang="0">
                  <a:pos x="176" y="52"/>
                </a:cxn>
              </a:cxnLst>
              <a:rect l="0" t="0" r="r" b="b"/>
              <a:pathLst>
                <a:path w="392" h="575">
                  <a:moveTo>
                    <a:pt x="176" y="52"/>
                  </a:moveTo>
                  <a:cubicBezTo>
                    <a:pt x="180" y="49"/>
                    <a:pt x="186" y="46"/>
                    <a:pt x="191" y="47"/>
                  </a:cubicBezTo>
                  <a:cubicBezTo>
                    <a:pt x="202" y="50"/>
                    <a:pt x="213" y="56"/>
                    <a:pt x="224" y="57"/>
                  </a:cubicBezTo>
                  <a:cubicBezTo>
                    <a:pt x="251" y="62"/>
                    <a:pt x="272" y="63"/>
                    <a:pt x="298" y="48"/>
                  </a:cubicBezTo>
                  <a:cubicBezTo>
                    <a:pt x="307" y="43"/>
                    <a:pt x="317" y="36"/>
                    <a:pt x="325" y="28"/>
                  </a:cubicBezTo>
                  <a:cubicBezTo>
                    <a:pt x="331" y="23"/>
                    <a:pt x="338" y="16"/>
                    <a:pt x="344" y="11"/>
                  </a:cubicBezTo>
                  <a:cubicBezTo>
                    <a:pt x="350" y="5"/>
                    <a:pt x="353" y="0"/>
                    <a:pt x="360" y="0"/>
                  </a:cubicBezTo>
                  <a:cubicBezTo>
                    <a:pt x="371" y="1"/>
                    <a:pt x="392" y="2"/>
                    <a:pt x="387" y="21"/>
                  </a:cubicBezTo>
                  <a:cubicBezTo>
                    <a:pt x="381" y="41"/>
                    <a:pt x="362" y="58"/>
                    <a:pt x="349" y="71"/>
                  </a:cubicBezTo>
                  <a:cubicBezTo>
                    <a:pt x="258" y="163"/>
                    <a:pt x="225" y="112"/>
                    <a:pt x="213" y="113"/>
                  </a:cubicBezTo>
                  <a:cubicBezTo>
                    <a:pt x="205" y="114"/>
                    <a:pt x="212" y="202"/>
                    <a:pt x="212" y="254"/>
                  </a:cubicBezTo>
                  <a:cubicBezTo>
                    <a:pt x="211" y="308"/>
                    <a:pt x="220" y="518"/>
                    <a:pt x="224" y="537"/>
                  </a:cubicBezTo>
                  <a:cubicBezTo>
                    <a:pt x="228" y="561"/>
                    <a:pt x="163" y="562"/>
                    <a:pt x="159" y="546"/>
                  </a:cubicBezTo>
                  <a:cubicBezTo>
                    <a:pt x="156" y="530"/>
                    <a:pt x="151" y="312"/>
                    <a:pt x="153" y="300"/>
                  </a:cubicBezTo>
                  <a:cubicBezTo>
                    <a:pt x="154" y="292"/>
                    <a:pt x="146" y="299"/>
                    <a:pt x="146" y="299"/>
                  </a:cubicBezTo>
                  <a:cubicBezTo>
                    <a:pt x="146" y="299"/>
                    <a:pt x="145" y="535"/>
                    <a:pt x="146" y="546"/>
                  </a:cubicBezTo>
                  <a:cubicBezTo>
                    <a:pt x="146" y="546"/>
                    <a:pt x="95" y="575"/>
                    <a:pt x="78" y="542"/>
                  </a:cubicBezTo>
                  <a:cubicBezTo>
                    <a:pt x="82" y="257"/>
                    <a:pt x="82" y="257"/>
                    <a:pt x="82" y="257"/>
                  </a:cubicBezTo>
                  <a:cubicBezTo>
                    <a:pt x="82" y="257"/>
                    <a:pt x="0" y="234"/>
                    <a:pt x="18" y="143"/>
                  </a:cubicBezTo>
                  <a:cubicBezTo>
                    <a:pt x="18" y="143"/>
                    <a:pt x="50" y="38"/>
                    <a:pt x="101" y="46"/>
                  </a:cubicBezTo>
                  <a:cubicBezTo>
                    <a:pt x="110" y="48"/>
                    <a:pt x="117" y="60"/>
                    <a:pt x="125" y="65"/>
                  </a:cubicBezTo>
                  <a:cubicBezTo>
                    <a:pt x="133" y="70"/>
                    <a:pt x="151" y="71"/>
                    <a:pt x="159" y="66"/>
                  </a:cubicBezTo>
                  <a:cubicBezTo>
                    <a:pt x="168" y="61"/>
                    <a:pt x="171" y="58"/>
                    <a:pt x="176"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85">
              <a:extLst>
                <a:ext uri="{FF2B5EF4-FFF2-40B4-BE49-F238E27FC236}">
                  <a16:creationId xmlns:a16="http://schemas.microsoft.com/office/drawing/2014/main" id="{9B156B4D-0BF7-A905-F231-E22759B782AF}"/>
                </a:ext>
              </a:extLst>
            </p:cNvPr>
            <p:cNvSpPr>
              <a:spLocks/>
            </p:cNvSpPr>
            <p:nvPr/>
          </p:nvSpPr>
          <p:spPr bwMode="auto">
            <a:xfrm>
              <a:off x="5600700" y="2303463"/>
              <a:ext cx="117475" cy="155575"/>
            </a:xfrm>
            <a:custGeom>
              <a:avLst/>
              <a:gdLst/>
              <a:ahLst/>
              <a:cxnLst>
                <a:cxn ang="0">
                  <a:pos x="63" y="0"/>
                </a:cxn>
                <a:cxn ang="0">
                  <a:pos x="64" y="90"/>
                </a:cxn>
                <a:cxn ang="0">
                  <a:pos x="63" y="0"/>
                </a:cxn>
              </a:cxnLst>
              <a:rect l="0" t="0" r="r" b="b"/>
              <a:pathLst>
                <a:path w="68" h="90">
                  <a:moveTo>
                    <a:pt x="63" y="0"/>
                  </a:moveTo>
                  <a:cubicBezTo>
                    <a:pt x="63" y="0"/>
                    <a:pt x="0" y="37"/>
                    <a:pt x="64" y="90"/>
                  </a:cubicBezTo>
                  <a:cubicBezTo>
                    <a:pt x="64" y="90"/>
                    <a:pt x="68" y="65"/>
                    <a:pt x="6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Oval 86">
              <a:extLst>
                <a:ext uri="{FF2B5EF4-FFF2-40B4-BE49-F238E27FC236}">
                  <a16:creationId xmlns:a16="http://schemas.microsoft.com/office/drawing/2014/main" id="{D0445F83-FA9D-D98C-D0E8-5FAEE2AA9C77}"/>
                </a:ext>
              </a:extLst>
            </p:cNvPr>
            <p:cNvSpPr>
              <a:spLocks noChangeArrowheads="1"/>
            </p:cNvSpPr>
            <p:nvPr/>
          </p:nvSpPr>
          <p:spPr bwMode="auto">
            <a:xfrm>
              <a:off x="5738813" y="1982788"/>
              <a:ext cx="146050" cy="1539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61" name="Freeform 22">
            <a:extLst>
              <a:ext uri="{FF2B5EF4-FFF2-40B4-BE49-F238E27FC236}">
                <a16:creationId xmlns:a16="http://schemas.microsoft.com/office/drawing/2014/main" id="{A0CA09E0-F71D-C2C4-8EAD-34E25EC91A2D}"/>
              </a:ext>
            </a:extLst>
          </p:cNvPr>
          <p:cNvSpPr>
            <a:spLocks noChangeAspect="1" noEditPoints="1"/>
          </p:cNvSpPr>
          <p:nvPr/>
        </p:nvSpPr>
        <p:spPr bwMode="auto">
          <a:xfrm>
            <a:off x="6977524" y="3832813"/>
            <a:ext cx="558254" cy="441622"/>
          </a:xfrm>
          <a:custGeom>
            <a:avLst/>
            <a:gdLst/>
            <a:ahLst/>
            <a:cxnLst>
              <a:cxn ang="0">
                <a:pos x="380" y="308"/>
              </a:cxn>
              <a:cxn ang="0">
                <a:pos x="342" y="285"/>
              </a:cxn>
              <a:cxn ang="0">
                <a:pos x="249" y="279"/>
              </a:cxn>
              <a:cxn ang="0">
                <a:pos x="235" y="262"/>
              </a:cxn>
              <a:cxn ang="0">
                <a:pos x="212" y="80"/>
              </a:cxn>
              <a:cxn ang="0">
                <a:pos x="271" y="45"/>
              </a:cxn>
              <a:cxn ang="0">
                <a:pos x="270" y="161"/>
              </a:cxn>
              <a:cxn ang="0">
                <a:pos x="322" y="220"/>
              </a:cxn>
              <a:cxn ang="0">
                <a:pos x="373" y="161"/>
              </a:cxn>
              <a:cxn ang="0">
                <a:pos x="349" y="27"/>
              </a:cxn>
              <a:cxn ang="0">
                <a:pos x="349" y="21"/>
              </a:cxn>
              <a:cxn ang="0">
                <a:pos x="216" y="16"/>
              </a:cxn>
              <a:cxn ang="0">
                <a:pos x="185" y="0"/>
              </a:cxn>
              <a:cxn ang="0">
                <a:pos x="169" y="21"/>
              </a:cxn>
              <a:cxn ang="0">
                <a:pos x="38" y="22"/>
              </a:cxn>
              <a:cxn ang="0">
                <a:pos x="65" y="35"/>
              </a:cxn>
              <a:cxn ang="0">
                <a:pos x="5" y="161"/>
              </a:cxn>
              <a:cxn ang="0">
                <a:pos x="140" y="161"/>
              </a:cxn>
              <a:cxn ang="0">
                <a:pos x="81" y="39"/>
              </a:cxn>
              <a:cxn ang="0">
                <a:pos x="130" y="47"/>
              </a:cxn>
              <a:cxn ang="0">
                <a:pos x="172" y="262"/>
              </a:cxn>
              <a:cxn ang="0">
                <a:pos x="135" y="276"/>
              </a:cxn>
              <a:cxn ang="0">
                <a:pos x="73" y="279"/>
              </a:cxn>
              <a:cxn ang="0">
                <a:pos x="3" y="302"/>
              </a:cxn>
              <a:cxn ang="0">
                <a:pos x="339" y="207"/>
              </a:cxn>
              <a:cxn ang="0">
                <a:pos x="334" y="207"/>
              </a:cxn>
              <a:cxn ang="0">
                <a:pos x="333" y="199"/>
              </a:cxn>
              <a:cxn ang="0">
                <a:pos x="342" y="202"/>
              </a:cxn>
              <a:cxn ang="0">
                <a:pos x="377" y="173"/>
              </a:cxn>
              <a:cxn ang="0">
                <a:pos x="378" y="178"/>
              </a:cxn>
              <a:cxn ang="0">
                <a:pos x="350" y="203"/>
              </a:cxn>
              <a:cxn ang="0">
                <a:pos x="348" y="196"/>
              </a:cxn>
              <a:cxn ang="0">
                <a:pos x="371" y="175"/>
              </a:cxn>
              <a:cxn ang="0">
                <a:pos x="360" y="161"/>
              </a:cxn>
              <a:cxn ang="0">
                <a:pos x="322" y="51"/>
              </a:cxn>
              <a:cxn ang="0">
                <a:pos x="88" y="207"/>
              </a:cxn>
              <a:cxn ang="0">
                <a:pos x="83" y="207"/>
              </a:cxn>
              <a:cxn ang="0">
                <a:pos x="83" y="199"/>
              </a:cxn>
              <a:cxn ang="0">
                <a:pos x="91" y="202"/>
              </a:cxn>
              <a:cxn ang="0">
                <a:pos x="126" y="173"/>
              </a:cxn>
              <a:cxn ang="0">
                <a:pos x="128" y="178"/>
              </a:cxn>
              <a:cxn ang="0">
                <a:pos x="99" y="203"/>
              </a:cxn>
              <a:cxn ang="0">
                <a:pos x="98" y="196"/>
              </a:cxn>
              <a:cxn ang="0">
                <a:pos x="121" y="175"/>
              </a:cxn>
              <a:cxn ang="0">
                <a:pos x="111" y="161"/>
              </a:cxn>
              <a:cxn ang="0">
                <a:pos x="72" y="51"/>
              </a:cxn>
            </a:cxnLst>
            <a:rect l="0" t="0" r="r" b="b"/>
            <a:pathLst>
              <a:path w="389" h="308">
                <a:moveTo>
                  <a:pt x="4" y="308"/>
                </a:moveTo>
                <a:cubicBezTo>
                  <a:pt x="380" y="308"/>
                  <a:pt x="380" y="308"/>
                  <a:pt x="380" y="308"/>
                </a:cubicBezTo>
                <a:cubicBezTo>
                  <a:pt x="383" y="308"/>
                  <a:pt x="384" y="303"/>
                  <a:pt x="381" y="302"/>
                </a:cubicBezTo>
                <a:cubicBezTo>
                  <a:pt x="342" y="285"/>
                  <a:pt x="342" y="285"/>
                  <a:pt x="342" y="285"/>
                </a:cubicBezTo>
                <a:cubicBezTo>
                  <a:pt x="332" y="281"/>
                  <a:pt x="322" y="279"/>
                  <a:pt x="311" y="279"/>
                </a:cubicBezTo>
                <a:cubicBezTo>
                  <a:pt x="249" y="279"/>
                  <a:pt x="249" y="279"/>
                  <a:pt x="249" y="279"/>
                </a:cubicBezTo>
                <a:cubicBezTo>
                  <a:pt x="249" y="278"/>
                  <a:pt x="249" y="277"/>
                  <a:pt x="249" y="276"/>
                </a:cubicBezTo>
                <a:cubicBezTo>
                  <a:pt x="249" y="268"/>
                  <a:pt x="243" y="262"/>
                  <a:pt x="235" y="262"/>
                </a:cubicBezTo>
                <a:cubicBezTo>
                  <a:pt x="212" y="262"/>
                  <a:pt x="212" y="262"/>
                  <a:pt x="212" y="262"/>
                </a:cubicBezTo>
                <a:cubicBezTo>
                  <a:pt x="212" y="80"/>
                  <a:pt x="212" y="80"/>
                  <a:pt x="212" y="80"/>
                </a:cubicBezTo>
                <a:cubicBezTo>
                  <a:pt x="231" y="75"/>
                  <a:pt x="247" y="63"/>
                  <a:pt x="254" y="47"/>
                </a:cubicBezTo>
                <a:cubicBezTo>
                  <a:pt x="260" y="46"/>
                  <a:pt x="266" y="46"/>
                  <a:pt x="271" y="45"/>
                </a:cubicBezTo>
                <a:cubicBezTo>
                  <a:pt x="285" y="43"/>
                  <a:pt x="299" y="41"/>
                  <a:pt x="314" y="37"/>
                </a:cubicBezTo>
                <a:cubicBezTo>
                  <a:pt x="270" y="161"/>
                  <a:pt x="270" y="161"/>
                  <a:pt x="270" y="161"/>
                </a:cubicBezTo>
                <a:cubicBezTo>
                  <a:pt x="254" y="161"/>
                  <a:pt x="254" y="161"/>
                  <a:pt x="254" y="161"/>
                </a:cubicBezTo>
                <a:cubicBezTo>
                  <a:pt x="254" y="194"/>
                  <a:pt x="284" y="220"/>
                  <a:pt x="322" y="220"/>
                </a:cubicBezTo>
                <a:cubicBezTo>
                  <a:pt x="359" y="220"/>
                  <a:pt x="389" y="194"/>
                  <a:pt x="389" y="161"/>
                </a:cubicBezTo>
                <a:cubicBezTo>
                  <a:pt x="373" y="161"/>
                  <a:pt x="373" y="161"/>
                  <a:pt x="373" y="161"/>
                </a:cubicBezTo>
                <a:cubicBezTo>
                  <a:pt x="328" y="34"/>
                  <a:pt x="328" y="34"/>
                  <a:pt x="328" y="34"/>
                </a:cubicBezTo>
                <a:cubicBezTo>
                  <a:pt x="335" y="32"/>
                  <a:pt x="342" y="29"/>
                  <a:pt x="349" y="27"/>
                </a:cubicBezTo>
                <a:cubicBezTo>
                  <a:pt x="349" y="22"/>
                  <a:pt x="349" y="22"/>
                  <a:pt x="349" y="22"/>
                </a:cubicBezTo>
                <a:cubicBezTo>
                  <a:pt x="349" y="21"/>
                  <a:pt x="349" y="21"/>
                  <a:pt x="349" y="21"/>
                </a:cubicBezTo>
                <a:cubicBezTo>
                  <a:pt x="216" y="21"/>
                  <a:pt x="216" y="21"/>
                  <a:pt x="216" y="21"/>
                </a:cubicBezTo>
                <a:cubicBezTo>
                  <a:pt x="216" y="16"/>
                  <a:pt x="216" y="16"/>
                  <a:pt x="216" y="16"/>
                </a:cubicBezTo>
                <a:cubicBezTo>
                  <a:pt x="216" y="7"/>
                  <a:pt x="209" y="0"/>
                  <a:pt x="200" y="0"/>
                </a:cubicBezTo>
                <a:cubicBezTo>
                  <a:pt x="185" y="0"/>
                  <a:pt x="185" y="0"/>
                  <a:pt x="185" y="0"/>
                </a:cubicBezTo>
                <a:cubicBezTo>
                  <a:pt x="176" y="0"/>
                  <a:pt x="169" y="7"/>
                  <a:pt x="169" y="16"/>
                </a:cubicBezTo>
                <a:cubicBezTo>
                  <a:pt x="169" y="21"/>
                  <a:pt x="169" y="21"/>
                  <a:pt x="169" y="21"/>
                </a:cubicBezTo>
                <a:cubicBezTo>
                  <a:pt x="38" y="21"/>
                  <a:pt x="38" y="21"/>
                  <a:pt x="38" y="21"/>
                </a:cubicBezTo>
                <a:cubicBezTo>
                  <a:pt x="38" y="22"/>
                  <a:pt x="38" y="22"/>
                  <a:pt x="38" y="22"/>
                </a:cubicBezTo>
                <a:cubicBezTo>
                  <a:pt x="38" y="27"/>
                  <a:pt x="38" y="27"/>
                  <a:pt x="38" y="27"/>
                </a:cubicBezTo>
                <a:cubicBezTo>
                  <a:pt x="47" y="30"/>
                  <a:pt x="56" y="33"/>
                  <a:pt x="65" y="35"/>
                </a:cubicBezTo>
                <a:cubicBezTo>
                  <a:pt x="21" y="161"/>
                  <a:pt x="21" y="161"/>
                  <a:pt x="21" y="161"/>
                </a:cubicBezTo>
                <a:cubicBezTo>
                  <a:pt x="5" y="161"/>
                  <a:pt x="5" y="161"/>
                  <a:pt x="5" y="161"/>
                </a:cubicBezTo>
                <a:cubicBezTo>
                  <a:pt x="5" y="194"/>
                  <a:pt x="35" y="220"/>
                  <a:pt x="72" y="220"/>
                </a:cubicBezTo>
                <a:cubicBezTo>
                  <a:pt x="110" y="220"/>
                  <a:pt x="140" y="194"/>
                  <a:pt x="140" y="161"/>
                </a:cubicBezTo>
                <a:cubicBezTo>
                  <a:pt x="124" y="161"/>
                  <a:pt x="124" y="161"/>
                  <a:pt x="124" y="161"/>
                </a:cubicBezTo>
                <a:cubicBezTo>
                  <a:pt x="81" y="39"/>
                  <a:pt x="81" y="39"/>
                  <a:pt x="81" y="39"/>
                </a:cubicBezTo>
                <a:cubicBezTo>
                  <a:pt x="93" y="42"/>
                  <a:pt x="104" y="43"/>
                  <a:pt x="116" y="45"/>
                </a:cubicBezTo>
                <a:cubicBezTo>
                  <a:pt x="120" y="46"/>
                  <a:pt x="125" y="46"/>
                  <a:pt x="130" y="47"/>
                </a:cubicBezTo>
                <a:cubicBezTo>
                  <a:pt x="137" y="62"/>
                  <a:pt x="153" y="75"/>
                  <a:pt x="172" y="80"/>
                </a:cubicBezTo>
                <a:cubicBezTo>
                  <a:pt x="172" y="262"/>
                  <a:pt x="172" y="262"/>
                  <a:pt x="172" y="262"/>
                </a:cubicBezTo>
                <a:cubicBezTo>
                  <a:pt x="149" y="262"/>
                  <a:pt x="149" y="262"/>
                  <a:pt x="149" y="262"/>
                </a:cubicBezTo>
                <a:cubicBezTo>
                  <a:pt x="141" y="262"/>
                  <a:pt x="135" y="268"/>
                  <a:pt x="135" y="276"/>
                </a:cubicBezTo>
                <a:cubicBezTo>
                  <a:pt x="135" y="277"/>
                  <a:pt x="135" y="278"/>
                  <a:pt x="135" y="279"/>
                </a:cubicBezTo>
                <a:cubicBezTo>
                  <a:pt x="73" y="279"/>
                  <a:pt x="73" y="279"/>
                  <a:pt x="73" y="279"/>
                </a:cubicBezTo>
                <a:cubicBezTo>
                  <a:pt x="62" y="279"/>
                  <a:pt x="52" y="281"/>
                  <a:pt x="42" y="285"/>
                </a:cubicBezTo>
                <a:cubicBezTo>
                  <a:pt x="3" y="302"/>
                  <a:pt x="3" y="302"/>
                  <a:pt x="3" y="302"/>
                </a:cubicBezTo>
                <a:cubicBezTo>
                  <a:pt x="0" y="303"/>
                  <a:pt x="1" y="308"/>
                  <a:pt x="4" y="308"/>
                </a:cubicBezTo>
                <a:close/>
                <a:moveTo>
                  <a:pt x="339" y="207"/>
                </a:moveTo>
                <a:cubicBezTo>
                  <a:pt x="337" y="207"/>
                  <a:pt x="336" y="207"/>
                  <a:pt x="334" y="207"/>
                </a:cubicBezTo>
                <a:cubicBezTo>
                  <a:pt x="334" y="207"/>
                  <a:pt x="334" y="207"/>
                  <a:pt x="334" y="207"/>
                </a:cubicBezTo>
                <a:cubicBezTo>
                  <a:pt x="332" y="207"/>
                  <a:pt x="330" y="206"/>
                  <a:pt x="330" y="204"/>
                </a:cubicBezTo>
                <a:cubicBezTo>
                  <a:pt x="329" y="201"/>
                  <a:pt x="331" y="200"/>
                  <a:pt x="333" y="199"/>
                </a:cubicBezTo>
                <a:cubicBezTo>
                  <a:pt x="335" y="199"/>
                  <a:pt x="336" y="199"/>
                  <a:pt x="337" y="199"/>
                </a:cubicBezTo>
                <a:cubicBezTo>
                  <a:pt x="339" y="198"/>
                  <a:pt x="341" y="200"/>
                  <a:pt x="342" y="202"/>
                </a:cubicBezTo>
                <a:cubicBezTo>
                  <a:pt x="342" y="204"/>
                  <a:pt x="341" y="206"/>
                  <a:pt x="339" y="207"/>
                </a:cubicBezTo>
                <a:close/>
                <a:moveTo>
                  <a:pt x="377" y="173"/>
                </a:moveTo>
                <a:cubicBezTo>
                  <a:pt x="377" y="173"/>
                  <a:pt x="377" y="173"/>
                  <a:pt x="377" y="173"/>
                </a:cubicBezTo>
                <a:cubicBezTo>
                  <a:pt x="379" y="174"/>
                  <a:pt x="379" y="176"/>
                  <a:pt x="378" y="178"/>
                </a:cubicBezTo>
                <a:cubicBezTo>
                  <a:pt x="378" y="179"/>
                  <a:pt x="370" y="195"/>
                  <a:pt x="351" y="203"/>
                </a:cubicBezTo>
                <a:cubicBezTo>
                  <a:pt x="351" y="203"/>
                  <a:pt x="350" y="203"/>
                  <a:pt x="350" y="203"/>
                </a:cubicBezTo>
                <a:cubicBezTo>
                  <a:pt x="348" y="203"/>
                  <a:pt x="347" y="202"/>
                  <a:pt x="346" y="201"/>
                </a:cubicBezTo>
                <a:cubicBezTo>
                  <a:pt x="345" y="199"/>
                  <a:pt x="346" y="197"/>
                  <a:pt x="348" y="196"/>
                </a:cubicBezTo>
                <a:cubicBezTo>
                  <a:pt x="358" y="191"/>
                  <a:pt x="364" y="184"/>
                  <a:pt x="368" y="180"/>
                </a:cubicBezTo>
                <a:cubicBezTo>
                  <a:pt x="370" y="177"/>
                  <a:pt x="371" y="175"/>
                  <a:pt x="371" y="175"/>
                </a:cubicBezTo>
                <a:cubicBezTo>
                  <a:pt x="372" y="173"/>
                  <a:pt x="375" y="172"/>
                  <a:pt x="377" y="173"/>
                </a:cubicBezTo>
                <a:close/>
                <a:moveTo>
                  <a:pt x="360" y="161"/>
                </a:moveTo>
                <a:cubicBezTo>
                  <a:pt x="283" y="161"/>
                  <a:pt x="283" y="161"/>
                  <a:pt x="283" y="161"/>
                </a:cubicBezTo>
                <a:cubicBezTo>
                  <a:pt x="322" y="51"/>
                  <a:pt x="322" y="51"/>
                  <a:pt x="322" y="51"/>
                </a:cubicBezTo>
                <a:lnTo>
                  <a:pt x="360" y="161"/>
                </a:lnTo>
                <a:close/>
                <a:moveTo>
                  <a:pt x="88" y="207"/>
                </a:moveTo>
                <a:cubicBezTo>
                  <a:pt x="87" y="207"/>
                  <a:pt x="85" y="207"/>
                  <a:pt x="84" y="207"/>
                </a:cubicBezTo>
                <a:cubicBezTo>
                  <a:pt x="83" y="207"/>
                  <a:pt x="83" y="207"/>
                  <a:pt x="83" y="207"/>
                </a:cubicBezTo>
                <a:cubicBezTo>
                  <a:pt x="81" y="207"/>
                  <a:pt x="79" y="206"/>
                  <a:pt x="79" y="204"/>
                </a:cubicBezTo>
                <a:cubicBezTo>
                  <a:pt x="79" y="201"/>
                  <a:pt x="81" y="200"/>
                  <a:pt x="83" y="199"/>
                </a:cubicBezTo>
                <a:cubicBezTo>
                  <a:pt x="84" y="199"/>
                  <a:pt x="86" y="199"/>
                  <a:pt x="87" y="199"/>
                </a:cubicBezTo>
                <a:cubicBezTo>
                  <a:pt x="89" y="198"/>
                  <a:pt x="91" y="200"/>
                  <a:pt x="91" y="202"/>
                </a:cubicBezTo>
                <a:cubicBezTo>
                  <a:pt x="92" y="204"/>
                  <a:pt x="90" y="206"/>
                  <a:pt x="88" y="207"/>
                </a:cubicBezTo>
                <a:close/>
                <a:moveTo>
                  <a:pt x="126" y="173"/>
                </a:moveTo>
                <a:cubicBezTo>
                  <a:pt x="127" y="173"/>
                  <a:pt x="128" y="174"/>
                  <a:pt x="128" y="175"/>
                </a:cubicBezTo>
                <a:cubicBezTo>
                  <a:pt x="128" y="176"/>
                  <a:pt x="128" y="177"/>
                  <a:pt x="128" y="178"/>
                </a:cubicBezTo>
                <a:cubicBezTo>
                  <a:pt x="128" y="179"/>
                  <a:pt x="119" y="195"/>
                  <a:pt x="101" y="203"/>
                </a:cubicBezTo>
                <a:cubicBezTo>
                  <a:pt x="100" y="203"/>
                  <a:pt x="100" y="203"/>
                  <a:pt x="99" y="203"/>
                </a:cubicBezTo>
                <a:cubicBezTo>
                  <a:pt x="98" y="203"/>
                  <a:pt x="96" y="202"/>
                  <a:pt x="95" y="201"/>
                </a:cubicBezTo>
                <a:cubicBezTo>
                  <a:pt x="95" y="199"/>
                  <a:pt x="95" y="197"/>
                  <a:pt x="98" y="196"/>
                </a:cubicBezTo>
                <a:cubicBezTo>
                  <a:pt x="108" y="191"/>
                  <a:pt x="115" y="184"/>
                  <a:pt x="118" y="179"/>
                </a:cubicBezTo>
                <a:cubicBezTo>
                  <a:pt x="120" y="176"/>
                  <a:pt x="121" y="175"/>
                  <a:pt x="121" y="175"/>
                </a:cubicBezTo>
                <a:cubicBezTo>
                  <a:pt x="122" y="173"/>
                  <a:pt x="124" y="172"/>
                  <a:pt x="126" y="173"/>
                </a:cubicBezTo>
                <a:close/>
                <a:moveTo>
                  <a:pt x="111" y="161"/>
                </a:moveTo>
                <a:cubicBezTo>
                  <a:pt x="34" y="161"/>
                  <a:pt x="34" y="161"/>
                  <a:pt x="34" y="161"/>
                </a:cubicBezTo>
                <a:cubicBezTo>
                  <a:pt x="72" y="51"/>
                  <a:pt x="72" y="51"/>
                  <a:pt x="72" y="51"/>
                </a:cubicBezTo>
                <a:lnTo>
                  <a:pt x="111" y="161"/>
                </a:lnTo>
                <a:close/>
              </a:path>
            </a:pathLst>
          </a:custGeom>
          <a:solidFill>
            <a:srgbClr val="2F469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8" name="Content Placeholder 4">
            <a:extLst>
              <a:ext uri="{FF2B5EF4-FFF2-40B4-BE49-F238E27FC236}">
                <a16:creationId xmlns:a16="http://schemas.microsoft.com/office/drawing/2014/main" id="{DFAFE7B7-3614-E140-4580-6FE8CD788AD2}"/>
              </a:ext>
            </a:extLst>
          </p:cNvPr>
          <p:cNvGraphicFramePr>
            <a:graphicFrameLocks/>
          </p:cNvGraphicFramePr>
          <p:nvPr>
            <p:extLst>
              <p:ext uri="{D42A27DB-BD31-4B8C-83A1-F6EECF244321}">
                <p14:modId xmlns:p14="http://schemas.microsoft.com/office/powerpoint/2010/main" val="3963770354"/>
              </p:ext>
            </p:extLst>
          </p:nvPr>
        </p:nvGraphicFramePr>
        <p:xfrm>
          <a:off x="1243502" y="1778131"/>
          <a:ext cx="7963019" cy="863915"/>
        </p:xfrm>
        <a:graphic>
          <a:graphicData uri="http://schemas.openxmlformats.org/drawingml/2006/chart">
            <c:chart xmlns:c="http://schemas.openxmlformats.org/drawingml/2006/chart" xmlns:r="http://schemas.openxmlformats.org/officeDocument/2006/relationships" r:id="rId3"/>
          </a:graphicData>
        </a:graphic>
      </p:graphicFrame>
      <p:sp>
        <p:nvSpPr>
          <p:cNvPr id="169" name="TextBox 168">
            <a:extLst>
              <a:ext uri="{FF2B5EF4-FFF2-40B4-BE49-F238E27FC236}">
                <a16:creationId xmlns:a16="http://schemas.microsoft.com/office/drawing/2014/main" id="{38285FAD-82FA-A240-623C-83B10F95D80E}"/>
              </a:ext>
            </a:extLst>
          </p:cNvPr>
          <p:cNvSpPr txBox="1"/>
          <p:nvPr/>
        </p:nvSpPr>
        <p:spPr>
          <a:xfrm>
            <a:off x="6032882" y="2203380"/>
            <a:ext cx="386995" cy="307777"/>
          </a:xfrm>
          <a:prstGeom prst="rect">
            <a:avLst/>
          </a:prstGeom>
          <a:noFill/>
        </p:spPr>
        <p:txBody>
          <a:bodyPr wrap="square" rtlCol="0">
            <a:spAutoFit/>
          </a:bodyPr>
          <a:lstStyle/>
          <a:p>
            <a:r>
              <a:rPr lang="hr-HR" sz="1400" dirty="0">
                <a:solidFill>
                  <a:schemeClr val="bg1"/>
                </a:solidFill>
                <a:latin typeface="Arial Nova Cond Light" panose="020B0306020202020204" pitchFamily="34" charset="0"/>
              </a:rPr>
              <a:t>%</a:t>
            </a:r>
          </a:p>
        </p:txBody>
      </p:sp>
      <p:sp>
        <p:nvSpPr>
          <p:cNvPr id="170" name="TextBox 169">
            <a:extLst>
              <a:ext uri="{FF2B5EF4-FFF2-40B4-BE49-F238E27FC236}">
                <a16:creationId xmlns:a16="http://schemas.microsoft.com/office/drawing/2014/main" id="{6825565B-CCDF-130E-1FAB-D83B0124FE8A}"/>
              </a:ext>
            </a:extLst>
          </p:cNvPr>
          <p:cNvSpPr txBox="1"/>
          <p:nvPr/>
        </p:nvSpPr>
        <p:spPr>
          <a:xfrm>
            <a:off x="8664631" y="2203364"/>
            <a:ext cx="386995" cy="307777"/>
          </a:xfrm>
          <a:prstGeom prst="rect">
            <a:avLst/>
          </a:prstGeom>
          <a:noFill/>
        </p:spPr>
        <p:txBody>
          <a:bodyPr wrap="square" rtlCol="0">
            <a:spAutoFit/>
          </a:bodyPr>
          <a:lstStyle/>
          <a:p>
            <a:r>
              <a:rPr lang="hr-HR" sz="1400" dirty="0">
                <a:latin typeface="Arial Nova Cond Light" panose="020B0306020202020204" pitchFamily="34" charset="0"/>
              </a:rPr>
              <a:t>%</a:t>
            </a:r>
          </a:p>
        </p:txBody>
      </p:sp>
      <p:sp>
        <p:nvSpPr>
          <p:cNvPr id="171" name="Google Shape;5852;p154">
            <a:extLst>
              <a:ext uri="{FF2B5EF4-FFF2-40B4-BE49-F238E27FC236}">
                <a16:creationId xmlns:a16="http://schemas.microsoft.com/office/drawing/2014/main" id="{8694B381-D562-CEB6-F858-EE58F544C036}"/>
              </a:ext>
            </a:extLst>
          </p:cNvPr>
          <p:cNvSpPr txBox="1"/>
          <p:nvPr/>
        </p:nvSpPr>
        <p:spPr>
          <a:xfrm>
            <a:off x="9299548" y="2199815"/>
            <a:ext cx="360040"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4,7</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
        <p:nvSpPr>
          <p:cNvPr id="172" name="Google Shape;5852;p154">
            <a:extLst>
              <a:ext uri="{FF2B5EF4-FFF2-40B4-BE49-F238E27FC236}">
                <a16:creationId xmlns:a16="http://schemas.microsoft.com/office/drawing/2014/main" id="{49548223-46B3-17C1-C503-6645767EB2B6}"/>
              </a:ext>
            </a:extLst>
          </p:cNvPr>
          <p:cNvSpPr txBox="1"/>
          <p:nvPr/>
        </p:nvSpPr>
        <p:spPr>
          <a:xfrm>
            <a:off x="9112197" y="1756744"/>
            <a:ext cx="747847" cy="304064"/>
          </a:xfrm>
          <a:prstGeom prst="rect">
            <a:avLst/>
          </a:pr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D9C"/>
              </a:buClr>
              <a:buSzPts val="1600"/>
              <a:buFont typeface="Arial"/>
              <a:buNone/>
              <a:tabLst/>
              <a:defRPr/>
            </a:pPr>
            <a:r>
              <a:rPr kumimoji="0" lang="hr-HR"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rPr>
              <a:t>Prosjek</a:t>
            </a:r>
            <a:endParaRPr kumimoji="0" lang="en-US" sz="1200" b="0" i="0" u="none" strike="noStrike" kern="1200" cap="none" spc="0" normalizeH="0" baseline="0" noProof="0" dirty="0">
              <a:ln>
                <a:noFill/>
              </a:ln>
              <a:effectLst/>
              <a:uLnTx/>
              <a:uFillTx/>
              <a:latin typeface="Arial Nova Cond Light" panose="020B0306020202020204" pitchFamily="34" charset="0"/>
              <a:ea typeface="Open Sans Light"/>
              <a:cs typeface="Open Sans Light"/>
              <a:sym typeface="Open Sans Light"/>
            </a:endParaRPr>
          </a:p>
        </p:txBody>
      </p:sp>
    </p:spTree>
    <p:extLst>
      <p:ext uri="{BB962C8B-B14F-4D97-AF65-F5344CB8AC3E}">
        <p14:creationId xmlns:p14="http://schemas.microsoft.com/office/powerpoint/2010/main" val="2123921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1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1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1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6A36DB7770B649B5A203021DA65B52" ma:contentTypeVersion="3" ma:contentTypeDescription="Create a new document." ma:contentTypeScope="" ma:versionID="d7d19b53b4082dd815394d7838486ba1">
  <xsd:schema xmlns:xsd="http://www.w3.org/2001/XMLSchema" xmlns:xs="http://www.w3.org/2001/XMLSchema" xmlns:p="http://schemas.microsoft.com/office/2006/metadata/properties" targetNamespace="http://schemas.microsoft.com/office/2006/metadata/properties" ma:root="true" ma:fieldsID="972445cd6a465eed4766ccf169b7a7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58A6C7-708D-44E5-A0FE-D25AA2CAD57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3E28C59-5C26-4D66-93F9-A6F797E9A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6C517DD-8D06-447B-9926-7740C88F35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50283</TotalTime>
  <Words>2303</Words>
  <Application>Microsoft Office PowerPoint</Application>
  <PresentationFormat>Široki zaslon</PresentationFormat>
  <Paragraphs>371</Paragraphs>
  <Slides>17</Slides>
  <Notes>8</Notes>
  <HiddenSlides>0</HiddenSlides>
  <MMClips>0</MMClips>
  <ScaleCrop>false</ScaleCrop>
  <HeadingPairs>
    <vt:vector size="8" baseType="variant">
      <vt:variant>
        <vt:lpstr>Korišteni fontovi</vt:lpstr>
      </vt:variant>
      <vt:variant>
        <vt:i4>15</vt:i4>
      </vt:variant>
      <vt:variant>
        <vt:lpstr>Tema</vt:lpstr>
      </vt:variant>
      <vt:variant>
        <vt:i4>4</vt:i4>
      </vt:variant>
      <vt:variant>
        <vt:lpstr>Uloženi OLE poslužitelji</vt:lpstr>
      </vt:variant>
      <vt:variant>
        <vt:i4>1</vt:i4>
      </vt:variant>
      <vt:variant>
        <vt:lpstr>Naslovi slajdova</vt:lpstr>
      </vt:variant>
      <vt:variant>
        <vt:i4>17</vt:i4>
      </vt:variant>
    </vt:vector>
  </HeadingPairs>
  <TitlesOfParts>
    <vt:vector size="37" baseType="lpstr">
      <vt:lpstr>Arial Narrow</vt:lpstr>
      <vt:lpstr>HelveticaNeueLT Std Lt Cn</vt:lpstr>
      <vt:lpstr>Century Gothic</vt:lpstr>
      <vt:lpstr>Open Sans Light</vt:lpstr>
      <vt:lpstr>Arial</vt:lpstr>
      <vt:lpstr>Wingdings</vt:lpstr>
      <vt:lpstr>Arial Black</vt:lpstr>
      <vt:lpstr>Segoe UI</vt:lpstr>
      <vt:lpstr>Arial Nova Cond Light</vt:lpstr>
      <vt:lpstr>Calibri</vt:lpstr>
      <vt:lpstr>Helvetica Neue Medium</vt:lpstr>
      <vt:lpstr>Segoe Print</vt:lpstr>
      <vt:lpstr>Biome</vt:lpstr>
      <vt:lpstr>Lato</vt:lpstr>
      <vt:lpstr>Bahnschrift</vt:lpstr>
      <vt:lpstr>IPSOS - Classical Template - 16x9</vt:lpstr>
      <vt:lpstr>2_IPSOS - Classical Template - 16x9</vt:lpstr>
      <vt:lpstr>1_IPSOS - Classical Template - 16x9</vt:lpstr>
      <vt:lpstr>3_IPSOS - Classical Template - 16x9</vt:lpstr>
      <vt:lpstr>Diapositive think-cell</vt:lpstr>
      <vt:lpstr>PowerPoint prezentacija</vt:lpstr>
      <vt:lpstr>PowerPoint prezentacija</vt:lpstr>
      <vt:lpstr>Demografska struktura uzorka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Carette</dc:creator>
  <cp:lastModifiedBy>Jasminka Brstilo</cp:lastModifiedBy>
  <cp:revision>1474</cp:revision>
  <cp:lastPrinted>2019-11-11T13:47:31Z</cp:lastPrinted>
  <dcterms:created xsi:type="dcterms:W3CDTF">2019-04-23T08:35:40Z</dcterms:created>
  <dcterms:modified xsi:type="dcterms:W3CDTF">2024-04-05T12:40:29Z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0x010100066A36DB7770B649B5A203021DA65B52</vt:lpwstr>
  </property>
</Properties>
</file>